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4"/>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83" r:id="rId18"/>
    <p:sldId id="272" r:id="rId19"/>
    <p:sldId id="273" r:id="rId20"/>
    <p:sldId id="274" r:id="rId21"/>
    <p:sldId id="275" r:id="rId22"/>
    <p:sldId id="276" r:id="rId23"/>
    <p:sldId id="277" r:id="rId24"/>
    <p:sldId id="278" r:id="rId25"/>
    <p:sldId id="286" r:id="rId26"/>
    <p:sldId id="287" r:id="rId27"/>
    <p:sldId id="279" r:id="rId28"/>
    <p:sldId id="280" r:id="rId29"/>
    <p:sldId id="281" r:id="rId30"/>
    <p:sldId id="282" r:id="rId31"/>
    <p:sldId id="284" r:id="rId32"/>
    <p:sldId id="28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acher" initials="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2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01-04T00:43:18.625" idx="2">
    <p:pos x="10" y="10"/>
    <p:text>By having to complete the mini review of ‘How I did’ and the ‘targets’ columns, pupils get used to doing regular self/peer assessment and become better at it. I usually give guidance or suggested targets so pupils don’t come up with vague things like ‘write neater’. The Target should address the problem that prevented them from meeting the learning outcome. Pupils should get into the regular habit of meeting their targets for homework so all learning outcomes are met by the end of the unit of work and there are no gaps left in the pupils’ understanding. This information should also be used to inform planning.</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62876E-BFD3-4524-93BA-FA5FD420C101}" type="datetimeFigureOut">
              <a:rPr lang="en-US" smtClean="0"/>
              <a:pPr/>
              <a:t>12/12/2011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04FAE5-F515-4E1E-B00E-36F677F41E5B}"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www.teacherled.com/2008/03/03/letter-dice/" TargetMode="External"/><Relationship Id="rId13" Type="http://schemas.openxmlformats.org/officeDocument/2006/relationships/hyperlink" Target="http://www.woodlands-junior.kent.sch.uk/maths/countdown/" TargetMode="External"/><Relationship Id="rId3" Type="http://schemas.openxmlformats.org/officeDocument/2006/relationships/hyperlink" Target="http://www.bigbrownenvelope.co.uk/" TargetMode="External"/><Relationship Id="rId7" Type="http://schemas.openxmlformats.org/officeDocument/2006/relationships/hyperlink" Target="http://www.teacherled.com/2008/01/28/bingo/" TargetMode="External"/><Relationship Id="rId12" Type="http://schemas.openxmlformats.org/officeDocument/2006/relationships/hyperlink" Target="http://www.taskmagic.co.uk/"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www.teacherled.com/2008/03/26/letter-quiz/" TargetMode="External"/><Relationship Id="rId11" Type="http://schemas.openxmlformats.org/officeDocument/2006/relationships/hyperlink" Target="http://www.fieryideas.com/freebies.php" TargetMode="External"/><Relationship Id="rId5" Type="http://schemas.openxmlformats.org/officeDocument/2006/relationships/hyperlink" Target="http://www.primaryresources.co.uk/" TargetMode="External"/><Relationship Id="rId10" Type="http://schemas.openxmlformats.org/officeDocument/2006/relationships/hyperlink" Target="http://www.teacherled.com/2008/01/28/stage-cross/" TargetMode="External"/><Relationship Id="rId4" Type="http://schemas.openxmlformats.org/officeDocument/2006/relationships/hyperlink" Target="http://www.teachers-direct.co.uk/resources/quiz-busters/subjects/ks2.aspx" TargetMode="External"/><Relationship Id="rId9" Type="http://schemas.openxmlformats.org/officeDocument/2006/relationships/hyperlink" Target="http://www.teacherled.com/2008/01/28/keyword-jumble/"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55298"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55299"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5530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5322CA6-6575-46CF-A111-808D583F0080}" type="slidenum">
              <a:rPr lang="en-GB">
                <a:solidFill>
                  <a:srgbClr val="000000"/>
                </a:solidFill>
              </a:rPr>
              <a:pPr/>
              <a:t>1</a:t>
            </a:fld>
            <a:endParaRPr lang="en-GB">
              <a:solidFill>
                <a:srgbClr val="000000"/>
              </a:solidFill>
            </a:endParaRPr>
          </a:p>
        </p:txBody>
      </p:sp>
      <p:sp>
        <p:nvSpPr>
          <p:cNvPr id="5530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8600" indent="-228600">
              <a:spcBef>
                <a:spcPct val="0"/>
              </a:spcBef>
            </a:pPr>
            <a:r>
              <a:rPr lang="en-GB" b="1" smtClean="0"/>
              <a:t>The lesson number, title and link to syllabus is at the top to ensure pupils are able to record the necessary details to keep track of their work, so any pupils absent for a particular lesson will be able to look up the exact lesson on Fronter/VLE and catch up in their own time.</a:t>
            </a:r>
            <a:r>
              <a:rPr lang="en-GB" smtClean="0"/>
              <a:t> </a:t>
            </a:r>
            <a:endParaRPr lang="en-GB" b="1" smtClean="0"/>
          </a:p>
          <a:p>
            <a:pPr marL="228600" indent="-228600">
              <a:spcBef>
                <a:spcPct val="0"/>
              </a:spcBef>
            </a:pPr>
            <a:r>
              <a:rPr lang="en-GB" b="1" smtClean="0"/>
              <a:t>Rather than copying the Learning Outcome grid every lesson which can be time consuming, as well as pointless, you can simply add the grid to your list of specification outcomes (in the form of a topic checklist) which can be given to pupils at the start of a topic and then reviewed each lesson. That way both pupils and teacher can keep track of their learning and easily identify any gaps. Each learning outcome can be highlighted as APP, HSW (for science) or PLTS if it relates to a particular skill area being developed.</a:t>
            </a:r>
            <a:r>
              <a:rPr lang="en-GB" smtClean="0"/>
              <a:t> </a:t>
            </a:r>
            <a:endParaRPr lang="en-GB" b="1" smtClean="0"/>
          </a:p>
          <a:p>
            <a:pPr marL="228600" indent="-228600">
              <a:spcBef>
                <a:spcPct val="0"/>
              </a:spcBef>
            </a:pPr>
            <a:r>
              <a:rPr lang="en-GB" b="1" smtClean="0"/>
              <a:t>Learning Objectives: Stems and Samples </a:t>
            </a:r>
          </a:p>
          <a:p>
            <a:pPr marL="228600" indent="-228600">
              <a:spcBef>
                <a:spcPct val="0"/>
              </a:spcBef>
            </a:pPr>
            <a:r>
              <a:rPr lang="en-GB" b="1" smtClean="0"/>
              <a:t>Generally, learning objectives are written in terms of learning </a:t>
            </a:r>
            <a:r>
              <a:rPr lang="en-GB" b="1" i="1" smtClean="0"/>
              <a:t>outcomes:</a:t>
            </a:r>
            <a:r>
              <a:rPr lang="en-GB" b="1" smtClean="0"/>
              <a:t> What do you want your students </a:t>
            </a:r>
            <a:r>
              <a:rPr lang="en-GB" b="1" i="1" smtClean="0"/>
              <a:t>to learn</a:t>
            </a:r>
            <a:r>
              <a:rPr lang="en-GB" b="1" smtClean="0"/>
              <a:t> as a result of the lesson? Follow the three-step process below for creating learning objectives.  </a:t>
            </a:r>
          </a:p>
          <a:p>
            <a:pPr marL="228600" indent="-228600">
              <a:spcBef>
                <a:spcPct val="0"/>
              </a:spcBef>
              <a:buFontTx/>
              <a:buAutoNum type="arabicPeriod"/>
            </a:pPr>
            <a:r>
              <a:rPr lang="en-GB" b="1" smtClean="0"/>
              <a:t>Create a stem. Stem Examples:</a:t>
            </a:r>
          </a:p>
          <a:p>
            <a:pPr marL="228600" indent="-228600">
              <a:spcBef>
                <a:spcPct val="0"/>
              </a:spcBef>
            </a:pPr>
            <a:r>
              <a:rPr lang="en-GB" b="1" smtClean="0"/>
              <a:t>After completing the lesson, the student will be able to . . . </a:t>
            </a:r>
            <a:br>
              <a:rPr lang="en-GB" b="1" smtClean="0"/>
            </a:br>
            <a:r>
              <a:rPr lang="en-GB" b="1" smtClean="0"/>
              <a:t>After this unit, the student will have . . .</a:t>
            </a:r>
            <a:br>
              <a:rPr lang="en-GB" b="1" smtClean="0"/>
            </a:br>
            <a:r>
              <a:rPr lang="en-GB" b="1" smtClean="0"/>
              <a:t>By completing the activities, the student will . . . </a:t>
            </a:r>
            <a:br>
              <a:rPr lang="en-GB" b="1" smtClean="0"/>
            </a:br>
            <a:r>
              <a:rPr lang="en-GB" b="1" smtClean="0"/>
              <a:t>At the conclusion of the course/unit/study the student will . . .  </a:t>
            </a:r>
          </a:p>
          <a:p>
            <a:pPr marL="228600" indent="-228600">
              <a:spcBef>
                <a:spcPct val="0"/>
              </a:spcBef>
            </a:pPr>
            <a:r>
              <a:rPr lang="en-GB" b="1" smtClean="0"/>
              <a:t>2. After you create the stem, add a verb: analyze, recognize, compare, provide, list, etc. For a list of action verbs see below. </a:t>
            </a:r>
          </a:p>
          <a:p>
            <a:pPr marL="228600" indent="-228600">
              <a:spcBef>
                <a:spcPct val="0"/>
              </a:spcBef>
            </a:pPr>
            <a:r>
              <a:rPr lang="en-GB" b="1" smtClean="0"/>
              <a:t>3. One you have a stem and a verb, determine the actual product, process, or outcome:</a:t>
            </a:r>
          </a:p>
          <a:p>
            <a:pPr marL="228600" indent="-228600">
              <a:spcBef>
                <a:spcPct val="0"/>
              </a:spcBef>
            </a:pPr>
            <a:r>
              <a:rPr lang="en-GB" b="1" smtClean="0"/>
              <a:t>After completing these lesson, the student will be able to recognize foreshadowing in various works of literature.     Below you will find numerous examples of learning objectives used by teachers. Modify them as necessary.  Language Arts Examples  After completing the lesson, the student will be able to:</a:t>
            </a:r>
          </a:p>
          <a:p>
            <a:pPr marL="228600" indent="-228600">
              <a:spcBef>
                <a:spcPct val="0"/>
              </a:spcBef>
            </a:pPr>
            <a:r>
              <a:rPr lang="en-GB" b="1" smtClean="0"/>
              <a:t>listen for the purpose of following directions . . . </a:t>
            </a:r>
          </a:p>
          <a:p>
            <a:pPr marL="228600" indent="-228600">
              <a:spcBef>
                <a:spcPct val="0"/>
              </a:spcBef>
            </a:pPr>
            <a:r>
              <a:rPr lang="en-GB" b="1" smtClean="0"/>
              <a:t>record his or her understanding/knowledge by creating pictures . . . </a:t>
            </a:r>
          </a:p>
          <a:p>
            <a:pPr marL="228600" indent="-228600">
              <a:spcBef>
                <a:spcPct val="0"/>
              </a:spcBef>
            </a:pPr>
            <a:r>
              <a:rPr lang="en-GB" b="1" smtClean="0"/>
              <a:t>use the vocabulary of _____ (shapes, colors, etc.) to describe _____ (flowers, etc.) </a:t>
            </a:r>
          </a:p>
          <a:p>
            <a:pPr marL="228600" indent="-228600">
              <a:spcBef>
                <a:spcPct val="0"/>
              </a:spcBef>
            </a:pPr>
            <a:r>
              <a:rPr lang="en-GB" b="1" smtClean="0"/>
              <a:t>explain the meaning of the word(s): _____. </a:t>
            </a:r>
          </a:p>
          <a:p>
            <a:pPr marL="228600" indent="-228600">
              <a:spcBef>
                <a:spcPct val="0"/>
              </a:spcBef>
            </a:pPr>
            <a:r>
              <a:rPr lang="en-GB" b="1" smtClean="0"/>
              <a:t>generate ideas and plans for writing by using _____ (brainstorming, clustering, etc.) </a:t>
            </a:r>
          </a:p>
          <a:p>
            <a:pPr marL="228600" indent="-228600">
              <a:spcBef>
                <a:spcPct val="0"/>
              </a:spcBef>
            </a:pPr>
            <a:r>
              <a:rPr lang="en-GB" b="1" smtClean="0"/>
              <a:t>develop a draft . . . </a:t>
            </a:r>
          </a:p>
          <a:p>
            <a:pPr marL="228600" indent="-228600">
              <a:spcBef>
                <a:spcPct val="0"/>
              </a:spcBef>
            </a:pPr>
            <a:r>
              <a:rPr lang="en-GB" b="1" smtClean="0"/>
              <a:t>edit a draft for a specific purpose such as _____ (word choice, etc.) </a:t>
            </a:r>
          </a:p>
          <a:p>
            <a:pPr marL="228600" indent="-228600">
              <a:spcBef>
                <a:spcPct val="0"/>
              </a:spcBef>
            </a:pPr>
            <a:r>
              <a:rPr lang="en-GB" b="1" smtClean="0"/>
              <a:t>discuss the differences and similarities between the two main characters from _____ and _____. </a:t>
            </a:r>
          </a:p>
          <a:p>
            <a:pPr marL="228600" indent="-228600">
              <a:spcBef>
                <a:spcPct val="0"/>
              </a:spcBef>
            </a:pPr>
            <a:r>
              <a:rPr lang="en-GB" b="1" smtClean="0"/>
              <a:t>identify the definition of _____ (fables, fairy tales, etc.). </a:t>
            </a:r>
          </a:p>
          <a:p>
            <a:pPr marL="228600" indent="-228600">
              <a:spcBef>
                <a:spcPct val="0"/>
              </a:spcBef>
            </a:pPr>
            <a:r>
              <a:rPr lang="en-GB" b="1" smtClean="0"/>
              <a:t>understand and be able to identify the traditional elements in _____ (fables, fairy tales, etc.) </a:t>
            </a:r>
          </a:p>
          <a:p>
            <a:pPr marL="228600" indent="-228600">
              <a:spcBef>
                <a:spcPct val="0"/>
              </a:spcBef>
            </a:pPr>
            <a:r>
              <a:rPr lang="en-GB" b="1" smtClean="0"/>
              <a:t>define the literary term _____. </a:t>
            </a:r>
          </a:p>
          <a:p>
            <a:pPr marL="228600" indent="-228600">
              <a:spcBef>
                <a:spcPct val="0"/>
              </a:spcBef>
            </a:pPr>
            <a:r>
              <a:rPr lang="en-GB" b="1" smtClean="0"/>
              <a:t>re-tell in his/her own words _____. </a:t>
            </a:r>
          </a:p>
          <a:p>
            <a:pPr marL="228600" indent="-228600">
              <a:spcBef>
                <a:spcPct val="0"/>
              </a:spcBef>
            </a:pPr>
            <a:r>
              <a:rPr lang="en-GB" b="1" smtClean="0"/>
              <a:t>summarize the plot of _____. </a:t>
            </a:r>
          </a:p>
          <a:p>
            <a:pPr marL="228600" indent="-228600">
              <a:spcBef>
                <a:spcPct val="0"/>
              </a:spcBef>
            </a:pPr>
            <a:r>
              <a:rPr lang="en-GB" b="1" smtClean="0"/>
              <a:t>make inferences from the text . . . </a:t>
            </a:r>
          </a:p>
          <a:p>
            <a:pPr marL="228600" indent="-228600">
              <a:spcBef>
                <a:spcPct val="0"/>
              </a:spcBef>
            </a:pPr>
            <a:r>
              <a:rPr lang="en-GB" b="1" smtClean="0"/>
              <a:t>demonstrate understanding by writing three facts about . . . </a:t>
            </a:r>
          </a:p>
          <a:p>
            <a:pPr marL="228600" indent="-228600">
              <a:spcBef>
                <a:spcPct val="0"/>
              </a:spcBef>
            </a:pPr>
            <a:r>
              <a:rPr lang="en-GB" b="1" smtClean="0"/>
              <a:t>listen critically to interpret and evaluate . . . </a:t>
            </a:r>
          </a:p>
          <a:p>
            <a:pPr marL="228600" indent="-228600">
              <a:spcBef>
                <a:spcPct val="0"/>
              </a:spcBef>
            </a:pPr>
            <a:r>
              <a:rPr lang="en-GB" b="1" smtClean="0"/>
              <a:t>represent textual information by _____ (drawing, painting, etc.) </a:t>
            </a:r>
          </a:p>
          <a:p>
            <a:pPr marL="228600" indent="-228600">
              <a:spcBef>
                <a:spcPct val="0"/>
              </a:spcBef>
            </a:pPr>
            <a:r>
              <a:rPr lang="en-GB" b="1" smtClean="0"/>
              <a:t>recognize and list the literary devices found in _____. </a:t>
            </a:r>
          </a:p>
          <a:p>
            <a:pPr marL="228600" indent="-228600">
              <a:spcBef>
                <a:spcPct val="0"/>
              </a:spcBef>
            </a:pPr>
            <a:r>
              <a:rPr lang="en-GB" b="1" smtClean="0"/>
              <a:t>state an opinion about _____, using examples from the text to support the opinion </a:t>
            </a:r>
          </a:p>
          <a:p>
            <a:pPr marL="228600" indent="-228600">
              <a:spcBef>
                <a:spcPct val="0"/>
              </a:spcBef>
            </a:pPr>
            <a:r>
              <a:rPr lang="en-GB" b="1" smtClean="0"/>
              <a:t>compare the experience of _____ (a character in a text) to his or her own life </a:t>
            </a:r>
          </a:p>
          <a:p>
            <a:pPr marL="228600" indent="-228600">
              <a:spcBef>
                <a:spcPct val="0"/>
              </a:spcBef>
            </a:pPr>
            <a:r>
              <a:rPr lang="en-GB" b="1" smtClean="0"/>
              <a:t>list the primary plot details in _____ (a text, short story, novel, or drama) </a:t>
            </a:r>
          </a:p>
          <a:p>
            <a:pPr marL="228600" indent="-228600">
              <a:spcBef>
                <a:spcPct val="0"/>
              </a:spcBef>
            </a:pPr>
            <a:r>
              <a:rPr lang="en-GB" b="1" smtClean="0"/>
              <a:t>compare and contrast three different versions of _____ (Cinderella, The Three Little Pigs, etc.) </a:t>
            </a:r>
          </a:p>
          <a:p>
            <a:pPr marL="228600" indent="-228600">
              <a:spcBef>
                <a:spcPct val="0"/>
              </a:spcBef>
            </a:pPr>
            <a:r>
              <a:rPr lang="en-GB" b="1" smtClean="0"/>
              <a:t>write a narrative version of _____, with appropriate plot characteristics of the genre </a:t>
            </a:r>
          </a:p>
          <a:p>
            <a:pPr marL="228600" indent="-228600">
              <a:spcBef>
                <a:spcPct val="0"/>
              </a:spcBef>
            </a:pPr>
            <a:r>
              <a:rPr lang="en-GB" b="1" smtClean="0"/>
              <a:t>compare excerpts of _____ (a novel) to first-hand accounts of _____ (the Civil War, WWI, etc.) </a:t>
            </a:r>
          </a:p>
          <a:p>
            <a:pPr marL="228600" indent="-228600">
              <a:spcBef>
                <a:spcPct val="0"/>
              </a:spcBef>
            </a:pPr>
            <a:r>
              <a:rPr lang="en-GB" b="1" smtClean="0"/>
              <a:t>describe _____ (Victorian, Elizabethan, etc.) attitudes toward _____ (a social concern, a vice, a virtue, an event, etc.) </a:t>
            </a:r>
          </a:p>
          <a:p>
            <a:pPr marL="228600" indent="-228600">
              <a:spcBef>
                <a:spcPct val="0"/>
              </a:spcBef>
            </a:pPr>
            <a:r>
              <a:rPr lang="en-GB" b="1" smtClean="0"/>
              <a:t>analyze _____ (a character's) desire to _____ </a:t>
            </a:r>
          </a:p>
          <a:p>
            <a:pPr marL="228600" indent="-228600">
              <a:spcBef>
                <a:spcPct val="0"/>
              </a:spcBef>
            </a:pPr>
            <a:r>
              <a:rPr lang="en-GB" b="1" smtClean="0"/>
              <a:t>list elements of _____ (a writer's) style in _____ (a text) </a:t>
            </a:r>
          </a:p>
          <a:p>
            <a:pPr marL="228600" indent="-228600">
              <a:spcBef>
                <a:spcPct val="0"/>
              </a:spcBef>
            </a:pPr>
            <a:r>
              <a:rPr lang="en-GB" b="1" smtClean="0"/>
              <a:t>identify and trace the development of _____ literature from _____ to _____ </a:t>
            </a:r>
          </a:p>
          <a:p>
            <a:pPr marL="228600" indent="-228600">
              <a:spcBef>
                <a:spcPct val="0"/>
              </a:spcBef>
            </a:pPr>
            <a:r>
              <a:rPr lang="en-GB" b="1" smtClean="0"/>
              <a:t>define basic literary terms and apply them to _____ (a specific text or work) </a:t>
            </a:r>
          </a:p>
          <a:p>
            <a:pPr marL="228600" indent="-228600">
              <a:spcBef>
                <a:spcPct val="0"/>
              </a:spcBef>
            </a:pPr>
            <a:r>
              <a:rPr lang="en-GB" b="1" smtClean="0"/>
              <a:t>produce an effective essay which details _____ </a:t>
            </a:r>
          </a:p>
          <a:p>
            <a:pPr marL="228600" indent="-228600">
              <a:spcBef>
                <a:spcPct val="0"/>
              </a:spcBef>
            </a:pPr>
            <a:r>
              <a:rPr lang="en-GB" b="1" smtClean="0"/>
              <a:t>produce an effective persuasive essay which takes a stand for/against _____ </a:t>
            </a:r>
          </a:p>
          <a:p>
            <a:pPr marL="228600" indent="-228600">
              <a:spcBef>
                <a:spcPct val="0"/>
              </a:spcBef>
            </a:pPr>
            <a:r>
              <a:rPr lang="en-GB" b="1" smtClean="0"/>
              <a:t>use the work of _____ as inspiration for a representative piece about _____ </a:t>
            </a:r>
          </a:p>
          <a:p>
            <a:pPr marL="228600" indent="-228600">
              <a:spcBef>
                <a:spcPct val="0"/>
              </a:spcBef>
            </a:pPr>
            <a:r>
              <a:rPr lang="en-GB" b="1" smtClean="0"/>
              <a:t>draw parallels between _____(a text) and _____ (a text) </a:t>
            </a:r>
          </a:p>
          <a:p>
            <a:pPr marL="228600" indent="-228600">
              <a:spcBef>
                <a:spcPct val="0"/>
              </a:spcBef>
            </a:pPr>
            <a:r>
              <a:rPr lang="en-GB" b="1" smtClean="0"/>
              <a:t>explore the nature and implications of _____ (a vice, a virtue, a societal concern, a characteristic, etc.) </a:t>
            </a:r>
          </a:p>
          <a:p>
            <a:pPr marL="228600" indent="-228600">
              <a:spcBef>
                <a:spcPct val="0"/>
              </a:spcBef>
            </a:pPr>
            <a:r>
              <a:rPr lang="en-GB" b="1" smtClean="0"/>
              <a:t>explore allegory in various works of children's literature . . . </a:t>
            </a:r>
          </a:p>
          <a:p>
            <a:pPr marL="228600" indent="-228600">
              <a:spcBef>
                <a:spcPct val="0"/>
              </a:spcBef>
            </a:pPr>
            <a:r>
              <a:rPr lang="en-GB" b="1" smtClean="0"/>
              <a:t>recite a poem (or excerpt of text) with fluency </a:t>
            </a:r>
          </a:p>
          <a:p>
            <a:pPr marL="228600" indent="-228600">
              <a:spcBef>
                <a:spcPct val="0"/>
              </a:spcBef>
            </a:pPr>
            <a:r>
              <a:rPr lang="en-GB" b="1" smtClean="0"/>
              <a:t>use specific examples in _____ (a text) to illustrate an aspect of human behavior </a:t>
            </a:r>
          </a:p>
          <a:p>
            <a:pPr marL="228600" indent="-228600">
              <a:spcBef>
                <a:spcPct val="0"/>
              </a:spcBef>
            </a:pPr>
            <a:r>
              <a:rPr lang="en-GB" b="1" smtClean="0"/>
              <a:t>compose a _____ (haiku, verse, rhyme, poem, etc.) </a:t>
            </a:r>
          </a:p>
          <a:p>
            <a:pPr marL="228600" indent="-228600">
              <a:spcBef>
                <a:spcPct val="0"/>
              </a:spcBef>
            </a:pPr>
            <a:r>
              <a:rPr lang="en-GB" b="1" smtClean="0"/>
              <a:t>describe the traditional rules and conventions of _____ (haiku, the personal essay, etc.) </a:t>
            </a:r>
          </a:p>
          <a:p>
            <a:pPr marL="228600" indent="-228600">
              <a:spcBef>
                <a:spcPct val="0"/>
              </a:spcBef>
            </a:pPr>
            <a:r>
              <a:rPr lang="en-GB" b="1" smtClean="0"/>
              <a:t>demonstrate mastery in the study of _____ through cooperative learning and research. . . </a:t>
            </a:r>
          </a:p>
          <a:p>
            <a:pPr marL="228600" indent="-228600">
              <a:spcBef>
                <a:spcPct val="0"/>
              </a:spcBef>
            </a:pPr>
            <a:r>
              <a:rPr lang="en-GB" b="1" smtClean="0"/>
              <a:t> Math Examples:  After completing the lesson, the student will be able to:</a:t>
            </a:r>
          </a:p>
          <a:p>
            <a:pPr marL="228600" indent="-228600">
              <a:spcBef>
                <a:spcPct val="0"/>
              </a:spcBef>
            </a:pPr>
            <a:r>
              <a:rPr lang="en-GB" b="1" smtClean="0"/>
              <a:t>sort _____ by _____ (color, size, etc.) </a:t>
            </a:r>
          </a:p>
          <a:p>
            <a:pPr marL="228600" indent="-228600">
              <a:spcBef>
                <a:spcPct val="0"/>
              </a:spcBef>
            </a:pPr>
            <a:r>
              <a:rPr lang="en-GB" b="1" smtClean="0"/>
              <a:t>follow directions to create _____ (a product) </a:t>
            </a:r>
          </a:p>
          <a:p>
            <a:pPr marL="228600" indent="-228600">
              <a:spcBef>
                <a:spcPct val="0"/>
              </a:spcBef>
            </a:pPr>
            <a:r>
              <a:rPr lang="en-GB" b="1" smtClean="0"/>
              <a:t>acquire data by measuring with _____ (a yardstick, etc.) </a:t>
            </a:r>
          </a:p>
          <a:p>
            <a:pPr marL="228600" indent="-228600">
              <a:spcBef>
                <a:spcPct val="0"/>
              </a:spcBef>
            </a:pPr>
            <a:r>
              <a:rPr lang="en-GB" b="1" smtClean="0"/>
              <a:t>display data using _____ (a graph, etc.) </a:t>
            </a:r>
          </a:p>
          <a:p>
            <a:pPr marL="228600" indent="-228600">
              <a:spcBef>
                <a:spcPct val="0"/>
              </a:spcBef>
            </a:pPr>
            <a:r>
              <a:rPr lang="en-GB" b="1" smtClean="0"/>
              <a:t>calculate . . . </a:t>
            </a:r>
          </a:p>
          <a:p>
            <a:pPr marL="228600" indent="-228600">
              <a:spcBef>
                <a:spcPct val="0"/>
              </a:spcBef>
            </a:pPr>
            <a:r>
              <a:rPr lang="en-GB" b="1" smtClean="0"/>
              <a:t>identify and describe _____ (polygons) using the language of _____ (geometry) </a:t>
            </a:r>
          </a:p>
          <a:p>
            <a:pPr marL="228600" indent="-228600">
              <a:spcBef>
                <a:spcPct val="0"/>
              </a:spcBef>
            </a:pPr>
            <a:r>
              <a:rPr lang="en-GB" b="1" smtClean="0"/>
              <a:t>record observations of . . . </a:t>
            </a:r>
          </a:p>
          <a:p>
            <a:pPr marL="228600" indent="-228600">
              <a:spcBef>
                <a:spcPct val="0"/>
              </a:spcBef>
            </a:pPr>
            <a:r>
              <a:rPr lang="en-GB" b="1" smtClean="0"/>
              <a:t>exercise the skills of _____ (multiplication, addition, etc.) to . . . </a:t>
            </a:r>
          </a:p>
          <a:p>
            <a:pPr marL="228600" indent="-228600">
              <a:spcBef>
                <a:spcPct val="0"/>
              </a:spcBef>
            </a:pPr>
            <a:r>
              <a:rPr lang="en-GB" b="1" smtClean="0"/>
              <a:t>discuss, interpret, and ascribe meaning to the organized data . . . </a:t>
            </a:r>
          </a:p>
          <a:p>
            <a:pPr marL="228600" indent="-228600">
              <a:spcBef>
                <a:spcPct val="0"/>
              </a:spcBef>
            </a:pPr>
            <a:r>
              <a:rPr lang="en-GB" b="1" smtClean="0"/>
              <a:t>explain the elements of _____ (a pictograph, etc.) </a:t>
            </a:r>
          </a:p>
          <a:p>
            <a:pPr marL="228600" indent="-228600">
              <a:spcBef>
                <a:spcPct val="0"/>
              </a:spcBef>
            </a:pPr>
            <a:r>
              <a:rPr lang="en-GB" b="1" smtClean="0"/>
              <a:t>use collected data to answer the question(s): _____ </a:t>
            </a:r>
          </a:p>
          <a:p>
            <a:pPr marL="228600" indent="-228600">
              <a:spcBef>
                <a:spcPct val="0"/>
              </a:spcBef>
            </a:pPr>
            <a:r>
              <a:rPr lang="en-GB" b="1" smtClean="0"/>
              <a:t>construct _____ (picture graphs, bar graphs, etc.) </a:t>
            </a:r>
          </a:p>
          <a:p>
            <a:pPr marL="228600" indent="-228600">
              <a:spcBef>
                <a:spcPct val="0"/>
              </a:spcBef>
            </a:pPr>
            <a:r>
              <a:rPr lang="en-GB" b="1" smtClean="0"/>
              <a:t>create a series of mathematical steps to be used to . . . </a:t>
            </a:r>
          </a:p>
          <a:p>
            <a:pPr marL="228600" indent="-228600">
              <a:spcBef>
                <a:spcPct val="0"/>
              </a:spcBef>
            </a:pPr>
            <a:r>
              <a:rPr lang="en-GB" b="1" smtClean="0"/>
              <a:t>plot a set of points of graph paper . . . </a:t>
            </a:r>
          </a:p>
          <a:p>
            <a:pPr marL="228600" indent="-228600">
              <a:spcBef>
                <a:spcPct val="0"/>
              </a:spcBef>
            </a:pPr>
            <a:r>
              <a:rPr lang="en-GB" b="1" smtClean="0"/>
              <a:t>interpret the results of the calculations . . . </a:t>
            </a:r>
          </a:p>
          <a:p>
            <a:pPr marL="228600" indent="-228600">
              <a:spcBef>
                <a:spcPct val="0"/>
              </a:spcBef>
            </a:pPr>
            <a:r>
              <a:rPr lang="en-GB" b="1" smtClean="0"/>
              <a:t>solve a numerical expression using _____ (the standard order of operations, etc.) </a:t>
            </a:r>
          </a:p>
          <a:p>
            <a:pPr marL="228600" indent="-228600">
              <a:spcBef>
                <a:spcPct val="0"/>
              </a:spcBef>
            </a:pPr>
            <a:r>
              <a:rPr lang="en-GB" b="1" smtClean="0"/>
              <a:t>use a spreadsheet to calculate . . . </a:t>
            </a:r>
          </a:p>
          <a:p>
            <a:pPr marL="228600" indent="-228600">
              <a:spcBef>
                <a:spcPct val="0"/>
              </a:spcBef>
            </a:pPr>
            <a:r>
              <a:rPr lang="en-GB" b="1" smtClean="0"/>
              <a:t> Science Examples:  </a:t>
            </a:r>
          </a:p>
          <a:p>
            <a:pPr marL="228600" indent="-228600">
              <a:spcBef>
                <a:spcPct val="0"/>
              </a:spcBef>
            </a:pPr>
            <a:r>
              <a:rPr lang="en-GB" b="1" smtClean="0"/>
              <a:t>recall information about the reading . . . </a:t>
            </a:r>
          </a:p>
          <a:p>
            <a:pPr marL="228600" indent="-228600">
              <a:spcBef>
                <a:spcPct val="0"/>
              </a:spcBef>
            </a:pPr>
            <a:r>
              <a:rPr lang="en-GB" b="1" smtClean="0"/>
              <a:t>develop a basic knowledge of _____ (the solar system, etc.) </a:t>
            </a:r>
          </a:p>
          <a:p>
            <a:pPr marL="228600" indent="-228600">
              <a:spcBef>
                <a:spcPct val="0"/>
              </a:spcBef>
            </a:pPr>
            <a:r>
              <a:rPr lang="en-GB" b="1" smtClean="0"/>
              <a:t>record observations about . . . </a:t>
            </a:r>
          </a:p>
          <a:p>
            <a:pPr marL="228600" indent="-228600">
              <a:spcBef>
                <a:spcPct val="0"/>
              </a:spcBef>
            </a:pPr>
            <a:r>
              <a:rPr lang="en-GB" b="1" smtClean="0"/>
              <a:t>record and compare facts about _____ (the sun, moon, etc.) </a:t>
            </a:r>
          </a:p>
          <a:p>
            <a:pPr marL="228600" indent="-228600">
              <a:spcBef>
                <a:spcPct val="0"/>
              </a:spcBef>
            </a:pPr>
            <a:r>
              <a:rPr lang="en-GB" b="1" smtClean="0"/>
              <a:t>collect, organize, display, and interpret data about _____ </a:t>
            </a:r>
          </a:p>
          <a:p>
            <a:pPr marL="228600" indent="-228600">
              <a:spcBef>
                <a:spcPct val="0"/>
              </a:spcBef>
            </a:pPr>
            <a:r>
              <a:rPr lang="en-GB" b="1" smtClean="0"/>
              <a:t>demonstrate an understand of _____ in terms of _____ </a:t>
            </a:r>
          </a:p>
          <a:p>
            <a:pPr marL="228600" indent="-228600">
              <a:spcBef>
                <a:spcPct val="0"/>
              </a:spcBef>
            </a:pPr>
            <a:r>
              <a:rPr lang="en-GB" b="1" smtClean="0"/>
              <a:t>create a visual representation of _____ (the water cycle, etc.) </a:t>
            </a:r>
          </a:p>
          <a:p>
            <a:pPr marL="228600" indent="-228600">
              <a:spcBef>
                <a:spcPct val="0"/>
              </a:spcBef>
            </a:pPr>
            <a:r>
              <a:rPr lang="en-GB" b="1" smtClean="0"/>
              <a:t>understand the basic structure of _____ (an atom) </a:t>
            </a:r>
          </a:p>
          <a:p>
            <a:pPr marL="228600" indent="-228600">
              <a:spcBef>
                <a:spcPct val="0"/>
              </a:spcBef>
            </a:pPr>
            <a:r>
              <a:rPr lang="en-GB" b="1" smtClean="0"/>
              <a:t>identify states of matter . . . </a:t>
            </a:r>
          </a:p>
          <a:p>
            <a:pPr marL="228600" indent="-228600">
              <a:spcBef>
                <a:spcPct val="0"/>
              </a:spcBef>
            </a:pPr>
            <a:r>
              <a:rPr lang="en-GB" b="1" smtClean="0"/>
              <a:t>create a concept map of . . . </a:t>
            </a:r>
          </a:p>
          <a:p>
            <a:pPr marL="228600" indent="-228600">
              <a:spcBef>
                <a:spcPct val="0"/>
              </a:spcBef>
            </a:pPr>
            <a:r>
              <a:rPr lang="en-GB" b="1" smtClean="0"/>
              <a:t>identify relevant questions for inquiry </a:t>
            </a:r>
          </a:p>
          <a:p>
            <a:pPr marL="228600" indent="-228600">
              <a:spcBef>
                <a:spcPct val="0"/>
              </a:spcBef>
            </a:pPr>
            <a:r>
              <a:rPr lang="en-GB" b="1" smtClean="0"/>
              <a:t>sequence and catagorize information . . . </a:t>
            </a:r>
          </a:p>
          <a:p>
            <a:pPr marL="228600" indent="-228600">
              <a:spcBef>
                <a:spcPct val="0"/>
              </a:spcBef>
            </a:pPr>
            <a:r>
              <a:rPr lang="en-GB" b="1" smtClean="0"/>
              <a:t>demonstrate learning by producing a _____ </a:t>
            </a:r>
          </a:p>
          <a:p>
            <a:pPr marL="228600" indent="-228600">
              <a:spcBef>
                <a:spcPct val="0"/>
              </a:spcBef>
            </a:pPr>
            <a:r>
              <a:rPr lang="en-GB" b="1" smtClean="0"/>
              <a:t>present their findings of _____ to the class </a:t>
            </a:r>
          </a:p>
          <a:p>
            <a:pPr marL="228600" indent="-228600">
              <a:spcBef>
                <a:spcPct val="0"/>
              </a:spcBef>
            </a:pPr>
            <a:r>
              <a:rPr lang="en-GB" b="1" smtClean="0"/>
              <a:t> Social Studies Examples:  After completing the lesson, the student will be able to:</a:t>
            </a:r>
          </a:p>
          <a:p>
            <a:pPr marL="228600" indent="-228600">
              <a:spcBef>
                <a:spcPct val="0"/>
              </a:spcBef>
            </a:pPr>
            <a:r>
              <a:rPr lang="en-GB" b="1" smtClean="0"/>
              <a:t>place events in chronological order and describe how . . . </a:t>
            </a:r>
          </a:p>
          <a:p>
            <a:pPr marL="228600" indent="-228600">
              <a:spcBef>
                <a:spcPct val="0"/>
              </a:spcBef>
            </a:pPr>
            <a:r>
              <a:rPr lang="en-GB" b="1" smtClean="0"/>
              <a:t>create a timeline of events . . . </a:t>
            </a:r>
          </a:p>
          <a:p>
            <a:pPr marL="228600" indent="-228600">
              <a:spcBef>
                <a:spcPct val="0"/>
              </a:spcBef>
            </a:pPr>
            <a:r>
              <a:rPr lang="en-GB" b="1" smtClean="0"/>
              <a:t>record his or her knowledge using pictures . . . </a:t>
            </a:r>
          </a:p>
          <a:p>
            <a:pPr marL="228600" indent="-228600">
              <a:spcBef>
                <a:spcPct val="0"/>
              </a:spcBef>
            </a:pPr>
            <a:r>
              <a:rPr lang="en-GB" b="1" smtClean="0"/>
              <a:t>connect his or her own experiences with . . . </a:t>
            </a:r>
          </a:p>
          <a:p>
            <a:pPr marL="228600" indent="-228600">
              <a:spcBef>
                <a:spcPct val="0"/>
              </a:spcBef>
            </a:pPr>
            <a:r>
              <a:rPr lang="en-GB" b="1" smtClean="0"/>
              <a:t>obtain information about _____ (a topic) using a CD, the Internet, an encyclopedia, etc. </a:t>
            </a:r>
          </a:p>
          <a:p>
            <a:pPr marL="228600" indent="-228600">
              <a:spcBef>
                <a:spcPct val="0"/>
              </a:spcBef>
            </a:pPr>
            <a:r>
              <a:rPr lang="en-GB" b="1" smtClean="0"/>
              <a:t>identify the contributions of _____ (a person, an event) to _____ (the nation, the process, etc.) </a:t>
            </a:r>
          </a:p>
          <a:p>
            <a:pPr marL="228600" indent="-228600">
              <a:spcBef>
                <a:spcPct val="0"/>
              </a:spcBef>
            </a:pPr>
            <a:r>
              <a:rPr lang="en-GB" b="1" smtClean="0"/>
              <a:t>understand how _____ ( a person, place, or thing) has influenced _____ (an era, the nation, etc.) </a:t>
            </a:r>
          </a:p>
          <a:p>
            <a:pPr marL="228600" indent="-228600">
              <a:spcBef>
                <a:spcPct val="0"/>
              </a:spcBef>
            </a:pPr>
            <a:r>
              <a:rPr lang="en-GB" b="1" smtClean="0"/>
              <a:t>identify the causes and effects of . . . </a:t>
            </a:r>
          </a:p>
          <a:p>
            <a:pPr marL="228600" indent="-228600">
              <a:spcBef>
                <a:spcPct val="0"/>
              </a:spcBef>
            </a:pPr>
            <a:r>
              <a:rPr lang="en-GB" b="1" smtClean="0"/>
              <a:t>identify relevant questions for inquiry </a:t>
            </a:r>
          </a:p>
          <a:p>
            <a:pPr marL="228600" indent="-228600">
              <a:spcBef>
                <a:spcPct val="0"/>
              </a:spcBef>
            </a:pPr>
            <a:r>
              <a:rPr lang="en-GB" b="1" smtClean="0"/>
              <a:t>understand the basic structures and functions of _____ (government) </a:t>
            </a:r>
          </a:p>
          <a:p>
            <a:pPr marL="228600" indent="-228600">
              <a:spcBef>
                <a:spcPct val="0"/>
              </a:spcBef>
            </a:pPr>
            <a:r>
              <a:rPr lang="en-GB" b="1" smtClean="0"/>
              <a:t>organize and interpret information using _____ (graphs, charts, political cartoons, etc.) </a:t>
            </a:r>
          </a:p>
          <a:p>
            <a:pPr marL="228600" indent="-228600">
              <a:spcBef>
                <a:spcPct val="0"/>
              </a:spcBef>
            </a:pPr>
            <a:r>
              <a:rPr lang="en-GB" b="1" smtClean="0"/>
              <a:t>understand the historical context of . . . </a:t>
            </a:r>
          </a:p>
          <a:p>
            <a:pPr marL="228600" indent="-228600">
              <a:spcBef>
                <a:spcPct val="0"/>
              </a:spcBef>
            </a:pPr>
            <a:r>
              <a:rPr lang="en-GB" b="1" smtClean="0"/>
              <a:t>create Venn Diagrams which compare and contrast . . . </a:t>
            </a:r>
          </a:p>
          <a:p>
            <a:pPr marL="228600" indent="-228600">
              <a:spcBef>
                <a:spcPct val="0"/>
              </a:spcBef>
            </a:pPr>
            <a:endParaRPr lang="en-GB" b="1" smtClean="0"/>
          </a:p>
          <a:p>
            <a:pPr marL="228600" indent="-228600">
              <a:spcBef>
                <a:spcPct val="0"/>
              </a:spcBef>
            </a:pPr>
            <a:r>
              <a:rPr lang="en-GB" b="1" smtClean="0"/>
              <a:t>Words for phrasing lesson outcomes:</a:t>
            </a:r>
          </a:p>
          <a:p>
            <a:pPr marL="228600" indent="-228600">
              <a:spcBef>
                <a:spcPct val="0"/>
              </a:spcBef>
            </a:pPr>
            <a:r>
              <a:rPr lang="en-GB" b="1" smtClean="0"/>
              <a:t>Blooms taxonomy </a:t>
            </a:r>
            <a:r>
              <a:rPr lang="en-GB" b="1" smtClean="0">
                <a:sym typeface="Wingdings" pitchFamily="2" charset="2"/>
              </a:rPr>
              <a:t>(in increasing order of complexity)</a:t>
            </a:r>
            <a:endParaRPr lang="en-GB" b="1" smtClean="0"/>
          </a:p>
          <a:p>
            <a:pPr marL="228600" indent="-228600">
              <a:spcBef>
                <a:spcPct val="0"/>
              </a:spcBef>
            </a:pPr>
            <a:r>
              <a:rPr lang="en-GB" b="1" smtClean="0"/>
              <a:t>Recall/Describe</a:t>
            </a:r>
          </a:p>
          <a:p>
            <a:pPr marL="228600" indent="-228600">
              <a:spcBef>
                <a:spcPct val="0"/>
              </a:spcBef>
            </a:pPr>
            <a:r>
              <a:rPr lang="en-GB" b="1" smtClean="0"/>
              <a:t>Understand/Explain</a:t>
            </a:r>
          </a:p>
          <a:p>
            <a:pPr marL="228600" indent="-228600">
              <a:spcBef>
                <a:spcPct val="0"/>
              </a:spcBef>
            </a:pPr>
            <a:r>
              <a:rPr lang="en-GB" b="1" smtClean="0"/>
              <a:t>Apply</a:t>
            </a:r>
          </a:p>
          <a:p>
            <a:pPr marL="228600" indent="-228600">
              <a:spcBef>
                <a:spcPct val="0"/>
              </a:spcBef>
            </a:pPr>
            <a:r>
              <a:rPr lang="en-GB" b="1" smtClean="0"/>
              <a:t>Analyse</a:t>
            </a:r>
          </a:p>
          <a:p>
            <a:pPr marL="228600" indent="-228600">
              <a:spcBef>
                <a:spcPct val="0"/>
              </a:spcBef>
            </a:pPr>
            <a:r>
              <a:rPr lang="en-GB" b="1" smtClean="0"/>
              <a:t>Evaluate</a:t>
            </a:r>
          </a:p>
          <a:p>
            <a:pPr marL="228600" indent="-228600">
              <a:spcBef>
                <a:spcPct val="0"/>
              </a:spcBef>
            </a:pPr>
            <a:r>
              <a:rPr lang="en-GB" b="1" smtClean="0"/>
              <a:t>Create</a:t>
            </a:r>
          </a:p>
          <a:p>
            <a:pPr marL="228600" indent="-228600">
              <a:spcBef>
                <a:spcPct val="0"/>
              </a:spcBef>
            </a:pPr>
            <a:endParaRPr lang="en-GB" b="1" smtClean="0"/>
          </a:p>
          <a:p>
            <a:pPr marL="228600" indent="-228600">
              <a:spcBef>
                <a:spcPct val="0"/>
              </a:spcBef>
            </a:pPr>
            <a:r>
              <a:rPr lang="en-GB" b="1" smtClean="0"/>
              <a:t>Other useful command words:</a:t>
            </a:r>
          </a:p>
          <a:p>
            <a:pPr marL="228600" indent="-228600">
              <a:spcBef>
                <a:spcPct val="0"/>
              </a:spcBef>
            </a:pPr>
            <a:r>
              <a:rPr lang="en-GB" b="1" smtClean="0"/>
              <a:t>Analyse </a:t>
            </a:r>
            <a:r>
              <a:rPr lang="en-GB" smtClean="0"/>
              <a:t>Separate information into components and identify their characteristics.</a:t>
            </a:r>
          </a:p>
          <a:p>
            <a:pPr marL="228600" indent="-228600">
              <a:spcBef>
                <a:spcPct val="0"/>
              </a:spcBef>
            </a:pPr>
            <a:r>
              <a:rPr lang="en-GB" b="1" smtClean="0"/>
              <a:t>Annotate </a:t>
            </a:r>
            <a:r>
              <a:rPr lang="en-GB" smtClean="0"/>
              <a:t>To provide notes of explanation.</a:t>
            </a:r>
          </a:p>
          <a:p>
            <a:pPr marL="228600" indent="-228600">
              <a:spcBef>
                <a:spcPct val="0"/>
              </a:spcBef>
            </a:pPr>
            <a:r>
              <a:rPr lang="en-GB" b="1" smtClean="0"/>
              <a:t>Apply </a:t>
            </a:r>
            <a:r>
              <a:rPr lang="en-GB" smtClean="0"/>
              <a:t>Put into effect in a recognised way.</a:t>
            </a:r>
          </a:p>
          <a:p>
            <a:pPr marL="228600" indent="-228600">
              <a:spcBef>
                <a:spcPct val="0"/>
              </a:spcBef>
            </a:pPr>
            <a:r>
              <a:rPr lang="en-GB" b="1" smtClean="0"/>
              <a:t>Assess </a:t>
            </a:r>
            <a:r>
              <a:rPr lang="en-GB" smtClean="0"/>
              <a:t>Make an informed judgement.</a:t>
            </a:r>
          </a:p>
          <a:p>
            <a:pPr marL="228600" indent="-228600">
              <a:spcBef>
                <a:spcPct val="0"/>
              </a:spcBef>
            </a:pPr>
            <a:r>
              <a:rPr lang="en-GB" b="1" smtClean="0"/>
              <a:t>Calculate </a:t>
            </a:r>
            <a:r>
              <a:rPr lang="en-GB" smtClean="0"/>
              <a:t>Generate a numerical answer, with working shown.</a:t>
            </a:r>
          </a:p>
          <a:p>
            <a:pPr marL="228600" indent="-228600">
              <a:spcBef>
                <a:spcPct val="0"/>
              </a:spcBef>
            </a:pPr>
            <a:r>
              <a:rPr lang="en-GB" b="1" smtClean="0"/>
              <a:t>Comment </a:t>
            </a:r>
            <a:r>
              <a:rPr lang="en-GB" smtClean="0"/>
              <a:t>Present an informed opinion or infer points of interest relevant to the context of</a:t>
            </a:r>
          </a:p>
          <a:p>
            <a:pPr marL="228600" indent="-228600">
              <a:spcBef>
                <a:spcPct val="0"/>
              </a:spcBef>
            </a:pPr>
            <a:r>
              <a:rPr lang="en-GB" smtClean="0"/>
              <a:t>the question.</a:t>
            </a:r>
          </a:p>
          <a:p>
            <a:pPr marL="228600" indent="-228600">
              <a:spcBef>
                <a:spcPct val="0"/>
              </a:spcBef>
            </a:pPr>
            <a:r>
              <a:rPr lang="en-GB" b="1" smtClean="0"/>
              <a:t>Compare </a:t>
            </a:r>
            <a:r>
              <a:rPr lang="en-GB" smtClean="0"/>
              <a:t>Identify similarities.</a:t>
            </a:r>
          </a:p>
          <a:p>
            <a:pPr marL="228600" indent="-228600">
              <a:spcBef>
                <a:spcPct val="0"/>
              </a:spcBef>
            </a:pPr>
            <a:r>
              <a:rPr lang="en-GB" b="1" smtClean="0"/>
              <a:t>Complete </a:t>
            </a:r>
            <a:r>
              <a:rPr lang="en-GB" smtClean="0"/>
              <a:t>Write the information required.</a:t>
            </a:r>
          </a:p>
          <a:p>
            <a:pPr marL="228600" indent="-228600">
              <a:spcBef>
                <a:spcPct val="0"/>
              </a:spcBef>
            </a:pPr>
            <a:r>
              <a:rPr lang="en-GB" b="1" smtClean="0"/>
              <a:t>Consider </a:t>
            </a:r>
            <a:r>
              <a:rPr lang="en-GB" smtClean="0"/>
              <a:t>Review and respond to information provided.</a:t>
            </a:r>
          </a:p>
          <a:p>
            <a:pPr marL="228600" indent="-228600">
              <a:spcBef>
                <a:spcPct val="0"/>
              </a:spcBef>
            </a:pPr>
            <a:r>
              <a:rPr lang="en-GB" b="1" smtClean="0"/>
              <a:t>Contrast </a:t>
            </a:r>
            <a:r>
              <a:rPr lang="en-GB" smtClean="0"/>
              <a:t>Identify differences.</a:t>
            </a:r>
          </a:p>
          <a:p>
            <a:pPr marL="228600" indent="-228600">
              <a:spcBef>
                <a:spcPct val="0"/>
              </a:spcBef>
            </a:pPr>
            <a:r>
              <a:rPr lang="en-GB" b="1" smtClean="0"/>
              <a:t>Deduce </a:t>
            </a:r>
            <a:r>
              <a:rPr lang="en-GB" smtClean="0"/>
              <a:t>Draw conclusions from information provided.</a:t>
            </a:r>
          </a:p>
          <a:p>
            <a:pPr marL="228600" indent="-228600">
              <a:spcBef>
                <a:spcPct val="0"/>
              </a:spcBef>
            </a:pPr>
            <a:r>
              <a:rPr lang="en-GB" b="1" smtClean="0"/>
              <a:t>Define </a:t>
            </a:r>
            <a:r>
              <a:rPr lang="en-GB" smtClean="0"/>
              <a:t>Specify meaning of the word or term.</a:t>
            </a:r>
          </a:p>
          <a:p>
            <a:pPr marL="228600" indent="-228600">
              <a:spcBef>
                <a:spcPct val="0"/>
              </a:spcBef>
            </a:pPr>
            <a:r>
              <a:rPr lang="en-GB" b="1" smtClean="0"/>
              <a:t>Demonstrate </a:t>
            </a:r>
            <a:r>
              <a:rPr lang="en-GB" smtClean="0"/>
              <a:t>Provide clear evidence.</a:t>
            </a:r>
          </a:p>
          <a:p>
            <a:pPr marL="228600" indent="-228600">
              <a:spcBef>
                <a:spcPct val="0"/>
              </a:spcBef>
            </a:pPr>
            <a:r>
              <a:rPr lang="en-GB" b="1" smtClean="0"/>
              <a:t>Describe </a:t>
            </a:r>
            <a:r>
              <a:rPr lang="en-GB" smtClean="0"/>
              <a:t>Provide a detailed account (using diagrams/data from figures or tables where</a:t>
            </a:r>
          </a:p>
          <a:p>
            <a:pPr marL="228600" indent="-228600">
              <a:spcBef>
                <a:spcPct val="0"/>
              </a:spcBef>
            </a:pPr>
            <a:r>
              <a:rPr lang="en-GB" smtClean="0"/>
              <a:t>appropriate). The depth of the answer should be judged from the marks allocated</a:t>
            </a:r>
          </a:p>
          <a:p>
            <a:pPr marL="228600" indent="-228600">
              <a:spcBef>
                <a:spcPct val="0"/>
              </a:spcBef>
            </a:pPr>
            <a:r>
              <a:rPr lang="en-GB" smtClean="0"/>
              <a:t>for the question.</a:t>
            </a:r>
          </a:p>
          <a:p>
            <a:pPr marL="228600" indent="-228600">
              <a:spcBef>
                <a:spcPct val="0"/>
              </a:spcBef>
            </a:pPr>
            <a:r>
              <a:rPr lang="en-GB" b="1" smtClean="0"/>
              <a:t>Determine </a:t>
            </a:r>
            <a:r>
              <a:rPr lang="en-GB" smtClean="0"/>
              <a:t>The quantity cannot be measured directly but can be obtained by calculation. A</a:t>
            </a:r>
          </a:p>
          <a:p>
            <a:pPr marL="228600" indent="-228600">
              <a:spcBef>
                <a:spcPct val="0"/>
              </a:spcBef>
            </a:pPr>
            <a:r>
              <a:rPr lang="en-GB" smtClean="0"/>
              <a:t>value can be obtained by following a specific procedure or substituting values</a:t>
            </a:r>
          </a:p>
          <a:p>
            <a:pPr marL="228600" indent="-228600">
              <a:spcBef>
                <a:spcPct val="0"/>
              </a:spcBef>
            </a:pPr>
            <a:r>
              <a:rPr lang="en-GB" smtClean="0"/>
              <a:t>into a formula.</a:t>
            </a:r>
          </a:p>
          <a:p>
            <a:pPr marL="228600" indent="-228600">
              <a:spcBef>
                <a:spcPct val="0"/>
              </a:spcBef>
            </a:pPr>
            <a:r>
              <a:rPr lang="en-GB" b="1" smtClean="0"/>
              <a:t>Discuss </a:t>
            </a:r>
            <a:r>
              <a:rPr lang="en-GB" smtClean="0"/>
              <a:t>Give a detailed account that addresses a range of ideas and arguments.</a:t>
            </a:r>
          </a:p>
          <a:p>
            <a:pPr marL="228600" indent="-228600">
              <a:spcBef>
                <a:spcPct val="0"/>
              </a:spcBef>
            </a:pPr>
            <a:r>
              <a:rPr lang="en-GB" b="1" smtClean="0"/>
              <a:t>Distinguish </a:t>
            </a:r>
            <a:r>
              <a:rPr lang="en-GB" smtClean="0"/>
              <a:t>Recognise and identify difference(s).</a:t>
            </a:r>
          </a:p>
          <a:p>
            <a:pPr marL="228600" indent="-228600">
              <a:spcBef>
                <a:spcPct val="0"/>
              </a:spcBef>
            </a:pPr>
            <a:r>
              <a:rPr lang="en-GB" b="1" smtClean="0"/>
              <a:t>Draw </a:t>
            </a:r>
            <a:r>
              <a:rPr lang="en-GB" smtClean="0"/>
              <a:t>Produce a diagram or to infer.</a:t>
            </a:r>
          </a:p>
          <a:p>
            <a:pPr marL="228600" indent="-228600">
              <a:spcBef>
                <a:spcPct val="0"/>
              </a:spcBef>
            </a:pPr>
            <a:r>
              <a:rPr lang="en-GB" b="1" smtClean="0"/>
              <a:t>Estimate </a:t>
            </a:r>
            <a:r>
              <a:rPr lang="en-GB" smtClean="0"/>
              <a:t>Assign an approximate value.</a:t>
            </a:r>
          </a:p>
          <a:p>
            <a:pPr marL="228600" indent="-228600">
              <a:spcBef>
                <a:spcPct val="0"/>
              </a:spcBef>
            </a:pPr>
            <a:r>
              <a:rPr lang="en-GB" b="1" smtClean="0"/>
              <a:t>Evaluate </a:t>
            </a:r>
            <a:r>
              <a:rPr lang="en-GB" smtClean="0"/>
              <a:t>Judge from available evidence.</a:t>
            </a:r>
          </a:p>
          <a:p>
            <a:pPr marL="228600" indent="-228600">
              <a:spcBef>
                <a:spcPct val="0"/>
              </a:spcBef>
            </a:pPr>
            <a:r>
              <a:rPr lang="en-GB" b="1" smtClean="0"/>
              <a:t>Examine </a:t>
            </a:r>
            <a:r>
              <a:rPr lang="en-GB" smtClean="0"/>
              <a:t>Investigate closely.</a:t>
            </a:r>
          </a:p>
          <a:p>
            <a:pPr marL="228600" indent="-228600">
              <a:spcBef>
                <a:spcPct val="0"/>
              </a:spcBef>
            </a:pPr>
            <a:r>
              <a:rPr lang="en-GB" b="1" smtClean="0"/>
              <a:t>Explain </a:t>
            </a:r>
            <a:r>
              <a:rPr lang="en-GB" smtClean="0"/>
              <a:t>Set out reasons or purposes using biological background. The depth of treatment</a:t>
            </a:r>
          </a:p>
          <a:p>
            <a:pPr marL="228600" indent="-228600">
              <a:spcBef>
                <a:spcPct val="0"/>
              </a:spcBef>
            </a:pPr>
            <a:r>
              <a:rPr lang="en-GB" smtClean="0"/>
              <a:t>should be judged from the marks allocated for the question.</a:t>
            </a:r>
          </a:p>
          <a:p>
            <a:pPr marL="228600" indent="-228600">
              <a:spcBef>
                <a:spcPct val="0"/>
              </a:spcBef>
            </a:pPr>
            <a:r>
              <a:rPr lang="en-GB" b="1" smtClean="0"/>
              <a:t>Identify </a:t>
            </a:r>
            <a:r>
              <a:rPr lang="en-GB" smtClean="0"/>
              <a:t>Recognise or select relevant characteristics.</a:t>
            </a:r>
          </a:p>
          <a:p>
            <a:pPr marL="228600" indent="-228600">
              <a:spcBef>
                <a:spcPct val="0"/>
              </a:spcBef>
            </a:pPr>
            <a:r>
              <a:rPr lang="en-GB" b="1" smtClean="0"/>
              <a:t>Illustrate </a:t>
            </a:r>
            <a:r>
              <a:rPr lang="en-GB" smtClean="0"/>
              <a:t>Make clear by using examples or provide diagrams.</a:t>
            </a:r>
          </a:p>
          <a:p>
            <a:pPr marL="228600" indent="-228600">
              <a:spcBef>
                <a:spcPct val="0"/>
              </a:spcBef>
            </a:pPr>
            <a:r>
              <a:rPr lang="en-GB" b="1" smtClean="0"/>
              <a:t>Interpret </a:t>
            </a:r>
            <a:r>
              <a:rPr lang="en-GB" smtClean="0"/>
              <a:t>Translate information provided.</a:t>
            </a:r>
          </a:p>
          <a:p>
            <a:pPr marL="228600" indent="-228600">
              <a:spcBef>
                <a:spcPct val="0"/>
              </a:spcBef>
            </a:pPr>
            <a:r>
              <a:rPr lang="en-GB" b="1" smtClean="0"/>
              <a:t>Justify </a:t>
            </a:r>
            <a:r>
              <a:rPr lang="en-GB" smtClean="0"/>
              <a:t>Present a reasoned case.</a:t>
            </a:r>
          </a:p>
          <a:p>
            <a:pPr marL="228600" indent="-228600">
              <a:spcBef>
                <a:spcPct val="0"/>
              </a:spcBef>
            </a:pPr>
            <a:r>
              <a:rPr lang="en-GB" b="1" smtClean="0"/>
              <a:t>Label </a:t>
            </a:r>
            <a:r>
              <a:rPr lang="en-GB" smtClean="0"/>
              <a:t>To indicate (by using a straight line).</a:t>
            </a:r>
          </a:p>
          <a:p>
            <a:pPr marL="228600" indent="-228600">
              <a:spcBef>
                <a:spcPct val="0"/>
              </a:spcBef>
            </a:pPr>
            <a:r>
              <a:rPr lang="en-GB" b="1" smtClean="0"/>
              <a:t>List </a:t>
            </a:r>
            <a:r>
              <a:rPr lang="en-GB" smtClean="0"/>
              <a:t>Provide a number of points with no elaboration. If you are asked for two points</a:t>
            </a:r>
          </a:p>
          <a:p>
            <a:pPr marL="228600" indent="-228600">
              <a:spcBef>
                <a:spcPct val="0"/>
              </a:spcBef>
            </a:pPr>
            <a:r>
              <a:rPr lang="en-GB" smtClean="0"/>
              <a:t>then give only two!</a:t>
            </a:r>
          </a:p>
          <a:p>
            <a:pPr marL="228600" indent="-228600">
              <a:spcBef>
                <a:spcPct val="0"/>
              </a:spcBef>
            </a:pPr>
            <a:r>
              <a:rPr lang="en-GB" b="1" smtClean="0"/>
              <a:t>Measure </a:t>
            </a:r>
            <a:r>
              <a:rPr lang="en-GB" smtClean="0"/>
              <a:t>Establish a value using a suitable measuring instrument.</a:t>
            </a:r>
          </a:p>
          <a:p>
            <a:pPr marL="228600" indent="-228600">
              <a:spcBef>
                <a:spcPct val="0"/>
              </a:spcBef>
            </a:pPr>
            <a:r>
              <a:rPr lang="en-GB" b="1" smtClean="0"/>
              <a:t>Name </a:t>
            </a:r>
            <a:r>
              <a:rPr lang="en-GB" smtClean="0"/>
              <a:t>To provide appropriate word(s) or term(s).</a:t>
            </a:r>
          </a:p>
          <a:p>
            <a:pPr marL="228600" indent="-228600">
              <a:spcBef>
                <a:spcPct val="0"/>
              </a:spcBef>
            </a:pPr>
            <a:r>
              <a:rPr lang="en-GB" b="1" smtClean="0"/>
              <a:t>Outline </a:t>
            </a:r>
            <a:r>
              <a:rPr lang="en-GB" smtClean="0"/>
              <a:t>Restrict the outline to essential detail only.</a:t>
            </a:r>
          </a:p>
          <a:p>
            <a:pPr marL="228600" indent="-228600">
              <a:spcBef>
                <a:spcPct val="0"/>
              </a:spcBef>
            </a:pPr>
            <a:r>
              <a:rPr lang="en-GB" b="1" smtClean="0"/>
              <a:t>Plot </a:t>
            </a:r>
            <a:r>
              <a:rPr lang="en-GB" smtClean="0"/>
              <a:t>Mark out points on a graph or illustrate by use of a suitable graph.</a:t>
            </a:r>
          </a:p>
          <a:p>
            <a:pPr marL="228600" indent="-228600">
              <a:spcBef>
                <a:spcPct val="0"/>
              </a:spcBef>
            </a:pPr>
            <a:r>
              <a:rPr lang="en-GB" b="1" smtClean="0"/>
              <a:t>Predict </a:t>
            </a:r>
            <a:r>
              <a:rPr lang="en-GB" smtClean="0"/>
              <a:t>Suggest possible outcome(s).</a:t>
            </a:r>
          </a:p>
          <a:p>
            <a:pPr marL="228600" indent="-228600">
              <a:spcBef>
                <a:spcPct val="0"/>
              </a:spcBef>
            </a:pPr>
            <a:r>
              <a:rPr lang="en-GB" b="1" smtClean="0"/>
              <a:t>Recall </a:t>
            </a:r>
            <a:r>
              <a:rPr lang="en-GB" smtClean="0"/>
              <a:t>Repeat knowledge from prior learning.</a:t>
            </a:r>
          </a:p>
          <a:p>
            <a:pPr marL="228600" indent="-228600">
              <a:spcBef>
                <a:spcPct val="0"/>
              </a:spcBef>
            </a:pPr>
            <a:r>
              <a:rPr lang="en-GB" b="1" smtClean="0"/>
              <a:t>Recognise </a:t>
            </a:r>
            <a:r>
              <a:rPr lang="en-GB" smtClean="0"/>
              <a:t>To identify.</a:t>
            </a:r>
          </a:p>
          <a:p>
            <a:pPr marL="228600" indent="-228600">
              <a:spcBef>
                <a:spcPct val="0"/>
              </a:spcBef>
            </a:pPr>
            <a:r>
              <a:rPr lang="en-GB" b="1" smtClean="0"/>
              <a:t>Record </a:t>
            </a:r>
            <a:r>
              <a:rPr lang="en-GB" smtClean="0"/>
              <a:t>Report or note.</a:t>
            </a:r>
          </a:p>
          <a:p>
            <a:pPr marL="228600" indent="-228600">
              <a:spcBef>
                <a:spcPct val="0"/>
              </a:spcBef>
            </a:pPr>
            <a:r>
              <a:rPr lang="en-GB" b="1" smtClean="0"/>
              <a:t>Relate </a:t>
            </a:r>
            <a:r>
              <a:rPr lang="en-GB" smtClean="0"/>
              <a:t>Make interconnections.</a:t>
            </a:r>
          </a:p>
          <a:p>
            <a:pPr marL="228600" indent="-228600">
              <a:spcBef>
                <a:spcPct val="0"/>
              </a:spcBef>
            </a:pPr>
            <a:r>
              <a:rPr lang="en-GB" b="1" smtClean="0"/>
              <a:t>Sketch </a:t>
            </a:r>
            <a:r>
              <a:rPr lang="en-GB" smtClean="0"/>
              <a:t>Produce a simple, freehand drawing. A single clear sharp line should be used.</a:t>
            </a:r>
          </a:p>
          <a:p>
            <a:pPr marL="228600" indent="-228600">
              <a:spcBef>
                <a:spcPct val="0"/>
              </a:spcBef>
            </a:pPr>
            <a:r>
              <a:rPr lang="en-GB" smtClean="0"/>
              <a:t>In the context of a graph, the general shape of the curve would be sufficient.</a:t>
            </a:r>
          </a:p>
          <a:p>
            <a:pPr marL="228600" indent="-228600">
              <a:spcBef>
                <a:spcPct val="0"/>
              </a:spcBef>
            </a:pPr>
            <a:r>
              <a:rPr lang="en-GB" b="1" smtClean="0"/>
              <a:t>State </a:t>
            </a:r>
            <a:r>
              <a:rPr lang="en-GB" smtClean="0"/>
              <a:t>Produce a concise answer with no supporting argument.</a:t>
            </a:r>
          </a:p>
          <a:p>
            <a:pPr marL="228600" indent="-228600">
              <a:spcBef>
                <a:spcPct val="0"/>
              </a:spcBef>
            </a:pPr>
            <a:r>
              <a:rPr lang="en-GB" b="1" smtClean="0"/>
              <a:t>Suggest </a:t>
            </a:r>
            <a:r>
              <a:rPr lang="en-GB" smtClean="0"/>
              <a:t>Apply your biological knowledge and understanding to a situation which you may</a:t>
            </a:r>
          </a:p>
          <a:p>
            <a:pPr marL="228600" indent="-228600">
              <a:spcBef>
                <a:spcPct val="0"/>
              </a:spcBef>
            </a:pPr>
            <a:r>
              <a:rPr lang="en-GB" smtClean="0"/>
              <a:t>not have covered in the specification.</a:t>
            </a:r>
          </a:p>
          <a:p>
            <a:pPr marL="228600" indent="-228600">
              <a:spcBef>
                <a:spcPct val="0"/>
              </a:spcBef>
            </a:pPr>
            <a:r>
              <a:rPr lang="en-GB" b="1" smtClean="0"/>
              <a:t>Summarise </a:t>
            </a:r>
            <a:r>
              <a:rPr lang="en-GB" smtClean="0"/>
              <a:t>Present main points in outline only.</a:t>
            </a:r>
          </a:p>
          <a:p>
            <a:pPr marL="228600" indent="-228600">
              <a:spcBef>
                <a:spcPct val="0"/>
              </a:spcBef>
            </a:pPr>
            <a:r>
              <a:rPr lang="en-GB" b="1" smtClean="0"/>
              <a:t>Use </a:t>
            </a:r>
            <a:r>
              <a:rPr lang="en-GB" smtClean="0"/>
              <a:t>Apply the information provided or apply prior learning.</a:t>
            </a:r>
          </a:p>
          <a:p>
            <a:pPr marL="228600" indent="-228600">
              <a:spcBef>
                <a:spcPct val="0"/>
              </a:spcBef>
            </a:pPr>
            <a:r>
              <a:rPr lang="en-GB" b="1" smtClean="0"/>
              <a:t>How: </a:t>
            </a:r>
            <a:r>
              <a:rPr lang="en-GB" smtClean="0"/>
              <a:t>Describe in what way or by what means……</a:t>
            </a:r>
          </a:p>
          <a:p>
            <a:pPr marL="228600" indent="-228600">
              <a:spcBef>
                <a:spcPct val="0"/>
              </a:spcBef>
            </a:pPr>
            <a:r>
              <a:rPr lang="en-GB" b="1" smtClean="0"/>
              <a:t>What: </a:t>
            </a:r>
            <a:r>
              <a:rPr lang="en-GB" smtClean="0"/>
              <a:t>Provide specific information……</a:t>
            </a:r>
          </a:p>
          <a:p>
            <a:pPr marL="228600" indent="-228600">
              <a:spcBef>
                <a:spcPct val="0"/>
              </a:spcBef>
            </a:pPr>
            <a:r>
              <a:rPr lang="en-GB" b="1" smtClean="0"/>
              <a:t>Why: </a:t>
            </a:r>
            <a:r>
              <a:rPr lang="en-GB" smtClean="0"/>
              <a:t>Explain the reason or purpose……</a:t>
            </a:r>
          </a:p>
          <a:p>
            <a:pPr marL="228600" indent="-228600">
              <a:spcBef>
                <a:spcPct val="0"/>
              </a:spcBef>
            </a:pPr>
            <a:r>
              <a:rPr lang="en-GB" b="1" smtClean="0"/>
              <a:t>Accuracy: </a:t>
            </a:r>
            <a:r>
              <a:rPr lang="en-GB" smtClean="0"/>
              <a:t>The accuracy of an observation, reading or measurement is the degree to which</a:t>
            </a:r>
          </a:p>
          <a:p>
            <a:pPr marL="228600" indent="-228600">
              <a:spcBef>
                <a:spcPct val="0"/>
              </a:spcBef>
            </a:pPr>
            <a:r>
              <a:rPr lang="en-GB" smtClean="0"/>
              <a:t>it approaches a notional ‘true’ value or outcome. For example: closeness to a</a:t>
            </a:r>
          </a:p>
          <a:p>
            <a:pPr marL="228600" indent="-228600">
              <a:spcBef>
                <a:spcPct val="0"/>
              </a:spcBef>
            </a:pPr>
            <a:r>
              <a:rPr lang="en-GB" smtClean="0"/>
              <a:t>line of best fit; accuracy of apparatus on percentage error.</a:t>
            </a:r>
          </a:p>
          <a:p>
            <a:pPr marL="228600" indent="-228600">
              <a:spcBef>
                <a:spcPct val="0"/>
              </a:spcBef>
            </a:pPr>
            <a:r>
              <a:rPr lang="en-GB" b="1" smtClean="0"/>
              <a:t>Precision: </a:t>
            </a:r>
            <a:r>
              <a:rPr lang="en-GB" smtClean="0"/>
              <a:t>The ability to be exact (degree of precision).</a:t>
            </a:r>
          </a:p>
          <a:p>
            <a:pPr marL="228600" indent="-228600">
              <a:spcBef>
                <a:spcPct val="0"/>
              </a:spcBef>
            </a:pPr>
            <a:r>
              <a:rPr lang="en-GB" b="1" smtClean="0"/>
              <a:t>Reliability: </a:t>
            </a:r>
            <a:r>
              <a:rPr lang="en-GB" smtClean="0"/>
              <a:t>The measure of confidence that can be placed in a set of observations or</a:t>
            </a:r>
          </a:p>
          <a:p>
            <a:pPr marL="228600" indent="-228600">
              <a:spcBef>
                <a:spcPct val="0"/>
              </a:spcBef>
            </a:pPr>
            <a:r>
              <a:rPr lang="en-GB" smtClean="0"/>
              <a:t>measurements. For example: confidence limits of statistical tests or</a:t>
            </a:r>
          </a:p>
          <a:p>
            <a:pPr marL="228600" indent="-228600">
              <a:spcBef>
                <a:spcPct val="0"/>
              </a:spcBef>
            </a:pPr>
            <a:r>
              <a:rPr lang="en-GB" smtClean="0"/>
              <a:t>concordance of repeats or standard deviation.</a:t>
            </a:r>
          </a:p>
          <a:p>
            <a:pPr marL="228600" indent="-228600">
              <a:spcBef>
                <a:spcPct val="0"/>
              </a:spcBef>
            </a:pPr>
            <a:r>
              <a:rPr lang="en-GB" b="1" smtClean="0"/>
              <a:t>Validity: </a:t>
            </a:r>
            <a:r>
              <a:rPr lang="en-GB" smtClean="0"/>
              <a:t>The implication that the outcome of an activity is not being distorted by</a:t>
            </a:r>
          </a:p>
          <a:p>
            <a:pPr marL="228600" indent="-228600">
              <a:spcBef>
                <a:spcPct val="0"/>
              </a:spcBef>
            </a:pPr>
            <a:r>
              <a:rPr lang="en-GB" smtClean="0"/>
              <a:t>extraneous factors.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75778"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75779"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7578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651C48F-04B1-467B-9101-388492166F7F}" type="slidenum">
              <a:rPr lang="en-GB">
                <a:solidFill>
                  <a:srgbClr val="000000"/>
                </a:solidFill>
              </a:rPr>
              <a:pPr/>
              <a:t>12</a:t>
            </a:fld>
            <a:endParaRPr lang="en-GB">
              <a:solidFill>
                <a:srgbClr val="000000"/>
              </a:solidFill>
            </a:endParaRPr>
          </a:p>
        </p:txBody>
      </p:sp>
      <p:sp>
        <p:nvSpPr>
          <p:cNvPr id="757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Can be done as self or peer assessment activity</a:t>
            </a:r>
          </a:p>
          <a:p>
            <a:pPr>
              <a:spcBef>
                <a:spcPct val="0"/>
              </a:spcBef>
            </a:pPr>
            <a:r>
              <a:rPr lang="en-GB" smtClean="0"/>
              <a:t>Can use the traffic light cards to express how well you did on the task</a:t>
            </a:r>
          </a:p>
          <a:p>
            <a:pPr>
              <a:spcBef>
                <a:spcPct val="0"/>
              </a:spcBef>
            </a:pPr>
            <a:endParaRPr lang="en-GB" smtClean="0"/>
          </a:p>
          <a:p>
            <a:pPr>
              <a:spcBef>
                <a:spcPct val="0"/>
              </a:spcBef>
            </a:pPr>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77826"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77827"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7782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4B21304-7418-4238-88A6-C356A6DD3A12}" type="slidenum">
              <a:rPr lang="en-GB">
                <a:solidFill>
                  <a:srgbClr val="000000"/>
                </a:solidFill>
              </a:rPr>
              <a:pPr/>
              <a:t>13</a:t>
            </a:fld>
            <a:endParaRPr lang="en-GB">
              <a:solidFill>
                <a:srgbClr val="000000"/>
              </a:solidFill>
            </a:endParaRPr>
          </a:p>
        </p:txBody>
      </p:sp>
      <p:sp>
        <p:nvSpPr>
          <p:cNvPr id="778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3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fontAlgn="base">
              <a:spcBef>
                <a:spcPct val="0"/>
              </a:spcBef>
              <a:spcAft>
                <a:spcPct val="0"/>
              </a:spcAft>
            </a:pPr>
            <a:r>
              <a:rPr lang="en-GB" sz="1200">
                <a:solidFill>
                  <a:srgbClr val="000000"/>
                </a:solidFill>
                <a:latin typeface="Arial" charset="0"/>
              </a:rPr>
              <a:t>Nadia Habraszewski</a:t>
            </a:r>
          </a:p>
        </p:txBody>
      </p:sp>
      <p:sp>
        <p:nvSpPr>
          <p:cNvPr id="80898"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fontAlgn="base">
              <a:spcBef>
                <a:spcPct val="0"/>
              </a:spcBef>
              <a:spcAft>
                <a:spcPct val="0"/>
              </a:spcAft>
            </a:pPr>
            <a:r>
              <a:rPr lang="en-GB" sz="1200">
                <a:solidFill>
                  <a:srgbClr val="000000"/>
                </a:solidFill>
                <a:latin typeface="Arial" charset="0"/>
              </a:rPr>
              <a:t>HQFT Scaffold</a:t>
            </a:r>
          </a:p>
        </p:txBody>
      </p:sp>
      <p:sp>
        <p:nvSpPr>
          <p:cNvPr id="80899"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anchor="b"/>
          <a:lstStyle/>
          <a:p>
            <a:pPr fontAlgn="base">
              <a:spcBef>
                <a:spcPct val="0"/>
              </a:spcBef>
              <a:spcAft>
                <a:spcPct val="0"/>
              </a:spcAft>
            </a:pPr>
            <a:r>
              <a:rPr lang="en-GB" sz="1200">
                <a:solidFill>
                  <a:srgbClr val="000000"/>
                </a:solidFill>
                <a:latin typeface="Arial" charset="0"/>
              </a:rPr>
              <a:t>Featherstone High School</a:t>
            </a:r>
          </a:p>
        </p:txBody>
      </p:sp>
      <p:sp>
        <p:nvSpPr>
          <p:cNvPr id="8090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fld id="{89B15F3C-86E3-4344-8BEC-21915FCF5761}" type="slidenum">
              <a:rPr lang="en-GB" sz="1200">
                <a:solidFill>
                  <a:srgbClr val="000000"/>
                </a:solidFill>
                <a:latin typeface="Arial" charset="0"/>
              </a:rPr>
              <a:pPr algn="r" fontAlgn="base">
                <a:spcBef>
                  <a:spcPct val="0"/>
                </a:spcBef>
                <a:spcAft>
                  <a:spcPct val="0"/>
                </a:spcAft>
              </a:pPr>
              <a:t>14</a:t>
            </a:fld>
            <a:endParaRPr lang="en-GB" sz="1200">
              <a:solidFill>
                <a:srgbClr val="000000"/>
              </a:solidFill>
              <a:latin typeface="Arial" charset="0"/>
            </a:endParaRPr>
          </a:p>
        </p:txBody>
      </p:sp>
      <p:sp>
        <p:nvSpPr>
          <p:cNvPr id="8090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fontAlgn="base">
              <a:spcBef>
                <a:spcPct val="0"/>
              </a:spcBef>
              <a:spcAft>
                <a:spcPct val="0"/>
              </a:spcAft>
            </a:pPr>
            <a:r>
              <a:rPr lang="en-GB" sz="1200">
                <a:solidFill>
                  <a:srgbClr val="000000"/>
                </a:solidFill>
                <a:latin typeface="Arial" charset="0"/>
              </a:rPr>
              <a:t>Nadia Habraszewski</a:t>
            </a:r>
          </a:p>
        </p:txBody>
      </p:sp>
      <p:sp>
        <p:nvSpPr>
          <p:cNvPr id="82946"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fontAlgn="base">
              <a:spcBef>
                <a:spcPct val="0"/>
              </a:spcBef>
              <a:spcAft>
                <a:spcPct val="0"/>
              </a:spcAft>
            </a:pPr>
            <a:r>
              <a:rPr lang="en-GB" sz="1200">
                <a:solidFill>
                  <a:srgbClr val="000000"/>
                </a:solidFill>
                <a:latin typeface="Arial" charset="0"/>
              </a:rPr>
              <a:t>HQFT Scaffold</a:t>
            </a:r>
          </a:p>
        </p:txBody>
      </p:sp>
      <p:sp>
        <p:nvSpPr>
          <p:cNvPr id="82947"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anchor="b"/>
          <a:lstStyle/>
          <a:p>
            <a:pPr fontAlgn="base">
              <a:spcBef>
                <a:spcPct val="0"/>
              </a:spcBef>
              <a:spcAft>
                <a:spcPct val="0"/>
              </a:spcAft>
            </a:pPr>
            <a:r>
              <a:rPr lang="en-GB" sz="1200">
                <a:solidFill>
                  <a:srgbClr val="000000"/>
                </a:solidFill>
                <a:latin typeface="Arial" charset="0"/>
              </a:rPr>
              <a:t>Featherstone High School</a:t>
            </a:r>
          </a:p>
        </p:txBody>
      </p:sp>
      <p:sp>
        <p:nvSpPr>
          <p:cNvPr id="8294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fld id="{D28B23AA-87BE-42D1-A08A-708EC439412D}" type="slidenum">
              <a:rPr lang="en-GB" sz="1200">
                <a:solidFill>
                  <a:srgbClr val="000000"/>
                </a:solidFill>
                <a:latin typeface="Arial" charset="0"/>
              </a:rPr>
              <a:pPr algn="r" fontAlgn="base">
                <a:spcBef>
                  <a:spcPct val="0"/>
                </a:spcBef>
                <a:spcAft>
                  <a:spcPct val="0"/>
                </a:spcAft>
              </a:pPr>
              <a:t>15</a:t>
            </a:fld>
            <a:endParaRPr lang="en-GB" sz="1200">
              <a:solidFill>
                <a:srgbClr val="000000"/>
              </a:solidFill>
              <a:latin typeface="Arial" charset="0"/>
            </a:endParaRPr>
          </a:p>
        </p:txBody>
      </p:sp>
      <p:sp>
        <p:nvSpPr>
          <p:cNvPr id="8294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5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fontAlgn="base">
              <a:spcBef>
                <a:spcPct val="0"/>
              </a:spcBef>
              <a:spcAft>
                <a:spcPct val="0"/>
              </a:spcAft>
            </a:pPr>
            <a:r>
              <a:rPr lang="en-GB" sz="1200">
                <a:solidFill>
                  <a:srgbClr val="000000"/>
                </a:solidFill>
              </a:rPr>
              <a:t>Nadia Habraszewski</a:t>
            </a:r>
          </a:p>
        </p:txBody>
      </p:sp>
      <p:sp>
        <p:nvSpPr>
          <p:cNvPr id="152579"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fontAlgn="base">
              <a:spcBef>
                <a:spcPct val="0"/>
              </a:spcBef>
              <a:spcAft>
                <a:spcPct val="0"/>
              </a:spcAft>
            </a:pPr>
            <a:r>
              <a:rPr lang="en-GB" sz="1200">
                <a:solidFill>
                  <a:srgbClr val="000000"/>
                </a:solidFill>
              </a:rPr>
              <a:t>HQFT Scaffold</a:t>
            </a:r>
          </a:p>
        </p:txBody>
      </p:sp>
      <p:sp>
        <p:nvSpPr>
          <p:cNvPr id="152580"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anchor="b"/>
          <a:lstStyle/>
          <a:p>
            <a:pPr fontAlgn="base">
              <a:spcBef>
                <a:spcPct val="0"/>
              </a:spcBef>
              <a:spcAft>
                <a:spcPct val="0"/>
              </a:spcAft>
            </a:pPr>
            <a:r>
              <a:rPr lang="en-GB" sz="1200">
                <a:solidFill>
                  <a:srgbClr val="000000"/>
                </a:solidFill>
              </a:rPr>
              <a:t>Featherstone High School</a:t>
            </a:r>
          </a:p>
        </p:txBody>
      </p:sp>
      <p:sp>
        <p:nvSpPr>
          <p:cNvPr id="15258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fld id="{39BA5909-546B-40A7-94CD-3F6CD7CB6FEC}" type="slidenum">
              <a:rPr lang="en-GB" sz="1200">
                <a:solidFill>
                  <a:srgbClr val="000000"/>
                </a:solidFill>
              </a:rPr>
              <a:pPr algn="r" fontAlgn="base">
                <a:spcBef>
                  <a:spcPct val="0"/>
                </a:spcBef>
                <a:spcAft>
                  <a:spcPct val="0"/>
                </a:spcAft>
              </a:pPr>
              <a:t>17</a:t>
            </a:fld>
            <a:endParaRPr lang="en-GB" sz="1200">
              <a:solidFill>
                <a:srgbClr val="000000"/>
              </a:solidFill>
            </a:endParaRPr>
          </a:p>
        </p:txBody>
      </p:sp>
      <p:sp>
        <p:nvSpPr>
          <p:cNvPr id="1525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25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84994"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84995"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8499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F096FE9-BAC9-4495-8541-24FA0DB39DEE}" type="slidenum">
              <a:rPr lang="en-GB">
                <a:solidFill>
                  <a:srgbClr val="000000"/>
                </a:solidFill>
              </a:rPr>
              <a:pPr/>
              <a:t>18</a:t>
            </a:fld>
            <a:endParaRPr lang="en-GB">
              <a:solidFill>
                <a:srgbClr val="000000"/>
              </a:solidFill>
            </a:endParaRPr>
          </a:p>
        </p:txBody>
      </p:sp>
      <p:sp>
        <p:nvSpPr>
          <p:cNvPr id="8499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b="1" smtClean="0"/>
              <a:t>Command words for tasks:</a:t>
            </a:r>
          </a:p>
          <a:p>
            <a:pPr>
              <a:spcBef>
                <a:spcPct val="0"/>
              </a:spcBef>
            </a:pPr>
            <a:r>
              <a:rPr lang="en-GB" b="1" smtClean="0"/>
              <a:t>Blooms taxonomy </a:t>
            </a:r>
            <a:r>
              <a:rPr lang="en-GB" b="1" smtClean="0">
                <a:sym typeface="Wingdings" pitchFamily="2" charset="2"/>
              </a:rPr>
              <a:t>(in increasing order of complexity)</a:t>
            </a:r>
            <a:endParaRPr lang="en-GB" b="1" smtClean="0"/>
          </a:p>
          <a:p>
            <a:pPr>
              <a:spcBef>
                <a:spcPct val="0"/>
              </a:spcBef>
            </a:pPr>
            <a:r>
              <a:rPr lang="en-GB" b="1" smtClean="0"/>
              <a:t>Recall/Describe</a:t>
            </a:r>
          </a:p>
          <a:p>
            <a:pPr>
              <a:spcBef>
                <a:spcPct val="0"/>
              </a:spcBef>
            </a:pPr>
            <a:r>
              <a:rPr lang="en-GB" b="1" smtClean="0"/>
              <a:t>Understand/Explain</a:t>
            </a:r>
          </a:p>
          <a:p>
            <a:pPr>
              <a:spcBef>
                <a:spcPct val="0"/>
              </a:spcBef>
            </a:pPr>
            <a:r>
              <a:rPr lang="en-GB" b="1" smtClean="0"/>
              <a:t>Apply</a:t>
            </a:r>
          </a:p>
          <a:p>
            <a:pPr>
              <a:spcBef>
                <a:spcPct val="0"/>
              </a:spcBef>
            </a:pPr>
            <a:r>
              <a:rPr lang="en-GB" b="1" smtClean="0"/>
              <a:t>Analyse</a:t>
            </a:r>
          </a:p>
          <a:p>
            <a:pPr>
              <a:spcBef>
                <a:spcPct val="0"/>
              </a:spcBef>
            </a:pPr>
            <a:r>
              <a:rPr lang="en-GB" b="1" smtClean="0"/>
              <a:t>Evaluate</a:t>
            </a:r>
          </a:p>
          <a:p>
            <a:pPr>
              <a:spcBef>
                <a:spcPct val="0"/>
              </a:spcBef>
            </a:pPr>
            <a:r>
              <a:rPr lang="en-GB" b="1" smtClean="0"/>
              <a:t>Create</a:t>
            </a:r>
          </a:p>
          <a:p>
            <a:pPr>
              <a:spcBef>
                <a:spcPct val="0"/>
              </a:spcBef>
            </a:pPr>
            <a:endParaRPr lang="en-GB" b="1" smtClean="0"/>
          </a:p>
          <a:p>
            <a:pPr>
              <a:spcBef>
                <a:spcPct val="0"/>
              </a:spcBef>
            </a:pPr>
            <a:r>
              <a:rPr lang="en-GB" b="1" smtClean="0"/>
              <a:t>Other useful command words:</a:t>
            </a:r>
          </a:p>
          <a:p>
            <a:pPr>
              <a:spcBef>
                <a:spcPct val="0"/>
              </a:spcBef>
            </a:pPr>
            <a:r>
              <a:rPr lang="en-GB" b="1" smtClean="0"/>
              <a:t>Analyse </a:t>
            </a:r>
            <a:r>
              <a:rPr lang="en-GB" smtClean="0"/>
              <a:t>Separate information into components and identify their characteristics.</a:t>
            </a:r>
          </a:p>
          <a:p>
            <a:pPr>
              <a:spcBef>
                <a:spcPct val="0"/>
              </a:spcBef>
            </a:pPr>
            <a:r>
              <a:rPr lang="en-GB" b="1" smtClean="0"/>
              <a:t>Annotate </a:t>
            </a:r>
            <a:r>
              <a:rPr lang="en-GB" smtClean="0"/>
              <a:t>To provide notes of explanation.</a:t>
            </a:r>
          </a:p>
          <a:p>
            <a:pPr>
              <a:spcBef>
                <a:spcPct val="0"/>
              </a:spcBef>
            </a:pPr>
            <a:r>
              <a:rPr lang="en-GB" b="1" smtClean="0"/>
              <a:t>Apply </a:t>
            </a:r>
            <a:r>
              <a:rPr lang="en-GB" smtClean="0"/>
              <a:t>Put into effect in a recognised way.</a:t>
            </a:r>
          </a:p>
          <a:p>
            <a:pPr>
              <a:spcBef>
                <a:spcPct val="0"/>
              </a:spcBef>
            </a:pPr>
            <a:r>
              <a:rPr lang="en-GB" b="1" smtClean="0"/>
              <a:t>Assess </a:t>
            </a:r>
            <a:r>
              <a:rPr lang="en-GB" smtClean="0"/>
              <a:t>Make an informed judgement.</a:t>
            </a:r>
          </a:p>
          <a:p>
            <a:pPr>
              <a:spcBef>
                <a:spcPct val="0"/>
              </a:spcBef>
            </a:pPr>
            <a:r>
              <a:rPr lang="en-GB" b="1" smtClean="0"/>
              <a:t>Calculate </a:t>
            </a:r>
            <a:r>
              <a:rPr lang="en-GB" smtClean="0"/>
              <a:t>Generate a numerical answer, with working shown.</a:t>
            </a:r>
          </a:p>
          <a:p>
            <a:pPr>
              <a:spcBef>
                <a:spcPct val="0"/>
              </a:spcBef>
            </a:pPr>
            <a:r>
              <a:rPr lang="en-GB" b="1" smtClean="0"/>
              <a:t>Comment </a:t>
            </a:r>
            <a:r>
              <a:rPr lang="en-GB" smtClean="0"/>
              <a:t>Present an informed opinion or infer points of interest relevant to the context of</a:t>
            </a:r>
          </a:p>
          <a:p>
            <a:pPr>
              <a:spcBef>
                <a:spcPct val="0"/>
              </a:spcBef>
            </a:pPr>
            <a:r>
              <a:rPr lang="en-GB" smtClean="0"/>
              <a:t>the question.</a:t>
            </a:r>
          </a:p>
          <a:p>
            <a:pPr>
              <a:spcBef>
                <a:spcPct val="0"/>
              </a:spcBef>
            </a:pPr>
            <a:r>
              <a:rPr lang="en-GB" b="1" smtClean="0"/>
              <a:t>Compare </a:t>
            </a:r>
            <a:r>
              <a:rPr lang="en-GB" smtClean="0"/>
              <a:t>Identify similarities.</a:t>
            </a:r>
          </a:p>
          <a:p>
            <a:pPr>
              <a:spcBef>
                <a:spcPct val="0"/>
              </a:spcBef>
            </a:pPr>
            <a:r>
              <a:rPr lang="en-GB" b="1" smtClean="0"/>
              <a:t>Complete </a:t>
            </a:r>
            <a:r>
              <a:rPr lang="en-GB" smtClean="0"/>
              <a:t>Write the information required.</a:t>
            </a:r>
          </a:p>
          <a:p>
            <a:pPr>
              <a:spcBef>
                <a:spcPct val="0"/>
              </a:spcBef>
            </a:pPr>
            <a:r>
              <a:rPr lang="en-GB" b="1" smtClean="0"/>
              <a:t>Consider </a:t>
            </a:r>
            <a:r>
              <a:rPr lang="en-GB" smtClean="0"/>
              <a:t>Review and respond to information provided.</a:t>
            </a:r>
          </a:p>
          <a:p>
            <a:pPr>
              <a:spcBef>
                <a:spcPct val="0"/>
              </a:spcBef>
            </a:pPr>
            <a:r>
              <a:rPr lang="en-GB" b="1" smtClean="0"/>
              <a:t>Contrast </a:t>
            </a:r>
            <a:r>
              <a:rPr lang="en-GB" smtClean="0"/>
              <a:t>Identify differences.</a:t>
            </a:r>
          </a:p>
          <a:p>
            <a:pPr>
              <a:spcBef>
                <a:spcPct val="0"/>
              </a:spcBef>
            </a:pPr>
            <a:r>
              <a:rPr lang="en-GB" b="1" smtClean="0"/>
              <a:t>Deduce </a:t>
            </a:r>
            <a:r>
              <a:rPr lang="en-GB" smtClean="0"/>
              <a:t>Draw conclusions from information provided.</a:t>
            </a:r>
          </a:p>
          <a:p>
            <a:pPr>
              <a:spcBef>
                <a:spcPct val="0"/>
              </a:spcBef>
            </a:pPr>
            <a:r>
              <a:rPr lang="en-GB" b="1" smtClean="0"/>
              <a:t>Define </a:t>
            </a:r>
            <a:r>
              <a:rPr lang="en-GB" smtClean="0"/>
              <a:t>Specify meaning of the word or term.</a:t>
            </a:r>
          </a:p>
          <a:p>
            <a:pPr>
              <a:spcBef>
                <a:spcPct val="0"/>
              </a:spcBef>
            </a:pPr>
            <a:r>
              <a:rPr lang="en-GB" b="1" smtClean="0"/>
              <a:t>Demonstrate </a:t>
            </a:r>
            <a:r>
              <a:rPr lang="en-GB" smtClean="0"/>
              <a:t>Provide clear evidence.</a:t>
            </a:r>
          </a:p>
          <a:p>
            <a:pPr>
              <a:spcBef>
                <a:spcPct val="0"/>
              </a:spcBef>
            </a:pPr>
            <a:r>
              <a:rPr lang="en-GB" b="1" smtClean="0"/>
              <a:t>Describe </a:t>
            </a:r>
            <a:r>
              <a:rPr lang="en-GB" smtClean="0"/>
              <a:t>Provide a detailed account (using diagrams/data from figures or tables where</a:t>
            </a:r>
          </a:p>
          <a:p>
            <a:pPr>
              <a:spcBef>
                <a:spcPct val="0"/>
              </a:spcBef>
            </a:pPr>
            <a:r>
              <a:rPr lang="en-GB" smtClean="0"/>
              <a:t>appropriate). The depth of the answer should be judged from the marks allocated</a:t>
            </a:r>
          </a:p>
          <a:p>
            <a:pPr>
              <a:spcBef>
                <a:spcPct val="0"/>
              </a:spcBef>
            </a:pPr>
            <a:r>
              <a:rPr lang="en-GB" smtClean="0"/>
              <a:t>for the question.</a:t>
            </a:r>
          </a:p>
          <a:p>
            <a:pPr>
              <a:spcBef>
                <a:spcPct val="0"/>
              </a:spcBef>
            </a:pPr>
            <a:r>
              <a:rPr lang="en-GB" b="1" smtClean="0"/>
              <a:t>Determine </a:t>
            </a:r>
            <a:r>
              <a:rPr lang="en-GB" smtClean="0"/>
              <a:t>The quantity cannot be measured directly but can be obtained by calculation. A</a:t>
            </a:r>
          </a:p>
          <a:p>
            <a:pPr>
              <a:spcBef>
                <a:spcPct val="0"/>
              </a:spcBef>
            </a:pPr>
            <a:r>
              <a:rPr lang="en-GB" smtClean="0"/>
              <a:t>value can be obtained by following a specific procedure or substituting values</a:t>
            </a:r>
          </a:p>
          <a:p>
            <a:pPr>
              <a:spcBef>
                <a:spcPct val="0"/>
              </a:spcBef>
            </a:pPr>
            <a:r>
              <a:rPr lang="en-GB" smtClean="0"/>
              <a:t>into a formula.</a:t>
            </a:r>
          </a:p>
          <a:p>
            <a:pPr>
              <a:spcBef>
                <a:spcPct val="0"/>
              </a:spcBef>
            </a:pPr>
            <a:r>
              <a:rPr lang="en-GB" b="1" smtClean="0"/>
              <a:t>Discuss </a:t>
            </a:r>
            <a:r>
              <a:rPr lang="en-GB" smtClean="0"/>
              <a:t>Give a detailed account that addresses a range of ideas and arguments.</a:t>
            </a:r>
          </a:p>
          <a:p>
            <a:pPr>
              <a:spcBef>
                <a:spcPct val="0"/>
              </a:spcBef>
            </a:pPr>
            <a:r>
              <a:rPr lang="en-GB" b="1" smtClean="0"/>
              <a:t>Distinguish </a:t>
            </a:r>
            <a:r>
              <a:rPr lang="en-GB" smtClean="0"/>
              <a:t>Recognise and identify difference(s).</a:t>
            </a:r>
          </a:p>
          <a:p>
            <a:pPr>
              <a:spcBef>
                <a:spcPct val="0"/>
              </a:spcBef>
            </a:pPr>
            <a:r>
              <a:rPr lang="en-GB" b="1" smtClean="0"/>
              <a:t>Draw </a:t>
            </a:r>
            <a:r>
              <a:rPr lang="en-GB" smtClean="0"/>
              <a:t>Produce a diagram or to infer.</a:t>
            </a:r>
          </a:p>
          <a:p>
            <a:pPr>
              <a:spcBef>
                <a:spcPct val="0"/>
              </a:spcBef>
            </a:pPr>
            <a:r>
              <a:rPr lang="en-GB" b="1" smtClean="0"/>
              <a:t>Estimate </a:t>
            </a:r>
            <a:r>
              <a:rPr lang="en-GB" smtClean="0"/>
              <a:t>Assign an approximate value.</a:t>
            </a:r>
          </a:p>
          <a:p>
            <a:pPr>
              <a:spcBef>
                <a:spcPct val="0"/>
              </a:spcBef>
            </a:pPr>
            <a:r>
              <a:rPr lang="en-GB" b="1" smtClean="0"/>
              <a:t>Evaluate </a:t>
            </a:r>
            <a:r>
              <a:rPr lang="en-GB" smtClean="0"/>
              <a:t>Judge from available evidence.</a:t>
            </a:r>
          </a:p>
          <a:p>
            <a:pPr>
              <a:spcBef>
                <a:spcPct val="0"/>
              </a:spcBef>
            </a:pPr>
            <a:r>
              <a:rPr lang="en-GB" b="1" smtClean="0"/>
              <a:t>Examine </a:t>
            </a:r>
            <a:r>
              <a:rPr lang="en-GB" smtClean="0"/>
              <a:t>Investigate closely.</a:t>
            </a:r>
          </a:p>
          <a:p>
            <a:pPr>
              <a:spcBef>
                <a:spcPct val="0"/>
              </a:spcBef>
            </a:pPr>
            <a:r>
              <a:rPr lang="en-GB" b="1" smtClean="0"/>
              <a:t>Explain </a:t>
            </a:r>
            <a:r>
              <a:rPr lang="en-GB" smtClean="0"/>
              <a:t>Set out reasons or purposes using biological background. The depth of treatment</a:t>
            </a:r>
          </a:p>
          <a:p>
            <a:pPr>
              <a:spcBef>
                <a:spcPct val="0"/>
              </a:spcBef>
            </a:pPr>
            <a:r>
              <a:rPr lang="en-GB" smtClean="0"/>
              <a:t>should be judged from the marks allocated for the question.</a:t>
            </a:r>
          </a:p>
          <a:p>
            <a:pPr>
              <a:spcBef>
                <a:spcPct val="0"/>
              </a:spcBef>
            </a:pPr>
            <a:r>
              <a:rPr lang="en-GB" b="1" smtClean="0"/>
              <a:t>Identify </a:t>
            </a:r>
            <a:r>
              <a:rPr lang="en-GB" smtClean="0"/>
              <a:t>Recognise or select relevant characteristics.</a:t>
            </a:r>
          </a:p>
          <a:p>
            <a:pPr>
              <a:spcBef>
                <a:spcPct val="0"/>
              </a:spcBef>
            </a:pPr>
            <a:r>
              <a:rPr lang="en-GB" b="1" smtClean="0"/>
              <a:t>Illustrate </a:t>
            </a:r>
            <a:r>
              <a:rPr lang="en-GB" smtClean="0"/>
              <a:t>Make clear by using examples or provide diagrams.</a:t>
            </a:r>
          </a:p>
          <a:p>
            <a:pPr>
              <a:spcBef>
                <a:spcPct val="0"/>
              </a:spcBef>
            </a:pPr>
            <a:r>
              <a:rPr lang="en-GB" b="1" smtClean="0"/>
              <a:t>Interpret </a:t>
            </a:r>
            <a:r>
              <a:rPr lang="en-GB" smtClean="0"/>
              <a:t>Translate information provided.</a:t>
            </a:r>
          </a:p>
          <a:p>
            <a:pPr>
              <a:spcBef>
                <a:spcPct val="0"/>
              </a:spcBef>
            </a:pPr>
            <a:r>
              <a:rPr lang="en-GB" b="1" smtClean="0"/>
              <a:t>Justify </a:t>
            </a:r>
            <a:r>
              <a:rPr lang="en-GB" smtClean="0"/>
              <a:t>Present a reasoned case.</a:t>
            </a:r>
          </a:p>
          <a:p>
            <a:pPr>
              <a:spcBef>
                <a:spcPct val="0"/>
              </a:spcBef>
            </a:pPr>
            <a:r>
              <a:rPr lang="en-GB" b="1" smtClean="0"/>
              <a:t>Label </a:t>
            </a:r>
            <a:r>
              <a:rPr lang="en-GB" smtClean="0"/>
              <a:t>To indicate (by using a straight line).</a:t>
            </a:r>
          </a:p>
          <a:p>
            <a:pPr>
              <a:spcBef>
                <a:spcPct val="0"/>
              </a:spcBef>
            </a:pPr>
            <a:r>
              <a:rPr lang="en-GB" b="1" smtClean="0"/>
              <a:t>List </a:t>
            </a:r>
            <a:r>
              <a:rPr lang="en-GB" smtClean="0"/>
              <a:t>Provide a number of points with no elaboration. If you are asked for two points</a:t>
            </a:r>
          </a:p>
          <a:p>
            <a:pPr>
              <a:spcBef>
                <a:spcPct val="0"/>
              </a:spcBef>
            </a:pPr>
            <a:r>
              <a:rPr lang="en-GB" smtClean="0"/>
              <a:t>then give only two!</a:t>
            </a:r>
          </a:p>
          <a:p>
            <a:pPr>
              <a:spcBef>
                <a:spcPct val="0"/>
              </a:spcBef>
            </a:pPr>
            <a:r>
              <a:rPr lang="en-GB" b="1" smtClean="0"/>
              <a:t>Measure </a:t>
            </a:r>
            <a:r>
              <a:rPr lang="en-GB" smtClean="0"/>
              <a:t>Establish a value using a suitable measuring instrument.</a:t>
            </a:r>
          </a:p>
          <a:p>
            <a:pPr>
              <a:spcBef>
                <a:spcPct val="0"/>
              </a:spcBef>
            </a:pPr>
            <a:r>
              <a:rPr lang="en-GB" b="1" smtClean="0"/>
              <a:t>Name </a:t>
            </a:r>
            <a:r>
              <a:rPr lang="en-GB" smtClean="0"/>
              <a:t>To provide appropriate word(s) or term(s).</a:t>
            </a:r>
          </a:p>
          <a:p>
            <a:pPr>
              <a:spcBef>
                <a:spcPct val="0"/>
              </a:spcBef>
            </a:pPr>
            <a:r>
              <a:rPr lang="en-GB" b="1" smtClean="0"/>
              <a:t>Outline </a:t>
            </a:r>
            <a:r>
              <a:rPr lang="en-GB" smtClean="0"/>
              <a:t>Restrict the outline to essential detail only.</a:t>
            </a:r>
          </a:p>
          <a:p>
            <a:pPr>
              <a:spcBef>
                <a:spcPct val="0"/>
              </a:spcBef>
            </a:pPr>
            <a:r>
              <a:rPr lang="en-GB" b="1" smtClean="0"/>
              <a:t>Plot </a:t>
            </a:r>
            <a:r>
              <a:rPr lang="en-GB" smtClean="0"/>
              <a:t>Mark out points on a graph or illustrate by use of a suitable graph.</a:t>
            </a:r>
          </a:p>
          <a:p>
            <a:pPr>
              <a:spcBef>
                <a:spcPct val="0"/>
              </a:spcBef>
            </a:pPr>
            <a:r>
              <a:rPr lang="en-GB" b="1" smtClean="0"/>
              <a:t>Predict </a:t>
            </a:r>
            <a:r>
              <a:rPr lang="en-GB" smtClean="0"/>
              <a:t>Suggest possible outcome(s).</a:t>
            </a:r>
          </a:p>
          <a:p>
            <a:pPr>
              <a:spcBef>
                <a:spcPct val="0"/>
              </a:spcBef>
            </a:pPr>
            <a:r>
              <a:rPr lang="en-GB" b="1" smtClean="0"/>
              <a:t>Recall </a:t>
            </a:r>
            <a:r>
              <a:rPr lang="en-GB" smtClean="0"/>
              <a:t>Repeat knowledge from prior learning.</a:t>
            </a:r>
          </a:p>
          <a:p>
            <a:pPr>
              <a:spcBef>
                <a:spcPct val="0"/>
              </a:spcBef>
            </a:pPr>
            <a:r>
              <a:rPr lang="en-GB" b="1" smtClean="0"/>
              <a:t>Recognise </a:t>
            </a:r>
            <a:r>
              <a:rPr lang="en-GB" smtClean="0"/>
              <a:t>To identify.</a:t>
            </a:r>
          </a:p>
          <a:p>
            <a:pPr>
              <a:spcBef>
                <a:spcPct val="0"/>
              </a:spcBef>
            </a:pPr>
            <a:r>
              <a:rPr lang="en-GB" b="1" smtClean="0"/>
              <a:t>Record </a:t>
            </a:r>
            <a:r>
              <a:rPr lang="en-GB" smtClean="0"/>
              <a:t>Report or note.</a:t>
            </a:r>
          </a:p>
          <a:p>
            <a:pPr>
              <a:spcBef>
                <a:spcPct val="0"/>
              </a:spcBef>
            </a:pPr>
            <a:r>
              <a:rPr lang="en-GB" b="1" smtClean="0"/>
              <a:t>Relate </a:t>
            </a:r>
            <a:r>
              <a:rPr lang="en-GB" smtClean="0"/>
              <a:t>Make interconnections.</a:t>
            </a:r>
          </a:p>
          <a:p>
            <a:pPr>
              <a:spcBef>
                <a:spcPct val="0"/>
              </a:spcBef>
            </a:pPr>
            <a:r>
              <a:rPr lang="en-GB" b="1" smtClean="0"/>
              <a:t>Sketch </a:t>
            </a:r>
            <a:r>
              <a:rPr lang="en-GB" smtClean="0"/>
              <a:t>Produce a simple, freehand drawing. A single clear sharp line should be used.</a:t>
            </a:r>
          </a:p>
          <a:p>
            <a:pPr>
              <a:spcBef>
                <a:spcPct val="0"/>
              </a:spcBef>
            </a:pPr>
            <a:r>
              <a:rPr lang="en-GB" smtClean="0"/>
              <a:t>In the context of a graph, the general shape of the curve would be sufficient.</a:t>
            </a:r>
          </a:p>
          <a:p>
            <a:pPr>
              <a:spcBef>
                <a:spcPct val="0"/>
              </a:spcBef>
            </a:pPr>
            <a:r>
              <a:rPr lang="en-GB" b="1" smtClean="0"/>
              <a:t>State </a:t>
            </a:r>
            <a:r>
              <a:rPr lang="en-GB" smtClean="0"/>
              <a:t>Produce a concise answer with no supporting argument.</a:t>
            </a:r>
          </a:p>
          <a:p>
            <a:pPr>
              <a:spcBef>
                <a:spcPct val="0"/>
              </a:spcBef>
            </a:pPr>
            <a:r>
              <a:rPr lang="en-GB" b="1" smtClean="0"/>
              <a:t>Suggest </a:t>
            </a:r>
            <a:r>
              <a:rPr lang="en-GB" smtClean="0"/>
              <a:t>Apply your biological knowledge and understanding to a situation which you may</a:t>
            </a:r>
          </a:p>
          <a:p>
            <a:pPr>
              <a:spcBef>
                <a:spcPct val="0"/>
              </a:spcBef>
            </a:pPr>
            <a:r>
              <a:rPr lang="en-GB" smtClean="0"/>
              <a:t>not have covered in the specification.</a:t>
            </a:r>
          </a:p>
          <a:p>
            <a:pPr>
              <a:spcBef>
                <a:spcPct val="0"/>
              </a:spcBef>
            </a:pPr>
            <a:r>
              <a:rPr lang="en-GB" b="1" smtClean="0"/>
              <a:t>Summarise </a:t>
            </a:r>
            <a:r>
              <a:rPr lang="en-GB" smtClean="0"/>
              <a:t>Present main points in outline only.</a:t>
            </a:r>
          </a:p>
          <a:p>
            <a:pPr>
              <a:spcBef>
                <a:spcPct val="0"/>
              </a:spcBef>
            </a:pPr>
            <a:r>
              <a:rPr lang="en-GB" b="1" smtClean="0"/>
              <a:t>Use </a:t>
            </a:r>
            <a:r>
              <a:rPr lang="en-GB" smtClean="0"/>
              <a:t>Apply the information provided or apply prior learning.</a:t>
            </a:r>
          </a:p>
          <a:p>
            <a:pPr>
              <a:spcBef>
                <a:spcPct val="0"/>
              </a:spcBef>
            </a:pPr>
            <a:r>
              <a:rPr lang="en-GB" b="1" smtClean="0"/>
              <a:t>How: </a:t>
            </a:r>
            <a:r>
              <a:rPr lang="en-GB" smtClean="0"/>
              <a:t>Describe in what way or by what means……</a:t>
            </a:r>
          </a:p>
          <a:p>
            <a:pPr>
              <a:spcBef>
                <a:spcPct val="0"/>
              </a:spcBef>
            </a:pPr>
            <a:r>
              <a:rPr lang="en-GB" b="1" smtClean="0"/>
              <a:t>What: </a:t>
            </a:r>
            <a:r>
              <a:rPr lang="en-GB" smtClean="0"/>
              <a:t>Provide specific information……</a:t>
            </a:r>
          </a:p>
          <a:p>
            <a:pPr>
              <a:spcBef>
                <a:spcPct val="0"/>
              </a:spcBef>
            </a:pPr>
            <a:r>
              <a:rPr lang="en-GB" b="1" smtClean="0"/>
              <a:t>Why: </a:t>
            </a:r>
            <a:r>
              <a:rPr lang="en-GB" smtClean="0"/>
              <a:t>Explain the reason or purpose……</a:t>
            </a:r>
          </a:p>
          <a:p>
            <a:pPr>
              <a:spcBef>
                <a:spcPct val="0"/>
              </a:spcBef>
            </a:pPr>
            <a:r>
              <a:rPr lang="en-GB" b="1" smtClean="0"/>
              <a:t>Accuracy: </a:t>
            </a:r>
            <a:r>
              <a:rPr lang="en-GB" smtClean="0"/>
              <a:t>The accuracy of an observation, reading or measurement is the degree to which</a:t>
            </a:r>
          </a:p>
          <a:p>
            <a:pPr>
              <a:spcBef>
                <a:spcPct val="0"/>
              </a:spcBef>
            </a:pPr>
            <a:r>
              <a:rPr lang="en-GB" smtClean="0"/>
              <a:t>it approaches a notional ‘true’ value or outcome. For example: closeness to a</a:t>
            </a:r>
          </a:p>
          <a:p>
            <a:pPr>
              <a:spcBef>
                <a:spcPct val="0"/>
              </a:spcBef>
            </a:pPr>
            <a:r>
              <a:rPr lang="en-GB" smtClean="0"/>
              <a:t>line of best fit; accuracy of apparatus on percentage error.</a:t>
            </a:r>
          </a:p>
          <a:p>
            <a:pPr>
              <a:spcBef>
                <a:spcPct val="0"/>
              </a:spcBef>
            </a:pPr>
            <a:r>
              <a:rPr lang="en-GB" b="1" smtClean="0"/>
              <a:t>Precision: </a:t>
            </a:r>
            <a:r>
              <a:rPr lang="en-GB" smtClean="0"/>
              <a:t>The ability to be exact (degree of precision).</a:t>
            </a:r>
          </a:p>
          <a:p>
            <a:pPr>
              <a:spcBef>
                <a:spcPct val="0"/>
              </a:spcBef>
            </a:pPr>
            <a:r>
              <a:rPr lang="en-GB" b="1" smtClean="0"/>
              <a:t>Reliability: </a:t>
            </a:r>
            <a:r>
              <a:rPr lang="en-GB" smtClean="0"/>
              <a:t>The measure of confidence that can be placed in a set of observations or</a:t>
            </a:r>
          </a:p>
          <a:p>
            <a:pPr>
              <a:spcBef>
                <a:spcPct val="0"/>
              </a:spcBef>
            </a:pPr>
            <a:r>
              <a:rPr lang="en-GB" smtClean="0"/>
              <a:t>measurements. For example: confidence limits of statistical tests or</a:t>
            </a:r>
          </a:p>
          <a:p>
            <a:pPr>
              <a:spcBef>
                <a:spcPct val="0"/>
              </a:spcBef>
            </a:pPr>
            <a:r>
              <a:rPr lang="en-GB" smtClean="0"/>
              <a:t>concordance of repeats or standard deviation.</a:t>
            </a:r>
          </a:p>
          <a:p>
            <a:pPr>
              <a:spcBef>
                <a:spcPct val="0"/>
              </a:spcBef>
            </a:pPr>
            <a:r>
              <a:rPr lang="en-GB" b="1" smtClean="0"/>
              <a:t>Validity: </a:t>
            </a:r>
            <a:r>
              <a:rPr lang="en-GB" smtClean="0"/>
              <a:t>The implication that the outcome of an activity is not being distorted by</a:t>
            </a:r>
          </a:p>
          <a:p>
            <a:pPr>
              <a:spcBef>
                <a:spcPct val="0"/>
              </a:spcBef>
            </a:pPr>
            <a:r>
              <a:rPr lang="en-GB" smtClean="0"/>
              <a:t>extraneous factors.</a:t>
            </a:r>
          </a:p>
          <a:p>
            <a:pPr>
              <a:spcBef>
                <a:spcPct val="0"/>
              </a:spcBef>
            </a:pPr>
            <a:endParaRPr lang="en-GB" smtClean="0"/>
          </a:p>
          <a:p>
            <a:pPr>
              <a:spcBef>
                <a:spcPct val="0"/>
              </a:spcBef>
            </a:pPr>
            <a:r>
              <a:rPr lang="en-GB" b="1" smtClean="0"/>
              <a:t>Independent enquiry tasks:</a:t>
            </a:r>
          </a:p>
          <a:p>
            <a:pPr>
              <a:spcBef>
                <a:spcPct val="0"/>
              </a:spcBef>
            </a:pPr>
            <a:r>
              <a:rPr lang="en-GB" smtClean="0"/>
              <a:t>• identify questions to answer and problems to resolve</a:t>
            </a:r>
          </a:p>
          <a:p>
            <a:pPr>
              <a:spcBef>
                <a:spcPct val="0"/>
              </a:spcBef>
            </a:pPr>
            <a:r>
              <a:rPr lang="en-GB" smtClean="0"/>
              <a:t>• plan and carry out research, appreciating the consequences of decisions</a:t>
            </a:r>
          </a:p>
          <a:p>
            <a:pPr>
              <a:spcBef>
                <a:spcPct val="0"/>
              </a:spcBef>
            </a:pPr>
            <a:r>
              <a:rPr lang="en-GB" smtClean="0"/>
              <a:t>• explore issues, events or problems from different perspectives</a:t>
            </a:r>
          </a:p>
          <a:p>
            <a:pPr>
              <a:spcBef>
                <a:spcPct val="0"/>
              </a:spcBef>
            </a:pPr>
            <a:r>
              <a:rPr lang="en-GB" smtClean="0"/>
              <a:t>• analyse and evaluate information, judging its relevance and value</a:t>
            </a:r>
          </a:p>
          <a:p>
            <a:pPr>
              <a:spcBef>
                <a:spcPct val="0"/>
              </a:spcBef>
            </a:pPr>
            <a:r>
              <a:rPr lang="en-GB" smtClean="0"/>
              <a:t>• consider the influence of circumstances, beliefs and feelings on decisions and</a:t>
            </a:r>
          </a:p>
          <a:p>
            <a:pPr>
              <a:spcBef>
                <a:spcPct val="0"/>
              </a:spcBef>
            </a:pPr>
            <a:r>
              <a:rPr lang="en-GB" smtClean="0"/>
              <a:t>events</a:t>
            </a:r>
          </a:p>
          <a:p>
            <a:pPr>
              <a:spcBef>
                <a:spcPct val="0"/>
              </a:spcBef>
            </a:pPr>
            <a:r>
              <a:rPr lang="en-GB" smtClean="0"/>
              <a:t>• support conclusions, using reasoned arguments and evidence</a:t>
            </a:r>
          </a:p>
          <a:p>
            <a:pPr>
              <a:spcBef>
                <a:spcPct val="0"/>
              </a:spcBef>
            </a:pPr>
            <a:endParaRPr lang="en-GB" smtClean="0"/>
          </a:p>
          <a:p>
            <a:pPr>
              <a:spcBef>
                <a:spcPct val="0"/>
              </a:spcBef>
            </a:pPr>
            <a:r>
              <a:rPr lang="en-GB" b="1" smtClean="0"/>
              <a:t>Creative thinking activities:</a:t>
            </a:r>
          </a:p>
          <a:p>
            <a:pPr>
              <a:spcBef>
                <a:spcPct val="0"/>
              </a:spcBef>
              <a:buFontTx/>
              <a:buChar char="•"/>
            </a:pPr>
            <a:r>
              <a:rPr lang="en-GB" smtClean="0"/>
              <a:t>generate ideas and explore possibilities</a:t>
            </a:r>
          </a:p>
          <a:p>
            <a:pPr>
              <a:spcBef>
                <a:spcPct val="0"/>
              </a:spcBef>
            </a:pPr>
            <a:r>
              <a:rPr lang="en-GB" smtClean="0"/>
              <a:t>• ask questions to extend their thinking</a:t>
            </a:r>
          </a:p>
          <a:p>
            <a:pPr>
              <a:spcBef>
                <a:spcPct val="0"/>
              </a:spcBef>
            </a:pPr>
            <a:r>
              <a:rPr lang="en-GB" smtClean="0"/>
              <a:t>• connect own and others’ ideas and experiences in inventive ways</a:t>
            </a:r>
          </a:p>
          <a:p>
            <a:pPr>
              <a:spcBef>
                <a:spcPct val="0"/>
              </a:spcBef>
            </a:pPr>
            <a:r>
              <a:rPr lang="en-GB" smtClean="0"/>
              <a:t>• question own and others’ assumptions</a:t>
            </a:r>
          </a:p>
          <a:p>
            <a:pPr>
              <a:spcBef>
                <a:spcPct val="0"/>
              </a:spcBef>
            </a:pPr>
            <a:r>
              <a:rPr lang="en-GB" smtClean="0"/>
              <a:t>• try out alternatives or new solutions and follow ideas through</a:t>
            </a:r>
          </a:p>
          <a:p>
            <a:pPr>
              <a:spcBef>
                <a:spcPct val="0"/>
              </a:spcBef>
            </a:pPr>
            <a:r>
              <a:rPr lang="en-GB" smtClean="0"/>
              <a:t>• adapt ideas as circumstances change</a:t>
            </a:r>
          </a:p>
          <a:p>
            <a:pPr>
              <a:spcBef>
                <a:spcPct val="0"/>
              </a:spcBef>
            </a:pPr>
            <a:endParaRPr lang="en-GB" smtClean="0"/>
          </a:p>
          <a:p>
            <a:pPr>
              <a:spcBef>
                <a:spcPct val="0"/>
              </a:spcBef>
            </a:pPr>
            <a:r>
              <a:rPr lang="en-GB" b="1" smtClean="0"/>
              <a:t>Reflective Learning:</a:t>
            </a:r>
          </a:p>
          <a:p>
            <a:pPr>
              <a:spcBef>
                <a:spcPct val="0"/>
              </a:spcBef>
              <a:buFontTx/>
              <a:buChar char="•"/>
            </a:pPr>
            <a:r>
              <a:rPr lang="en-GB" smtClean="0"/>
              <a:t>assess themselves and others, identifying opportunities and achievements</a:t>
            </a:r>
          </a:p>
          <a:p>
            <a:pPr>
              <a:spcBef>
                <a:spcPct val="0"/>
              </a:spcBef>
            </a:pPr>
            <a:r>
              <a:rPr lang="en-GB" smtClean="0"/>
              <a:t>• set goals with success criteria for their development and work</a:t>
            </a:r>
          </a:p>
          <a:p>
            <a:pPr>
              <a:spcBef>
                <a:spcPct val="0"/>
              </a:spcBef>
            </a:pPr>
            <a:r>
              <a:rPr lang="en-GB" smtClean="0"/>
              <a:t>• review progress, acting on the outcomes</a:t>
            </a:r>
          </a:p>
          <a:p>
            <a:pPr>
              <a:spcBef>
                <a:spcPct val="0"/>
              </a:spcBef>
            </a:pPr>
            <a:r>
              <a:rPr lang="en-GB" smtClean="0"/>
              <a:t>• invite feedback and deal positively with praise, setbacks and criticism</a:t>
            </a:r>
          </a:p>
          <a:p>
            <a:pPr>
              <a:spcBef>
                <a:spcPct val="0"/>
              </a:spcBef>
            </a:pPr>
            <a:r>
              <a:rPr lang="en-GB" smtClean="0"/>
              <a:t>• evaluate experiences and learning to inform future progress</a:t>
            </a:r>
          </a:p>
          <a:p>
            <a:pPr>
              <a:spcBef>
                <a:spcPct val="0"/>
              </a:spcBef>
            </a:pPr>
            <a:r>
              <a:rPr lang="en-GB" smtClean="0"/>
              <a:t>• communicate their learning in relevant ways for different audiences</a:t>
            </a:r>
          </a:p>
          <a:p>
            <a:pPr>
              <a:spcBef>
                <a:spcPct val="0"/>
              </a:spcBef>
            </a:pPr>
            <a:endParaRPr lang="en-GB" smtClean="0"/>
          </a:p>
          <a:p>
            <a:pPr>
              <a:spcBef>
                <a:spcPct val="0"/>
              </a:spcBef>
            </a:pPr>
            <a:r>
              <a:rPr lang="en-GB" b="1" smtClean="0"/>
              <a:t>Team work:</a:t>
            </a:r>
          </a:p>
          <a:p>
            <a:pPr>
              <a:spcBef>
                <a:spcPct val="0"/>
              </a:spcBef>
            </a:pPr>
            <a:r>
              <a:rPr lang="en-GB" smtClean="0"/>
              <a:t>• co-operate with others to work towards common goals</a:t>
            </a:r>
          </a:p>
          <a:p>
            <a:pPr>
              <a:spcBef>
                <a:spcPct val="0"/>
              </a:spcBef>
            </a:pPr>
            <a:r>
              <a:rPr lang="en-GB" smtClean="0"/>
              <a:t>• reach agreements, managing discussions to achieve results</a:t>
            </a:r>
          </a:p>
          <a:p>
            <a:pPr>
              <a:spcBef>
                <a:spcPct val="0"/>
              </a:spcBef>
            </a:pPr>
            <a:r>
              <a:rPr lang="en-GB" smtClean="0"/>
              <a:t>• adapt behaviour to suit different roles and situations</a:t>
            </a:r>
          </a:p>
          <a:p>
            <a:pPr>
              <a:spcBef>
                <a:spcPct val="0"/>
              </a:spcBef>
            </a:pPr>
            <a:r>
              <a:rPr lang="en-GB" smtClean="0"/>
              <a:t>• show fairness and consideration to others</a:t>
            </a:r>
          </a:p>
          <a:p>
            <a:pPr>
              <a:spcBef>
                <a:spcPct val="0"/>
              </a:spcBef>
            </a:pPr>
            <a:r>
              <a:rPr lang="en-GB" smtClean="0"/>
              <a:t>• take responsibility, showing confidence in themselves and their contribution</a:t>
            </a:r>
          </a:p>
          <a:p>
            <a:pPr>
              <a:spcBef>
                <a:spcPct val="0"/>
              </a:spcBef>
            </a:pPr>
            <a:r>
              <a:rPr lang="en-GB" smtClean="0"/>
              <a:t>• provide constructive support and feedback to others</a:t>
            </a:r>
          </a:p>
          <a:p>
            <a:pPr>
              <a:spcBef>
                <a:spcPct val="0"/>
              </a:spcBef>
            </a:pPr>
            <a:r>
              <a:rPr lang="en-GB" b="1" smtClean="0"/>
              <a:t>Self Management:</a:t>
            </a:r>
          </a:p>
          <a:p>
            <a:pPr>
              <a:spcBef>
                <a:spcPct val="0"/>
              </a:spcBef>
            </a:pPr>
            <a:r>
              <a:rPr lang="en-GB" smtClean="0"/>
              <a:t>• seek out challenges or new responsibilities and show flexibility when priorities</a:t>
            </a:r>
          </a:p>
          <a:p>
            <a:pPr>
              <a:spcBef>
                <a:spcPct val="0"/>
              </a:spcBef>
            </a:pPr>
            <a:r>
              <a:rPr lang="en-GB" smtClean="0"/>
              <a:t>change</a:t>
            </a:r>
          </a:p>
          <a:p>
            <a:pPr>
              <a:spcBef>
                <a:spcPct val="0"/>
              </a:spcBef>
            </a:pPr>
            <a:r>
              <a:rPr lang="en-GB" smtClean="0"/>
              <a:t>• work towards goals, showing initiative, commitment and perseverance</a:t>
            </a:r>
          </a:p>
          <a:p>
            <a:pPr>
              <a:spcBef>
                <a:spcPct val="0"/>
              </a:spcBef>
            </a:pPr>
            <a:r>
              <a:rPr lang="en-GB" smtClean="0"/>
              <a:t>• organise time and resources, prioritising actions</a:t>
            </a:r>
          </a:p>
          <a:p>
            <a:pPr>
              <a:spcBef>
                <a:spcPct val="0"/>
              </a:spcBef>
            </a:pPr>
            <a:r>
              <a:rPr lang="en-GB" smtClean="0"/>
              <a:t>• anticipate, take and manage risks</a:t>
            </a:r>
          </a:p>
          <a:p>
            <a:pPr>
              <a:spcBef>
                <a:spcPct val="0"/>
              </a:spcBef>
            </a:pPr>
            <a:r>
              <a:rPr lang="en-GB" smtClean="0"/>
              <a:t>• deal with competing pressures, including personal and work-related demands</a:t>
            </a:r>
          </a:p>
          <a:p>
            <a:pPr>
              <a:spcBef>
                <a:spcPct val="0"/>
              </a:spcBef>
            </a:pPr>
            <a:r>
              <a:rPr lang="en-GB" smtClean="0"/>
              <a:t>• respond positively to change, seeking advice and support when needed</a:t>
            </a:r>
          </a:p>
          <a:p>
            <a:pPr>
              <a:spcBef>
                <a:spcPct val="0"/>
              </a:spcBef>
            </a:pPr>
            <a:r>
              <a:rPr lang="en-GB" b="1" smtClean="0"/>
              <a:t>Effective participation:</a:t>
            </a:r>
          </a:p>
          <a:p>
            <a:pPr>
              <a:spcBef>
                <a:spcPct val="0"/>
              </a:spcBef>
            </a:pPr>
            <a:r>
              <a:rPr lang="en-GB" smtClean="0"/>
              <a:t>• discuss issues of concern, seeking resolution where needed</a:t>
            </a:r>
          </a:p>
          <a:p>
            <a:pPr>
              <a:spcBef>
                <a:spcPct val="0"/>
              </a:spcBef>
            </a:pPr>
            <a:r>
              <a:rPr lang="en-GB" smtClean="0"/>
              <a:t>• present a persuasive case for action</a:t>
            </a:r>
          </a:p>
          <a:p>
            <a:pPr>
              <a:spcBef>
                <a:spcPct val="0"/>
              </a:spcBef>
            </a:pPr>
            <a:r>
              <a:rPr lang="en-GB" smtClean="0"/>
              <a:t>• propose practical ways forward, breaking these down into manageable steps</a:t>
            </a:r>
          </a:p>
          <a:p>
            <a:pPr>
              <a:spcBef>
                <a:spcPct val="0"/>
              </a:spcBef>
            </a:pPr>
            <a:r>
              <a:rPr lang="en-GB" smtClean="0"/>
              <a:t>• identify improvements that would benefit others as well as themselves</a:t>
            </a:r>
          </a:p>
          <a:p>
            <a:pPr>
              <a:spcBef>
                <a:spcPct val="0"/>
              </a:spcBef>
            </a:pPr>
            <a:r>
              <a:rPr lang="en-GB" smtClean="0"/>
              <a:t>• try to influence others, negotiating and balancing diverse views to reach</a:t>
            </a:r>
          </a:p>
          <a:p>
            <a:pPr>
              <a:spcBef>
                <a:spcPct val="0"/>
              </a:spcBef>
            </a:pPr>
            <a:r>
              <a:rPr lang="en-GB" smtClean="0"/>
              <a:t>workable solutions</a:t>
            </a:r>
          </a:p>
          <a:p>
            <a:pPr>
              <a:spcBef>
                <a:spcPct val="0"/>
              </a:spcBef>
            </a:pPr>
            <a:r>
              <a:rPr lang="en-GB" smtClean="0"/>
              <a:t>• act as an advocate for views and beliefs that may differ from their own</a:t>
            </a:r>
          </a:p>
          <a:p>
            <a:pPr>
              <a:spcBef>
                <a:spcPct val="0"/>
              </a:spcBef>
            </a:pPr>
            <a:endParaRPr lang="en-GB" smtClean="0"/>
          </a:p>
          <a:p>
            <a:pPr>
              <a:spcBef>
                <a:spcPct val="0"/>
              </a:spcBef>
            </a:pPr>
            <a:endParaRPr lang="en-GB" b="1" smtClean="0"/>
          </a:p>
          <a:p>
            <a:pPr>
              <a:spcBef>
                <a:spcPct val="0"/>
              </a:spcBef>
            </a:pPr>
            <a:r>
              <a:rPr lang="en-GB" b="1" smtClean="0"/>
              <a:t>Example:</a:t>
            </a:r>
            <a:r>
              <a:rPr lang="en-GB" smtClean="0"/>
              <a:t> Plan and undertake a research project</a:t>
            </a:r>
          </a:p>
          <a:p>
            <a:pPr>
              <a:spcBef>
                <a:spcPct val="0"/>
              </a:spcBef>
            </a:pPr>
            <a:r>
              <a:rPr lang="en-GB" smtClean="0"/>
              <a:t>Working individually, students were required to plan and carry out a piece of</a:t>
            </a:r>
          </a:p>
          <a:p>
            <a:pPr>
              <a:spcBef>
                <a:spcPct val="0"/>
              </a:spcBef>
            </a:pPr>
            <a:r>
              <a:rPr lang="en-GB" smtClean="0"/>
              <a:t>research. They decided on a methodology, carried out initial desk research using</a:t>
            </a:r>
          </a:p>
          <a:p>
            <a:pPr>
              <a:spcBef>
                <a:spcPct val="0"/>
              </a:spcBef>
            </a:pPr>
            <a:r>
              <a:rPr lang="en-GB" smtClean="0"/>
              <a:t>the internet and developed a short questionnaire. They circulated the</a:t>
            </a:r>
          </a:p>
          <a:p>
            <a:pPr>
              <a:spcBef>
                <a:spcPct val="0"/>
              </a:spcBef>
            </a:pPr>
            <a:r>
              <a:rPr lang="en-GB" smtClean="0"/>
              <a:t>questionnaire to appropriate people, and analysed the responses. They produced</a:t>
            </a:r>
          </a:p>
          <a:p>
            <a:pPr>
              <a:spcBef>
                <a:spcPct val="0"/>
              </a:spcBef>
            </a:pPr>
            <a:r>
              <a:rPr lang="en-GB" smtClean="0"/>
              <a:t>a written report of the work, including their findings and recommendations and</a:t>
            </a:r>
          </a:p>
          <a:p>
            <a:pPr>
              <a:spcBef>
                <a:spcPct val="0"/>
              </a:spcBef>
            </a:pPr>
            <a:r>
              <a:rPr lang="en-GB" smtClean="0"/>
              <a:t>presented their results to a peer group. The group discussed the work and gave</a:t>
            </a:r>
          </a:p>
          <a:p>
            <a:pPr>
              <a:spcBef>
                <a:spcPct val="0"/>
              </a:spcBef>
            </a:pPr>
            <a:r>
              <a:rPr lang="en-GB" smtClean="0"/>
              <a:t>feedback on the report and presentation. Students were encouraged to reflect on</a:t>
            </a:r>
          </a:p>
          <a:p>
            <a:pPr>
              <a:spcBef>
                <a:spcPct val="0"/>
              </a:spcBef>
            </a:pPr>
            <a:r>
              <a:rPr lang="en-GB" smtClean="0"/>
              <a:t>the experience and discuss with their tutor what went well, and what they might</a:t>
            </a:r>
          </a:p>
          <a:p>
            <a:pPr>
              <a:spcBef>
                <a:spcPct val="0"/>
              </a:spcBef>
            </a:pPr>
            <a:r>
              <a:rPr lang="en-GB" smtClean="0"/>
              <a:t>do differently in future.</a:t>
            </a:r>
          </a:p>
          <a:p>
            <a:pPr>
              <a:spcBef>
                <a:spcPct val="0"/>
              </a:spcBef>
            </a:pPr>
            <a:r>
              <a:rPr lang="en-GB" smtClean="0"/>
              <a:t>This activity presents the opportunity for the development of the following PLTs:</a:t>
            </a:r>
          </a:p>
          <a:p>
            <a:pPr>
              <a:spcBef>
                <a:spcPct val="0"/>
              </a:spcBef>
            </a:pPr>
            <a:r>
              <a:rPr lang="en-GB" smtClean="0"/>
              <a:t>Independent enquirers, Creative thinkers, Reflective Learners, Self-managers.</a:t>
            </a:r>
          </a:p>
          <a:p>
            <a:pPr>
              <a:spcBef>
                <a:spcPct val="0"/>
              </a:spcBef>
            </a:pPr>
            <a:r>
              <a:rPr lang="en-GB" smtClean="0"/>
              <a:t>Aspects of Team workers and Effective participators might also be developed</a:t>
            </a:r>
          </a:p>
          <a:p>
            <a:pPr>
              <a:spcBef>
                <a:spcPct val="0"/>
              </a:spcBef>
            </a:pPr>
            <a:r>
              <a:rPr lang="en-GB" smtClean="0"/>
              <a:t>depending on the precise nature of the research project.</a:t>
            </a:r>
          </a:p>
          <a:p>
            <a:pPr>
              <a:spcBef>
                <a:spcPct val="0"/>
              </a:spcBef>
            </a:pPr>
            <a:endParaRPr lang="en-GB" smtClean="0"/>
          </a:p>
          <a:p>
            <a:pPr>
              <a:spcBef>
                <a:spcPct val="0"/>
              </a:spcBef>
            </a:pPr>
            <a:endParaRPr lang="en-GB" smtClean="0"/>
          </a:p>
          <a:p>
            <a:pPr>
              <a:spcBef>
                <a:spcPct val="0"/>
              </a:spcBef>
            </a:pPr>
            <a:endParaRPr lang="en-GB" smtClean="0"/>
          </a:p>
          <a:p>
            <a:pPr>
              <a:spcBef>
                <a:spcPct val="0"/>
              </a:spcBef>
            </a:pPr>
            <a:endParaRPr lang="en-GB" smtClean="0"/>
          </a:p>
          <a:p>
            <a:pPr>
              <a:spcBef>
                <a:spcPct val="0"/>
              </a:spcBef>
            </a:pPr>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87042"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87043"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8704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71CD4E3-B542-4737-9596-2AB0D51257A0}" type="slidenum">
              <a:rPr lang="en-GB">
                <a:solidFill>
                  <a:srgbClr val="000000"/>
                </a:solidFill>
              </a:rPr>
              <a:pPr/>
              <a:t>19</a:t>
            </a:fld>
            <a:endParaRPr lang="en-GB">
              <a:solidFill>
                <a:srgbClr val="000000"/>
              </a:solidFill>
            </a:endParaRPr>
          </a:p>
        </p:txBody>
      </p:sp>
      <p:sp>
        <p:nvSpPr>
          <p:cNvPr id="8704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1) Teacher selects at least three options from this slide (for three tier differentiation). Teacher then selects relevant prompt word for each task and deletes others. Should be a written task which can be self/peer/teacher assessed.</a:t>
            </a:r>
          </a:p>
          <a:p>
            <a:pPr>
              <a:spcBef>
                <a:spcPct val="0"/>
              </a:spcBef>
            </a:pPr>
            <a:r>
              <a:rPr lang="en-GB" smtClean="0"/>
              <a:t>2) Visual displays of thinking scaffolds to be put up in the class room which provide guidance on how to complete each option.</a:t>
            </a:r>
          </a:p>
          <a:p>
            <a:pPr>
              <a:spcBef>
                <a:spcPct val="0"/>
              </a:spcBef>
            </a:pPr>
            <a:r>
              <a:rPr lang="en-GB" smtClean="0"/>
              <a:t>3) Thinking Scaffold for each task to be made available for each pupil depending on which task they choose. </a:t>
            </a:r>
          </a:p>
          <a:p>
            <a:pPr>
              <a:spcBef>
                <a:spcPct val="0"/>
              </a:spcBef>
            </a:pPr>
            <a:r>
              <a:rPr lang="en-GB" smtClean="0"/>
              <a:t>3) Support cards eg of keywords for extra help.</a:t>
            </a:r>
          </a:p>
          <a:p>
            <a:pPr>
              <a:spcBef>
                <a:spcPct val="0"/>
              </a:spcBef>
            </a:pPr>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89090"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89091"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8909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5821725-2AC8-4DA7-84BE-056B843A25FD}" type="slidenum">
              <a:rPr lang="en-GB">
                <a:solidFill>
                  <a:srgbClr val="000000"/>
                </a:solidFill>
              </a:rPr>
              <a:pPr/>
              <a:t>20</a:t>
            </a:fld>
            <a:endParaRPr lang="en-GB">
              <a:solidFill>
                <a:srgbClr val="000000"/>
              </a:solidFill>
            </a:endParaRPr>
          </a:p>
        </p:txBody>
      </p:sp>
      <p:sp>
        <p:nvSpPr>
          <p:cNvPr id="890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Can be done as self or peer assessment activity</a:t>
            </a:r>
          </a:p>
          <a:p>
            <a:pPr>
              <a:spcBef>
                <a:spcPct val="0"/>
              </a:spcBef>
            </a:pPr>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105474"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105475"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10547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1BD2AED-C6DB-410A-9D87-FF28E9081E53}" type="slidenum">
              <a:rPr lang="en-GB">
                <a:solidFill>
                  <a:srgbClr val="000000"/>
                </a:solidFill>
              </a:rPr>
              <a:pPr/>
              <a:t>21</a:t>
            </a:fld>
            <a:endParaRPr lang="en-GB">
              <a:solidFill>
                <a:srgbClr val="000000"/>
              </a:solidFill>
            </a:endParaRPr>
          </a:p>
        </p:txBody>
      </p:sp>
      <p:sp>
        <p:nvSpPr>
          <p:cNvPr id="1054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547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fontAlgn="base">
              <a:spcBef>
                <a:spcPct val="0"/>
              </a:spcBef>
              <a:spcAft>
                <a:spcPct val="0"/>
              </a:spcAft>
            </a:pPr>
            <a:r>
              <a:rPr lang="en-GB" sz="1200">
                <a:solidFill>
                  <a:srgbClr val="000000"/>
                </a:solidFill>
              </a:rPr>
              <a:t>Nadia Habraszewski</a:t>
            </a:r>
          </a:p>
        </p:txBody>
      </p:sp>
      <p:sp>
        <p:nvSpPr>
          <p:cNvPr id="154627"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fontAlgn="base">
              <a:spcBef>
                <a:spcPct val="0"/>
              </a:spcBef>
              <a:spcAft>
                <a:spcPct val="0"/>
              </a:spcAft>
            </a:pPr>
            <a:r>
              <a:rPr lang="en-GB" sz="1200">
                <a:solidFill>
                  <a:srgbClr val="000000"/>
                </a:solidFill>
              </a:rPr>
              <a:t>HQFT Scaffold</a:t>
            </a:r>
          </a:p>
        </p:txBody>
      </p:sp>
      <p:sp>
        <p:nvSpPr>
          <p:cNvPr id="154628"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anchor="b"/>
          <a:lstStyle/>
          <a:p>
            <a:pPr fontAlgn="base">
              <a:spcBef>
                <a:spcPct val="0"/>
              </a:spcBef>
              <a:spcAft>
                <a:spcPct val="0"/>
              </a:spcAft>
            </a:pPr>
            <a:r>
              <a:rPr lang="en-GB" sz="1200">
                <a:solidFill>
                  <a:srgbClr val="000000"/>
                </a:solidFill>
              </a:rPr>
              <a:t>Featherstone High School</a:t>
            </a:r>
          </a:p>
        </p:txBody>
      </p:sp>
      <p:sp>
        <p:nvSpPr>
          <p:cNvPr id="15462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fld id="{A1B61D90-FF7C-4D75-8989-B4BC88757374}" type="slidenum">
              <a:rPr lang="en-GB" sz="1200">
                <a:solidFill>
                  <a:srgbClr val="000000"/>
                </a:solidFill>
              </a:rPr>
              <a:pPr algn="r" fontAlgn="base">
                <a:spcBef>
                  <a:spcPct val="0"/>
                </a:spcBef>
                <a:spcAft>
                  <a:spcPct val="0"/>
                </a:spcAft>
              </a:pPr>
              <a:t>22</a:t>
            </a:fld>
            <a:endParaRPr lang="en-GB" sz="1200">
              <a:solidFill>
                <a:srgbClr val="000000"/>
              </a:solidFill>
            </a:endParaRPr>
          </a:p>
        </p:txBody>
      </p:sp>
      <p:sp>
        <p:nvSpPr>
          <p:cNvPr id="1546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46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57346"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57347"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5734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378F477-70CE-412F-A2D3-0B2FD769C8BF}" type="slidenum">
              <a:rPr lang="en-GB">
                <a:solidFill>
                  <a:srgbClr val="000000"/>
                </a:solidFill>
              </a:rPr>
              <a:pPr/>
              <a:t>2</a:t>
            </a:fld>
            <a:endParaRPr lang="en-GB">
              <a:solidFill>
                <a:srgbClr val="000000"/>
              </a:solidFill>
            </a:endParaRPr>
          </a:p>
        </p:txBody>
      </p:sp>
      <p:sp>
        <p:nvSpPr>
          <p:cNvPr id="5734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5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b="1" smtClean="0"/>
              <a:t>This slide has been deliberately moved forwards as leaving homework for the end of the lesson can sometimes mean it is abandoned if the teacher runs out of time.</a:t>
            </a:r>
            <a:r>
              <a:rPr lang="en-GB" smtClean="0"/>
              <a:t> </a:t>
            </a:r>
            <a:endParaRPr lang="en-GB" b="1" smtClean="0"/>
          </a:p>
          <a:p>
            <a:pPr>
              <a:spcBef>
                <a:spcPct val="0"/>
              </a:spcBef>
            </a:pPr>
            <a:r>
              <a:rPr lang="en-GB" b="1" smtClean="0"/>
              <a:t>Ideas for homework activities:</a:t>
            </a:r>
            <a:br>
              <a:rPr lang="en-GB" b="1" smtClean="0"/>
            </a:br>
            <a:r>
              <a:rPr lang="en-GB" smtClean="0"/>
              <a:t>Three main types of homework: practice, preparation, and extension. </a:t>
            </a:r>
          </a:p>
          <a:p>
            <a:pPr>
              <a:spcBef>
                <a:spcPct val="0"/>
              </a:spcBef>
            </a:pPr>
            <a:r>
              <a:rPr lang="en-GB" smtClean="0"/>
              <a:t>Practice:</a:t>
            </a:r>
          </a:p>
          <a:p>
            <a:pPr>
              <a:spcBef>
                <a:spcPct val="0"/>
              </a:spcBef>
            </a:pPr>
            <a:r>
              <a:rPr lang="en-GB" smtClean="0"/>
              <a:t> Practice assignments reinforce newly acquired skills. For example, students who have just learned a new method of solving a mathematical problem should be given new sample problems to complete on their own. </a:t>
            </a:r>
          </a:p>
          <a:p>
            <a:pPr>
              <a:spcBef>
                <a:spcPct val="0"/>
              </a:spcBef>
            </a:pPr>
            <a:r>
              <a:rPr lang="en-GB" smtClean="0"/>
              <a:t>Preparation:</a:t>
            </a:r>
          </a:p>
          <a:p>
            <a:pPr>
              <a:spcBef>
                <a:spcPct val="0"/>
              </a:spcBef>
            </a:pPr>
            <a:r>
              <a:rPr lang="en-GB" smtClean="0"/>
              <a:t>Preparation assignments help students get ready for activities that will occur in the classroom. Students may, for example, be required to do background research on a topic to be discussed later in class. </a:t>
            </a:r>
          </a:p>
          <a:p>
            <a:pPr>
              <a:spcBef>
                <a:spcPct val="0"/>
              </a:spcBef>
            </a:pPr>
            <a:r>
              <a:rPr lang="en-GB" smtClean="0"/>
              <a:t>Extension:</a:t>
            </a:r>
          </a:p>
          <a:p>
            <a:pPr>
              <a:spcBef>
                <a:spcPct val="0"/>
              </a:spcBef>
            </a:pPr>
            <a:r>
              <a:rPr lang="en-GB" smtClean="0"/>
              <a:t>Extension assignments are frequently long-term continuing projects that parallel classwork. Students must apply previous learning to complete these assignments, which can include science fair projects and presentations. </a:t>
            </a:r>
          </a:p>
          <a:p>
            <a:pPr>
              <a:spcBef>
                <a:spcPct val="0"/>
              </a:spcBef>
            </a:pPr>
            <a:endParaRPr lang="en-GB" smtClean="0"/>
          </a:p>
          <a:p>
            <a:pPr>
              <a:spcBef>
                <a:spcPct val="0"/>
              </a:spcBef>
            </a:pPr>
            <a:r>
              <a:rPr lang="en-GB" smtClean="0"/>
              <a:t>designing a poster, leaflet</a:t>
            </a:r>
          </a:p>
          <a:p>
            <a:pPr>
              <a:spcBef>
                <a:spcPct val="0"/>
              </a:spcBef>
            </a:pPr>
            <a:r>
              <a:rPr lang="en-GB" smtClean="0"/>
              <a:t>carrying out an interview/survey</a:t>
            </a:r>
          </a:p>
          <a:p>
            <a:pPr>
              <a:spcBef>
                <a:spcPct val="0"/>
              </a:spcBef>
            </a:pPr>
            <a:r>
              <a:rPr lang="en-GB" smtClean="0"/>
              <a:t>researching further information</a:t>
            </a:r>
          </a:p>
          <a:p>
            <a:pPr>
              <a:spcBef>
                <a:spcPct val="0"/>
              </a:spcBef>
            </a:pPr>
            <a:r>
              <a:rPr lang="en-GB" smtClean="0"/>
              <a:t>making up a story about key points</a:t>
            </a:r>
          </a:p>
          <a:p>
            <a:pPr>
              <a:spcBef>
                <a:spcPct val="0"/>
              </a:spcBef>
            </a:pPr>
            <a:r>
              <a:rPr lang="en-GB" smtClean="0"/>
              <a:t>reading over notes and highlighting key points</a:t>
            </a:r>
          </a:p>
          <a:p>
            <a:pPr>
              <a:spcBef>
                <a:spcPct val="0"/>
              </a:spcBef>
            </a:pPr>
            <a:r>
              <a:rPr lang="en-GB" smtClean="0"/>
              <a:t>making up a quiz for peers on key points</a:t>
            </a:r>
          </a:p>
          <a:p>
            <a:pPr>
              <a:spcBef>
                <a:spcPct val="0"/>
              </a:spcBef>
            </a:pPr>
            <a:r>
              <a:rPr lang="en-GB" smtClean="0"/>
              <a:t>model mapping</a:t>
            </a:r>
          </a:p>
          <a:p>
            <a:pPr>
              <a:spcBef>
                <a:spcPct val="0"/>
              </a:spcBef>
            </a:pPr>
            <a:r>
              <a:rPr lang="en-GB" smtClean="0"/>
              <a:t>explaining key points to others</a:t>
            </a:r>
          </a:p>
          <a:p>
            <a:pPr>
              <a:spcBef>
                <a:spcPct val="0"/>
              </a:spcBef>
            </a:pPr>
            <a:r>
              <a:rPr lang="en-GB" b="1" smtClean="0"/>
              <a:t>1. Workbook-based tasks</a:t>
            </a:r>
            <a:br>
              <a:rPr lang="en-GB" b="1" smtClean="0"/>
            </a:br>
            <a:r>
              <a:rPr lang="en-GB" smtClean="0"/>
              <a:t>Most published course materials include a workbook or practice book, mainly including consolidation exercises, short reading texts and an answer key. Most workbooks claim to be suitable for both class and self-study use, but are better used at home in order to achieve a separation of what is done in class and at home. Mechanical practice is thus shifted out of class hours, while this kind of exercise is particularly suited to peer- or self-checking and correction.</a:t>
            </a:r>
            <a:endParaRPr lang="en-GB" b="1" smtClean="0"/>
          </a:p>
          <a:p>
            <a:pPr>
              <a:spcBef>
                <a:spcPct val="0"/>
              </a:spcBef>
            </a:pPr>
            <a:r>
              <a:rPr lang="en-GB" b="1" smtClean="0"/>
              <a:t>2. Preparation tasks</a:t>
            </a:r>
            <a:br>
              <a:rPr lang="en-GB" b="1" smtClean="0"/>
            </a:br>
            <a:r>
              <a:rPr lang="en-GB" smtClean="0"/>
              <a:t>Rarely do teachers ask learners to read through the next unit of a coursebook, though there are advantages in involving students in the lesson plan and having them know what is coming. More motivating, however, is asking students to find and bring materials such as photographs and pictures, magazine articles which are relevant to the next topic, particularly where personalisation or relevance to the local context requires adaptation of course materials.</a:t>
            </a:r>
            <a:endParaRPr lang="en-GB" b="1" smtClean="0"/>
          </a:p>
          <a:p>
            <a:pPr>
              <a:spcBef>
                <a:spcPct val="0"/>
              </a:spcBef>
            </a:pPr>
            <a:r>
              <a:rPr lang="en-GB" b="1" smtClean="0"/>
              <a:t>3. Extensive tasks</a:t>
            </a:r>
            <a:br>
              <a:rPr lang="en-GB" b="1" smtClean="0"/>
            </a:br>
            <a:r>
              <a:rPr lang="en-GB" smtClean="0"/>
              <a:t>Sometimes tasks need to be set as guidance, but learners also need to be encouraged to read, listen and watch for pleasure. What is important is that learners share their experiences in class. Extensive reading and listening may be accompanied by dictionary work and a thematic or personalised vocabulary notebook, whereby learners can collect language which they feel is useful.</a:t>
            </a:r>
            <a:endParaRPr lang="en-GB" b="1" smtClean="0"/>
          </a:p>
          <a:p>
            <a:pPr>
              <a:spcBef>
                <a:spcPct val="0"/>
              </a:spcBef>
            </a:pPr>
            <a:r>
              <a:rPr lang="en-GB" b="1" smtClean="0"/>
              <a:t>4. Guided discovery tasks</a:t>
            </a:r>
            <a:br>
              <a:rPr lang="en-GB" b="1" smtClean="0"/>
            </a:br>
            <a:r>
              <a:rPr lang="en-GB" smtClean="0"/>
              <a:t>Whereas classroom teaching often involves eliciting language patterns and rules from learners, there is also the option of asking learners to notice language and make deductions for themselves at home. This leads to the sharing of knowledge and even peer teaching in the classroom.</a:t>
            </a:r>
            <a:endParaRPr lang="en-GB" b="1" smtClean="0"/>
          </a:p>
          <a:p>
            <a:pPr>
              <a:spcBef>
                <a:spcPct val="0"/>
              </a:spcBef>
            </a:pPr>
            <a:r>
              <a:rPr lang="en-GB" b="1" smtClean="0"/>
              <a:t>5. Real-world tasks</a:t>
            </a:r>
            <a:br>
              <a:rPr lang="en-GB" b="1" smtClean="0"/>
            </a:br>
            <a:r>
              <a:rPr lang="en-GB" smtClean="0"/>
              <a:t>These involve seeing, hearing and putting language to use in realistic contexts. Reading magazines, watching TV, going to the cinema and listening to songs are obvious examples, offering the option of writing summaries and reviews as follow-up activities. Technology facilitates chat and friendship networks, while even in monolingual environments, walking down a shopping street noticing shop and brand names will reveal a lot of language. As with extensive tasks, it is important for learners to share their experiences, and perhaps to collect them in a formal or informal portfolio.</a:t>
            </a:r>
            <a:endParaRPr lang="en-GB" b="1" smtClean="0"/>
          </a:p>
          <a:p>
            <a:pPr>
              <a:spcBef>
                <a:spcPct val="0"/>
              </a:spcBef>
            </a:pPr>
            <a:r>
              <a:rPr lang="en-GB" b="1" smtClean="0"/>
              <a:t>6. Project work</a:t>
            </a:r>
            <a:br>
              <a:rPr lang="en-GB" b="1" smtClean="0"/>
            </a:br>
            <a:r>
              <a:rPr lang="en-GB" smtClean="0"/>
              <a:t>It is a good idea to have a class or individual projects running over a period of time. Projects may be based on topics from a coursebook, the locality, interests and hobbies or selected individually. Project work needs to be guided in terms of where to find resources and monitored regularly, the outcome being a substantial piece of work at the end of a course or term of which the learner can claim ownership.</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fontAlgn="base">
              <a:spcBef>
                <a:spcPct val="0"/>
              </a:spcBef>
              <a:spcAft>
                <a:spcPct val="0"/>
              </a:spcAft>
            </a:pPr>
            <a:r>
              <a:rPr lang="en-GB" sz="1200">
                <a:solidFill>
                  <a:srgbClr val="000000"/>
                </a:solidFill>
              </a:rPr>
              <a:t>Nadia Habraszewski</a:t>
            </a:r>
          </a:p>
        </p:txBody>
      </p:sp>
      <p:sp>
        <p:nvSpPr>
          <p:cNvPr id="156675"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fontAlgn="base">
              <a:spcBef>
                <a:spcPct val="0"/>
              </a:spcBef>
              <a:spcAft>
                <a:spcPct val="0"/>
              </a:spcAft>
            </a:pPr>
            <a:r>
              <a:rPr lang="en-GB" sz="1200">
                <a:solidFill>
                  <a:srgbClr val="000000"/>
                </a:solidFill>
              </a:rPr>
              <a:t>HQFT Scaffold</a:t>
            </a:r>
          </a:p>
        </p:txBody>
      </p:sp>
      <p:sp>
        <p:nvSpPr>
          <p:cNvPr id="156676"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anchor="b"/>
          <a:lstStyle/>
          <a:p>
            <a:pPr fontAlgn="base">
              <a:spcBef>
                <a:spcPct val="0"/>
              </a:spcBef>
              <a:spcAft>
                <a:spcPct val="0"/>
              </a:spcAft>
            </a:pPr>
            <a:r>
              <a:rPr lang="en-GB" sz="1200">
                <a:solidFill>
                  <a:srgbClr val="000000"/>
                </a:solidFill>
              </a:rPr>
              <a:t>Featherstone High School</a:t>
            </a:r>
          </a:p>
        </p:txBody>
      </p:sp>
      <p:sp>
        <p:nvSpPr>
          <p:cNvPr id="15667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fld id="{1E5A52DD-6079-46A7-AAD4-C33B06F1B6B7}" type="slidenum">
              <a:rPr lang="en-GB" sz="1200">
                <a:solidFill>
                  <a:srgbClr val="000000"/>
                </a:solidFill>
              </a:rPr>
              <a:pPr algn="r" fontAlgn="base">
                <a:spcBef>
                  <a:spcPct val="0"/>
                </a:spcBef>
                <a:spcAft>
                  <a:spcPct val="0"/>
                </a:spcAft>
              </a:pPr>
              <a:t>23</a:t>
            </a:fld>
            <a:endParaRPr lang="en-GB" sz="1200">
              <a:solidFill>
                <a:srgbClr val="000000"/>
              </a:solidFill>
            </a:endParaRPr>
          </a:p>
        </p:txBody>
      </p:sp>
      <p:sp>
        <p:nvSpPr>
          <p:cNvPr id="1566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66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107522"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107523"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10752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D2DD121-9899-43DB-9DA4-A169F53694E6}" type="slidenum">
              <a:rPr lang="en-GB">
                <a:solidFill>
                  <a:srgbClr val="000000"/>
                </a:solidFill>
              </a:rPr>
              <a:pPr/>
              <a:t>26</a:t>
            </a:fld>
            <a:endParaRPr lang="en-GB">
              <a:solidFill>
                <a:srgbClr val="000000"/>
              </a:solidFill>
            </a:endParaRPr>
          </a:p>
        </p:txBody>
      </p:sp>
      <p:sp>
        <p:nvSpPr>
          <p:cNvPr id="10752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1) Teacher selects at least three options from this slide (for three tier differentiation). Teacher then selects relevant prompt word for each task and deletes others. Should be a written task which can be self/peer/teacher assessed.</a:t>
            </a:r>
          </a:p>
          <a:p>
            <a:pPr>
              <a:spcBef>
                <a:spcPct val="0"/>
              </a:spcBef>
            </a:pPr>
            <a:r>
              <a:rPr lang="en-GB" smtClean="0"/>
              <a:t>2) Visual displays of thinking scaffolds to be put up in the class room which provide guidance on how to complete each option.</a:t>
            </a:r>
          </a:p>
          <a:p>
            <a:pPr>
              <a:spcBef>
                <a:spcPct val="0"/>
              </a:spcBef>
            </a:pPr>
            <a:r>
              <a:rPr lang="en-GB" smtClean="0"/>
              <a:t>3) Thinking Scaffold for each task to be made available for each pupil depending on which task they choose. </a:t>
            </a:r>
          </a:p>
          <a:p>
            <a:pPr>
              <a:spcBef>
                <a:spcPct val="0"/>
              </a:spcBef>
            </a:pPr>
            <a:r>
              <a:rPr lang="en-GB" smtClean="0"/>
              <a:t>3) Support cards eg of keywords for extra help.</a:t>
            </a:r>
          </a:p>
          <a:p>
            <a:pPr>
              <a:spcBef>
                <a:spcPct val="0"/>
              </a:spcBef>
            </a:pPr>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109570"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109571"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10957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48B9BC9-7B29-4F58-9F32-44B4A2990678}" type="slidenum">
              <a:rPr lang="en-GB">
                <a:solidFill>
                  <a:srgbClr val="000000"/>
                </a:solidFill>
              </a:rPr>
              <a:pPr/>
              <a:t>27</a:t>
            </a:fld>
            <a:endParaRPr lang="en-GB">
              <a:solidFill>
                <a:srgbClr val="000000"/>
              </a:solidFill>
            </a:endParaRPr>
          </a:p>
        </p:txBody>
      </p:sp>
      <p:sp>
        <p:nvSpPr>
          <p:cNvPr id="10957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Can be done as self or peer assessment activity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111618"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111619"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11162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B2C8BDB-5BFA-474E-8981-06808F61BF8E}" type="slidenum">
              <a:rPr lang="en-GB">
                <a:solidFill>
                  <a:srgbClr val="000000"/>
                </a:solidFill>
              </a:rPr>
              <a:pPr/>
              <a:t>28</a:t>
            </a:fld>
            <a:endParaRPr lang="en-GB">
              <a:solidFill>
                <a:srgbClr val="000000"/>
              </a:solidFill>
            </a:endParaRPr>
          </a:p>
        </p:txBody>
      </p:sp>
      <p:sp>
        <p:nvSpPr>
          <p:cNvPr id="11162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162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The end of lesson review allows the teacher to round off the lesson, recap key points and celebrate pupil success. Ideas for interactive review activities are given in the notes section. However if the teacher runs out of time there is no great loss as the pupils have already reviewed all the learning outcomes earlier on. Again by having the mini reviews after each outcome it enables the teacher to be more flexible and adapt the pace of the lesson to the learning needs of the class. </a:t>
            </a:r>
          </a:p>
          <a:p>
            <a:pPr>
              <a:spcBef>
                <a:spcPct val="0"/>
              </a:spcBef>
            </a:pPr>
            <a:endParaRPr lang="en-GB" u="sng" smtClean="0"/>
          </a:p>
          <a:p>
            <a:pPr>
              <a:spcBef>
                <a:spcPct val="0"/>
              </a:spcBef>
            </a:pPr>
            <a:r>
              <a:rPr lang="en-GB" u="sng" smtClean="0"/>
              <a:t>Ideas for interactive Review activities (can also be for Connectors)</a:t>
            </a:r>
          </a:p>
          <a:p>
            <a:pPr>
              <a:spcBef>
                <a:spcPct val="0"/>
              </a:spcBef>
            </a:pPr>
            <a:r>
              <a:rPr lang="en-GB" u="sng" smtClean="0"/>
              <a:t>Pass the parcel</a:t>
            </a:r>
            <a:endParaRPr lang="en-GB" smtClean="0"/>
          </a:p>
          <a:p>
            <a:pPr>
              <a:spcBef>
                <a:spcPct val="0"/>
              </a:spcBef>
            </a:pPr>
            <a:r>
              <a:rPr lang="en-GB" smtClean="0"/>
              <a:t>Pass around a box filled with statements about the topic you will be studying in the lesson.  Play music, when the music stops, the child with the box must pick out a statement, read it and decide whether it is true or false.  The statement can then be placed in a corresponding hoop – true/false or agree/disagree etc.</a:t>
            </a:r>
          </a:p>
          <a:p>
            <a:pPr>
              <a:spcBef>
                <a:spcPct val="0"/>
              </a:spcBef>
            </a:pPr>
            <a:r>
              <a:rPr lang="en-GB" smtClean="0"/>
              <a:t>Could also be used to review what they learnt in the previous session by filling the box with questions which the children should answer when they pick them out.</a:t>
            </a:r>
          </a:p>
          <a:p>
            <a:pPr>
              <a:spcBef>
                <a:spcPct val="0"/>
              </a:spcBef>
            </a:pPr>
            <a:r>
              <a:rPr lang="en-GB" u="sng" smtClean="0"/>
              <a:t>Move to the answer</a:t>
            </a:r>
            <a:endParaRPr lang="en-GB" smtClean="0"/>
          </a:p>
          <a:p>
            <a:pPr>
              <a:spcBef>
                <a:spcPct val="0"/>
              </a:spcBef>
            </a:pPr>
            <a:r>
              <a:rPr lang="en-GB" smtClean="0"/>
              <a:t>Similar to pass the parcel.  Can pick a statement from a box/hat etc and class must move according to what they think of the statement – dedicate an area of the classroom to agree and one to disagree.  Could work for maths questions – odd/even, multiple of 3, multiple of 10 etc.</a:t>
            </a:r>
          </a:p>
          <a:p>
            <a:pPr>
              <a:spcBef>
                <a:spcPct val="0"/>
              </a:spcBef>
            </a:pPr>
            <a:r>
              <a:rPr lang="en-GB" u="sng" smtClean="0"/>
              <a:t>Beat the teacher</a:t>
            </a:r>
            <a:endParaRPr lang="en-GB" smtClean="0"/>
          </a:p>
          <a:p>
            <a:pPr>
              <a:spcBef>
                <a:spcPct val="0"/>
              </a:spcBef>
            </a:pPr>
            <a:r>
              <a:rPr lang="en-GB" smtClean="0"/>
              <a:t>Everyone (teacher included) has a mini-whiteboard and pen. Teacher gives a calculation (I tend to use it for grid method practice) and pupils and teacher start doing it. I either give them the time it takes me plus 1 min, or set a timer on the IWB to do it. They love it! Means you get instant feedback as to how they are doing and it gives them competition to be the first with correct answer.</a:t>
            </a:r>
          </a:p>
          <a:p>
            <a:pPr>
              <a:spcBef>
                <a:spcPct val="0"/>
              </a:spcBef>
            </a:pPr>
            <a:r>
              <a:rPr lang="en-GB" u="sng" smtClean="0"/>
              <a:t>Bingo</a:t>
            </a:r>
            <a:endParaRPr lang="en-GB" smtClean="0"/>
          </a:p>
          <a:p>
            <a:pPr>
              <a:spcBef>
                <a:spcPct val="0"/>
              </a:spcBef>
            </a:pPr>
            <a:r>
              <a:rPr lang="en-GB" smtClean="0"/>
              <a:t>Use with numbers, words, pictures etc.  Can choose own numbers, but with words and pictures it’s usually best to have something created in advance.  Not just to be used for maths – consider other areas of the curriculum!</a:t>
            </a:r>
          </a:p>
          <a:p>
            <a:pPr>
              <a:spcBef>
                <a:spcPct val="0"/>
              </a:spcBef>
            </a:pPr>
            <a:r>
              <a:rPr lang="en-GB" smtClean="0"/>
              <a:t>Definition bingo where you give the children a selection of words to choose 4 from, then you read the definitions. First one to cross off their 4 words wins. It works well with maths, science, geography and French.</a:t>
            </a:r>
          </a:p>
          <a:p>
            <a:pPr>
              <a:spcBef>
                <a:spcPct val="0"/>
              </a:spcBef>
            </a:pPr>
            <a:r>
              <a:rPr lang="en-GB" u="sng" smtClean="0"/>
              <a:t>Box game</a:t>
            </a:r>
            <a:endParaRPr lang="en-GB" smtClean="0"/>
          </a:p>
          <a:p>
            <a:pPr>
              <a:spcBef>
                <a:spcPct val="0"/>
              </a:spcBef>
            </a:pPr>
            <a:r>
              <a:rPr lang="en-GB" smtClean="0"/>
              <a:t>Child comes up to the front and steps into the imaginary box (but there's no reason why it couldn't be real!), they then can't leave until they get a question correct (maths).</a:t>
            </a:r>
          </a:p>
          <a:p>
            <a:pPr>
              <a:spcBef>
                <a:spcPct val="0"/>
              </a:spcBef>
            </a:pPr>
            <a:r>
              <a:rPr lang="en-GB" u="sng" smtClean="0"/>
              <a:t>Easy/Medium/Hard/Mega-hard</a:t>
            </a:r>
            <a:endParaRPr lang="en-GB" smtClean="0"/>
          </a:p>
          <a:p>
            <a:pPr>
              <a:spcBef>
                <a:spcPct val="0"/>
              </a:spcBef>
            </a:pPr>
            <a:r>
              <a:rPr lang="en-GB" smtClean="0"/>
              <a:t>Hard/medium/easy/mega hard - I start by picking someone, and give them a medium question, they then get to pick next person and level of difficulty, of course they always pick hard or mega hard for them to do so it's a good way to test them on other stuff and you're not picked on for choosing the 'victims'.</a:t>
            </a:r>
          </a:p>
          <a:p>
            <a:pPr>
              <a:spcBef>
                <a:spcPct val="0"/>
              </a:spcBef>
            </a:pPr>
            <a:r>
              <a:rPr lang="en-GB" u="sng" smtClean="0"/>
              <a:t>Blockbusters</a:t>
            </a:r>
            <a:endParaRPr lang="en-GB" smtClean="0">
              <a:hlinkClick r:id="rId3"/>
            </a:endParaRPr>
          </a:p>
          <a:p>
            <a:pPr>
              <a:spcBef>
                <a:spcPct val="0"/>
              </a:spcBef>
            </a:pPr>
            <a:r>
              <a:rPr lang="en-GB" smtClean="0">
                <a:hlinkClick r:id="rId3"/>
              </a:rPr>
              <a:t>http://www.bigbrownenvelope.co.uk/</a:t>
            </a:r>
            <a:r>
              <a:rPr lang="en-GB" smtClean="0"/>
              <a:t> - version for promethean and smartboard on here.</a:t>
            </a:r>
            <a:endParaRPr lang="en-GB" smtClean="0">
              <a:hlinkClick r:id="rId4"/>
            </a:endParaRPr>
          </a:p>
          <a:p>
            <a:pPr>
              <a:spcBef>
                <a:spcPct val="0"/>
              </a:spcBef>
            </a:pPr>
            <a:r>
              <a:rPr lang="en-GB" smtClean="0">
                <a:hlinkClick r:id="rId4"/>
              </a:rPr>
              <a:t>http://www.teachers-direct.co.uk/resources/quiz-busters/subjects/ks2.aspx</a:t>
            </a:r>
            <a:r>
              <a:rPr lang="en-GB" smtClean="0"/>
              <a:t> - lots of versions already made on here – fantastic free resource.</a:t>
            </a:r>
            <a:endParaRPr lang="en-GB" u="sng" smtClean="0"/>
          </a:p>
          <a:p>
            <a:pPr>
              <a:spcBef>
                <a:spcPct val="0"/>
              </a:spcBef>
            </a:pPr>
            <a:r>
              <a:rPr lang="en-GB" u="sng" smtClean="0"/>
              <a:t>Who wants to be a millionaire? </a:t>
            </a:r>
            <a:endParaRPr lang="en-GB" smtClean="0">
              <a:hlinkClick r:id="rId5"/>
            </a:endParaRPr>
          </a:p>
          <a:p>
            <a:pPr>
              <a:spcBef>
                <a:spcPct val="0"/>
              </a:spcBef>
            </a:pPr>
            <a:r>
              <a:rPr lang="en-GB" smtClean="0">
                <a:hlinkClick r:id="rId5"/>
              </a:rPr>
              <a:t>www.primaryresources.co.uk</a:t>
            </a:r>
            <a:r>
              <a:rPr lang="en-GB" smtClean="0"/>
              <a:t> (sorry, can’t provide an actual link as they don’t work for some reason!) hosts a free powerpoint version of this.</a:t>
            </a:r>
          </a:p>
          <a:p>
            <a:pPr>
              <a:spcBef>
                <a:spcPct val="0"/>
              </a:spcBef>
            </a:pPr>
            <a:r>
              <a:rPr lang="en-GB" u="sng" smtClean="0"/>
              <a:t>Find me a partner</a:t>
            </a:r>
            <a:endParaRPr lang="en-GB" smtClean="0"/>
          </a:p>
          <a:p>
            <a:pPr>
              <a:spcBef>
                <a:spcPct val="0"/>
              </a:spcBef>
            </a:pPr>
            <a:r>
              <a:rPr lang="en-GB" smtClean="0"/>
              <a:t>Half of the class are given questions and half are given answers.  Children must silently go around the room trying to find out who their partner is.  Could also be done with them talking and the questions and answers being stuck on their backs to make it a bit more challenging.  Alternatively, instead of questions finding answers, questions could find other questions which provide the same answer or answers could find other answers from the same times tables and then order themselves.  Many different possibilities for this one!</a:t>
            </a:r>
          </a:p>
          <a:p>
            <a:pPr>
              <a:spcBef>
                <a:spcPct val="0"/>
              </a:spcBef>
            </a:pPr>
            <a:r>
              <a:rPr lang="en-GB" u="sng" smtClean="0"/>
              <a:t>Question answer match</a:t>
            </a:r>
            <a:endParaRPr lang="en-GB" smtClean="0"/>
          </a:p>
          <a:p>
            <a:pPr>
              <a:spcBef>
                <a:spcPct val="0"/>
              </a:spcBef>
            </a:pPr>
            <a:r>
              <a:rPr lang="en-GB" smtClean="0"/>
              <a:t>Provide groups or pairs of children with a selection of questions which they should match to the correct answers in a set time limit.  You should add some to trip them over too…this could be your differentiation! </a:t>
            </a:r>
          </a:p>
          <a:p>
            <a:pPr>
              <a:spcBef>
                <a:spcPct val="0"/>
              </a:spcBef>
            </a:pPr>
            <a:r>
              <a:rPr lang="en-GB" u="sng" smtClean="0"/>
              <a:t>Charades</a:t>
            </a:r>
            <a:endParaRPr lang="en-GB" smtClean="0"/>
          </a:p>
          <a:p>
            <a:pPr>
              <a:spcBef>
                <a:spcPct val="0"/>
              </a:spcBef>
            </a:pPr>
            <a:r>
              <a:rPr lang="en-GB" smtClean="0"/>
              <a:t>Get them to act an adverb or another term you have learnt during the lesson and the other children have to guess it.</a:t>
            </a:r>
          </a:p>
          <a:p>
            <a:pPr>
              <a:spcBef>
                <a:spcPct val="0"/>
              </a:spcBef>
            </a:pPr>
            <a:r>
              <a:rPr lang="en-GB" u="sng" smtClean="0"/>
              <a:t>Taboo</a:t>
            </a:r>
            <a:endParaRPr lang="en-GB" smtClean="0"/>
          </a:p>
          <a:p>
            <a:pPr>
              <a:spcBef>
                <a:spcPct val="0"/>
              </a:spcBef>
            </a:pPr>
            <a:r>
              <a:rPr lang="en-GB" smtClean="0"/>
              <a:t>Children choose, from a bag, a term they have learnt during the lesson.  They should attempt to describe the term to the other members of the class without using the word itself.  Children can then jot down word they think it is on whiteboard or put hand up as soon as they know.  Set a time limit to prevent too much pondering!</a:t>
            </a:r>
            <a:endParaRPr lang="en-GB" u="sng" smtClean="0"/>
          </a:p>
          <a:p>
            <a:pPr>
              <a:spcBef>
                <a:spcPct val="0"/>
              </a:spcBef>
            </a:pPr>
            <a:r>
              <a:rPr lang="en-GB" u="sng" smtClean="0"/>
              <a:t>Odd one out</a:t>
            </a:r>
            <a:endParaRPr lang="en-GB" smtClean="0"/>
          </a:p>
          <a:p>
            <a:pPr>
              <a:spcBef>
                <a:spcPct val="0"/>
              </a:spcBef>
            </a:pPr>
            <a:r>
              <a:rPr lang="en-GB" smtClean="0"/>
              <a:t>Provide children with a set of three statements.  Children should decide which is the odd one out and why.  They must also be prepared to justify their choice.</a:t>
            </a:r>
            <a:endParaRPr lang="en-GB" u="sng" smtClean="0"/>
          </a:p>
          <a:p>
            <a:pPr>
              <a:spcBef>
                <a:spcPct val="0"/>
              </a:spcBef>
            </a:pPr>
            <a:r>
              <a:rPr lang="en-GB" u="sng" smtClean="0"/>
              <a:t>Hotseating</a:t>
            </a:r>
            <a:endParaRPr lang="en-GB" smtClean="0"/>
          </a:p>
          <a:p>
            <a:pPr>
              <a:spcBef>
                <a:spcPct val="0"/>
              </a:spcBef>
            </a:pPr>
            <a:r>
              <a:rPr lang="en-GB" smtClean="0"/>
              <a:t>Need I say more?</a:t>
            </a:r>
          </a:p>
          <a:p>
            <a:pPr>
              <a:spcBef>
                <a:spcPct val="0"/>
              </a:spcBef>
            </a:pPr>
            <a:r>
              <a:rPr lang="en-GB" u="sng" smtClean="0"/>
              <a:t>Call my bluff</a:t>
            </a:r>
            <a:endParaRPr lang="en-GB" smtClean="0"/>
          </a:p>
          <a:p>
            <a:pPr>
              <a:spcBef>
                <a:spcPct val="0"/>
              </a:spcBef>
            </a:pPr>
            <a:r>
              <a:rPr lang="en-GB" smtClean="0"/>
              <a:t>Provide children with a new or unfamiliar term.  Give them three possible definitions – children should work in pairs to decide which definition is the correct one.  Could work well in the plenary to see who has understood new terminology well. </a:t>
            </a:r>
            <a:endParaRPr lang="en-GB" u="sng" smtClean="0"/>
          </a:p>
          <a:p>
            <a:pPr>
              <a:spcBef>
                <a:spcPct val="0"/>
              </a:spcBef>
            </a:pPr>
            <a:r>
              <a:rPr lang="en-GB" u="sng" smtClean="0"/>
              <a:t>Mystery Number Game</a:t>
            </a:r>
            <a:endParaRPr lang="en-GB" smtClean="0"/>
          </a:p>
          <a:p>
            <a:pPr>
              <a:spcBef>
                <a:spcPct val="0"/>
              </a:spcBef>
            </a:pPr>
            <a:r>
              <a:rPr lang="en-GB" smtClean="0"/>
              <a:t>First time the teacher picks the number and says something like, "It's a number between 0 and 300," the children then need to use good maths language to work out what the number is, they get 7 goes to find it, sometimes I give them a 'magic guess,'....it's good for using various strategies and also a memory test as to 'waste' a question by not thinking or remembering isn't good!</a:t>
            </a:r>
          </a:p>
          <a:p>
            <a:pPr>
              <a:spcBef>
                <a:spcPct val="0"/>
              </a:spcBef>
            </a:pPr>
            <a:r>
              <a:rPr lang="en-GB" u="sng" smtClean="0"/>
              <a:t>Fizz Buzz</a:t>
            </a:r>
            <a:endParaRPr lang="en-GB" smtClean="0"/>
          </a:p>
          <a:p>
            <a:pPr>
              <a:spcBef>
                <a:spcPct val="0"/>
              </a:spcBef>
            </a:pPr>
            <a:r>
              <a:rPr lang="en-GB" smtClean="0"/>
              <a:t>A game whereby pupils count around a circle if number is a multiple of 5 they don’t say number they say fizz, they say buzz for multiples of 10 and fizz buzz for multiples of both.</a:t>
            </a:r>
            <a:endParaRPr lang="en-GB" u="sng" smtClean="0"/>
          </a:p>
          <a:p>
            <a:pPr>
              <a:spcBef>
                <a:spcPct val="0"/>
              </a:spcBef>
            </a:pPr>
            <a:r>
              <a:rPr lang="en-GB" u="sng" smtClean="0"/>
              <a:t>First letter – last letter</a:t>
            </a:r>
            <a:endParaRPr lang="en-GB" smtClean="0"/>
          </a:p>
          <a:p>
            <a:pPr>
              <a:spcBef>
                <a:spcPct val="0"/>
              </a:spcBef>
            </a:pPr>
            <a:r>
              <a:rPr lang="en-GB" smtClean="0"/>
              <a:t>In pairs or teams with or without dictionaries they have a start word and next word in list has to start with last letter (or letters) of previous word e.g. helpful- lovely- yoghurt</a:t>
            </a:r>
            <a:br>
              <a:rPr lang="en-GB" smtClean="0"/>
            </a:br>
            <a:r>
              <a:rPr lang="en-GB" smtClean="0"/>
              <a:t/>
            </a:r>
            <a:br>
              <a:rPr lang="en-GB" smtClean="0"/>
            </a:br>
            <a:r>
              <a:rPr lang="en-GB" smtClean="0"/>
              <a:t>To make harder could insist on a subject area for words to fit too or word type e.g. adjectives only (not adverbs as all end y in mainly!).</a:t>
            </a:r>
          </a:p>
          <a:p>
            <a:pPr>
              <a:spcBef>
                <a:spcPct val="0"/>
              </a:spcBef>
            </a:pPr>
            <a:r>
              <a:rPr lang="en-GB" u="sng" smtClean="0"/>
              <a:t>Definitions</a:t>
            </a:r>
            <a:endParaRPr lang="en-GB" smtClean="0"/>
          </a:p>
          <a:p>
            <a:pPr>
              <a:spcBef>
                <a:spcPct val="0"/>
              </a:spcBef>
            </a:pPr>
            <a:r>
              <a:rPr lang="en-GB" smtClean="0"/>
              <a:t>Have set of words and definitions (good for literacy but also for science vocabulary or other topic vocabulary)</a:t>
            </a:r>
          </a:p>
          <a:p>
            <a:pPr>
              <a:spcBef>
                <a:spcPct val="0"/>
              </a:spcBef>
            </a:pPr>
            <a:r>
              <a:rPr lang="en-GB" smtClean="0"/>
              <a:t>hand out and kids move around trying to find their partner word/definition</a:t>
            </a:r>
          </a:p>
          <a:p>
            <a:pPr>
              <a:spcBef>
                <a:spcPct val="0"/>
              </a:spcBef>
            </a:pPr>
            <a:r>
              <a:rPr lang="en-GB" smtClean="0"/>
              <a:t>use to play bingo cards have words teacher reads definitions </a:t>
            </a:r>
          </a:p>
          <a:p>
            <a:pPr>
              <a:spcBef>
                <a:spcPct val="0"/>
              </a:spcBef>
            </a:pPr>
            <a:r>
              <a:rPr lang="en-GB" smtClean="0"/>
              <a:t>on table how quick can you match them all</a:t>
            </a:r>
          </a:p>
          <a:p>
            <a:pPr>
              <a:spcBef>
                <a:spcPct val="0"/>
              </a:spcBef>
            </a:pPr>
            <a:r>
              <a:rPr lang="en-GB" smtClean="0"/>
              <a:t>use later as pairs game in independent time</a:t>
            </a:r>
          </a:p>
          <a:p>
            <a:pPr>
              <a:spcBef>
                <a:spcPct val="0"/>
              </a:spcBef>
            </a:pPr>
            <a:r>
              <a:rPr lang="en-GB" u="sng" smtClean="0"/>
              <a:t>Spot the Mistake</a:t>
            </a:r>
            <a:endParaRPr lang="en-GB" smtClean="0"/>
          </a:p>
          <a:p>
            <a:pPr>
              <a:spcBef>
                <a:spcPct val="0"/>
              </a:spcBef>
            </a:pPr>
            <a:r>
              <a:rPr lang="en-GB" smtClean="0"/>
              <a:t>Put up small set of calculations linked to LO and get them to spot mistakes</a:t>
            </a:r>
            <a:br>
              <a:rPr lang="en-GB" smtClean="0"/>
            </a:br>
            <a:r>
              <a:rPr lang="en-GB" smtClean="0"/>
              <a:t>or word problems again put in some mistakes linked to things kids often do wrong and get them to spot the mistakes.</a:t>
            </a:r>
            <a:endParaRPr lang="en-GB" u="sng" smtClean="0"/>
          </a:p>
          <a:p>
            <a:pPr>
              <a:spcBef>
                <a:spcPct val="0"/>
              </a:spcBef>
            </a:pPr>
            <a:r>
              <a:rPr lang="en-GB" u="sng" smtClean="0"/>
              <a:t>Jump up!</a:t>
            </a:r>
            <a:endParaRPr lang="en-GB" smtClean="0"/>
          </a:p>
          <a:p>
            <a:pPr>
              <a:spcBef>
                <a:spcPct val="0"/>
              </a:spcBef>
            </a:pPr>
            <a:r>
              <a:rPr lang="en-GB" smtClean="0"/>
              <a:t>Have everyone sat down at basic level if doing initial sounds everyone has a card with that sound on if word begins with it they jump up then sit again. </a:t>
            </a:r>
            <a:br>
              <a:rPr lang="en-GB" smtClean="0"/>
            </a:br>
            <a:r>
              <a:rPr lang="en-GB" smtClean="0"/>
              <a:t>At higher level could be if they have answer to a problem or if they have the missing punctuation as teacher reads.</a:t>
            </a:r>
          </a:p>
          <a:p>
            <a:pPr>
              <a:spcBef>
                <a:spcPct val="0"/>
              </a:spcBef>
            </a:pPr>
            <a:r>
              <a:rPr lang="en-GB" u="sng" smtClean="0"/>
              <a:t>Alien Counting</a:t>
            </a:r>
            <a:endParaRPr lang="en-GB" smtClean="0"/>
          </a:p>
          <a:p>
            <a:pPr>
              <a:spcBef>
                <a:spcPct val="0"/>
              </a:spcBef>
            </a:pPr>
            <a:r>
              <a:rPr lang="en-GB" smtClean="0"/>
              <a:t>Explain to can that you are going to be using an alien form of counting and asking questions in maths today.  Tell them that each time you pat your shoulders that is a unit, each time you click your fingers that is a ten and if you pat your head, that is a hundred.  Use this technique to create a number – can they tell you what it is?  Great for place value.  Can also use arms to create multiplication sign and then get them doing calculations.  They must answer questions using the alien technique.  Hope this makes sense.</a:t>
            </a:r>
            <a:endParaRPr lang="en-GB" u="sng" smtClean="0"/>
          </a:p>
          <a:p>
            <a:pPr>
              <a:spcBef>
                <a:spcPct val="0"/>
              </a:spcBef>
            </a:pPr>
            <a:r>
              <a:rPr lang="en-GB" u="sng" smtClean="0"/>
              <a:t>Cut up – back together</a:t>
            </a:r>
            <a:endParaRPr lang="en-GB" smtClean="0"/>
          </a:p>
          <a:p>
            <a:pPr>
              <a:spcBef>
                <a:spcPct val="0"/>
              </a:spcBef>
            </a:pPr>
            <a:r>
              <a:rPr lang="en-GB" smtClean="0"/>
              <a:t>Give the children a cut-up text and get them to put it back together again – you can make this as difficult or easy as you like.  Children could work in pairs – this would allow both of them to have a fair say.</a:t>
            </a:r>
            <a:endParaRPr lang="en-GB" u="sng" smtClean="0"/>
          </a:p>
          <a:p>
            <a:pPr>
              <a:spcBef>
                <a:spcPct val="0"/>
              </a:spcBef>
            </a:pPr>
            <a:r>
              <a:rPr lang="en-GB" u="sng" smtClean="0"/>
              <a:t>Odd one out</a:t>
            </a:r>
            <a:endParaRPr lang="en-GB" smtClean="0"/>
          </a:p>
          <a:p>
            <a:pPr>
              <a:spcBef>
                <a:spcPct val="0"/>
              </a:spcBef>
            </a:pPr>
            <a:r>
              <a:rPr lang="en-GB" smtClean="0"/>
              <a:t>Provide the children with a selection of 5 words (give the pictures to match if you like) – children should decide the odd one out.</a:t>
            </a:r>
          </a:p>
          <a:p>
            <a:pPr>
              <a:spcBef>
                <a:spcPct val="0"/>
              </a:spcBef>
            </a:pPr>
            <a:r>
              <a:rPr lang="en-GB" smtClean="0"/>
              <a:t>Plum, onion, carrot, cabbage, broccoli </a:t>
            </a:r>
          </a:p>
          <a:p>
            <a:pPr>
              <a:spcBef>
                <a:spcPct val="0"/>
              </a:spcBef>
            </a:pPr>
            <a:r>
              <a:rPr lang="en-GB" smtClean="0"/>
              <a:t>Instantly you might think that plum is the odd one out, as it is a fruit, the rest are vegetables.  However, children could come up with other ones that are different from the rest e.g. onion – it begins with a vowel.</a:t>
            </a:r>
            <a:endParaRPr lang="en-GB" u="sng" smtClean="0"/>
          </a:p>
          <a:p>
            <a:pPr>
              <a:spcBef>
                <a:spcPct val="0"/>
              </a:spcBef>
            </a:pPr>
            <a:r>
              <a:rPr lang="en-GB" u="sng" smtClean="0"/>
              <a:t>Eyes closed</a:t>
            </a:r>
            <a:endParaRPr lang="en-GB" smtClean="0"/>
          </a:p>
          <a:p>
            <a:pPr>
              <a:spcBef>
                <a:spcPct val="0"/>
              </a:spcBef>
            </a:pPr>
            <a:r>
              <a:rPr lang="en-GB" smtClean="0"/>
              <a:t>You could get the children to close their eyes and describe something to them, then ask them to draw on white boards what they think you are describing. E.g. I have shape with 3 sides - look at all of children’s ideas. Extend to 4 sides, 2 sides are the same length. Depending on ability add in things like it has a line of symmetry. Can they name the shape they have drawn etc?</a:t>
            </a:r>
            <a:endParaRPr lang="en-GB" u="sng" smtClean="0"/>
          </a:p>
          <a:p>
            <a:pPr>
              <a:spcBef>
                <a:spcPct val="0"/>
              </a:spcBef>
            </a:pPr>
            <a:r>
              <a:rPr lang="en-GB" u="sng" smtClean="0"/>
              <a:t>What’s the question?</a:t>
            </a:r>
            <a:endParaRPr lang="en-GB" smtClean="0"/>
          </a:p>
          <a:p>
            <a:pPr>
              <a:spcBef>
                <a:spcPct val="0"/>
              </a:spcBef>
            </a:pPr>
            <a:r>
              <a:rPr lang="en-GB" smtClean="0"/>
              <a:t>Give them an answer and ask them what the question is. This generates discussion.</a:t>
            </a:r>
            <a:endParaRPr lang="en-GB" u="sng" smtClean="0"/>
          </a:p>
          <a:p>
            <a:pPr>
              <a:spcBef>
                <a:spcPct val="0"/>
              </a:spcBef>
            </a:pPr>
            <a:r>
              <a:rPr lang="en-GB" u="sng" smtClean="0"/>
              <a:t>Making numbers</a:t>
            </a:r>
            <a:endParaRPr lang="en-GB" smtClean="0"/>
          </a:p>
          <a:p>
            <a:pPr>
              <a:spcBef>
                <a:spcPct val="0"/>
              </a:spcBef>
            </a:pPr>
            <a:r>
              <a:rPr lang="en-GB" smtClean="0"/>
              <a:t>Get the children to draw 3 dashes on some paper, as if for hangman. Roll a die and call out the number. </a:t>
            </a:r>
            <a:br>
              <a:rPr lang="en-GB" smtClean="0"/>
            </a:br>
            <a:r>
              <a:rPr lang="en-GB" smtClean="0"/>
              <a:t/>
            </a:r>
            <a:br>
              <a:rPr lang="en-GB" smtClean="0"/>
            </a:br>
            <a:r>
              <a:rPr lang="en-GB" smtClean="0"/>
              <a:t>They have to write the number in any one of their spaces. Repeat twice. At the end they will have a 3-digit number. Everyone with the biggest number wins a point. Do this a few times and record their points on a class list or the board. Use tally marks as an added learning opportunity.</a:t>
            </a:r>
            <a:br>
              <a:rPr lang="en-GB" smtClean="0"/>
            </a:br>
            <a:r>
              <a:rPr lang="en-GB" smtClean="0"/>
              <a:t/>
            </a:r>
            <a:br>
              <a:rPr lang="en-GB" smtClean="0"/>
            </a:br>
            <a:r>
              <a:rPr lang="en-GB" smtClean="0"/>
              <a:t>If they are Low Ability, start with two dice. HAPs can develop to four dashes.</a:t>
            </a:r>
            <a:br>
              <a:rPr lang="en-GB" smtClean="0"/>
            </a:br>
            <a:r>
              <a:rPr lang="en-GB" smtClean="0"/>
              <a:t/>
            </a:r>
            <a:br>
              <a:rPr lang="en-GB" smtClean="0"/>
            </a:br>
            <a:r>
              <a:rPr lang="en-GB" smtClean="0"/>
              <a:t>Important questions to ask are "Does anyone think they definitely have the biggest number possible? How do you know?" </a:t>
            </a:r>
            <a:br>
              <a:rPr lang="en-GB" smtClean="0"/>
            </a:br>
            <a:r>
              <a:rPr lang="en-GB" smtClean="0"/>
              <a:t/>
            </a:r>
            <a:br>
              <a:rPr lang="en-GB" smtClean="0"/>
            </a:br>
            <a:r>
              <a:rPr lang="en-GB" smtClean="0"/>
              <a:t>You can vary it with the target being to find the lowest total instead. Probability is being brought in very subtly, but this is a strong way to develop their understanding of place value. </a:t>
            </a:r>
            <a:br>
              <a:rPr lang="en-GB" smtClean="0"/>
            </a:br>
            <a:r>
              <a:rPr lang="en-GB" smtClean="0"/>
              <a:t>It is great for KS2 as well, as it gets chldren used to saying the names of big numbers correctly. By Year 4 or Year 5 you can use up to 7 dice, so if you rolled 3,5,4,2,1,6,1, for example, they have to be able to say "Six million, five hundred and forty three thousand, two hundred and eleven" to win the point. </a:t>
            </a:r>
            <a:br>
              <a:rPr lang="en-GB" smtClean="0"/>
            </a:br>
            <a:r>
              <a:rPr lang="en-GB" smtClean="0"/>
              <a:t/>
            </a:r>
            <a:br>
              <a:rPr lang="en-GB" smtClean="0"/>
            </a:br>
            <a:r>
              <a:rPr lang="en-GB" u="sng" smtClean="0"/>
              <a:t>Number fans</a:t>
            </a:r>
            <a:endParaRPr lang="en-GB" smtClean="0"/>
          </a:p>
          <a:p>
            <a:pPr>
              <a:spcBef>
                <a:spcPct val="0"/>
              </a:spcBef>
            </a:pPr>
            <a:r>
              <a:rPr lang="en-GB" smtClean="0"/>
              <a:t>I often use number fans - so that every child can answer, they have to find their answer then keep it hidden and we all turn them round at once so then you can see who knows and who doesn't!</a:t>
            </a:r>
            <a:br>
              <a:rPr lang="en-GB" smtClean="0"/>
            </a:br>
            <a:r>
              <a:rPr lang="en-GB" smtClean="0"/>
              <a:t/>
            </a:r>
            <a:br>
              <a:rPr lang="en-GB" smtClean="0"/>
            </a:br>
            <a:endParaRPr lang="en-GB" u="sng" smtClean="0"/>
          </a:p>
          <a:p>
            <a:pPr>
              <a:spcBef>
                <a:spcPct val="0"/>
              </a:spcBef>
            </a:pPr>
            <a:r>
              <a:rPr lang="en-GB" u="sng" smtClean="0"/>
              <a:t>Bus Queue – ordering numbers</a:t>
            </a:r>
            <a:endParaRPr lang="en-GB" smtClean="0"/>
          </a:p>
          <a:p>
            <a:pPr>
              <a:spcBef>
                <a:spcPct val="0"/>
              </a:spcBef>
            </a:pPr>
            <a:r>
              <a:rPr lang="en-GB" smtClean="0"/>
              <a:t>Use kinaesthetic strategies such as having number cards and asking the children to order themselves, I have done this with ordinal numbers and a pretend bus queue. I have also done it with random numbers up to 100 and the children had to be in order largest to smallest.</a:t>
            </a:r>
            <a:endParaRPr lang="en-GB" u="sng" smtClean="0"/>
          </a:p>
          <a:p>
            <a:pPr>
              <a:spcBef>
                <a:spcPct val="0"/>
              </a:spcBef>
            </a:pPr>
            <a:r>
              <a:rPr lang="en-GB" u="sng" smtClean="0"/>
              <a:t>5 answers – fastest fingers</a:t>
            </a:r>
            <a:endParaRPr lang="en-GB" smtClean="0"/>
          </a:p>
          <a:p>
            <a:pPr>
              <a:spcBef>
                <a:spcPct val="0"/>
              </a:spcBef>
            </a:pPr>
            <a:r>
              <a:rPr lang="en-GB" smtClean="0"/>
              <a:t>I also sometimes ask the children to work in pairs and think of 5 answers (e.g. number bonds to 10.) They have to hold up 1 finger every time they think of one till they get to 5, sometimes we see who can fastest (especially with facts the SHOULD know!)</a:t>
            </a:r>
            <a:endParaRPr lang="en-GB" u="sng" smtClean="0"/>
          </a:p>
          <a:p>
            <a:pPr>
              <a:spcBef>
                <a:spcPct val="0"/>
              </a:spcBef>
            </a:pPr>
            <a:r>
              <a:rPr lang="en-GB" u="sng" smtClean="0"/>
              <a:t>Odd and even popcorn</a:t>
            </a:r>
            <a:endParaRPr lang="en-GB" smtClean="0"/>
          </a:p>
          <a:p>
            <a:pPr>
              <a:spcBef>
                <a:spcPct val="0"/>
              </a:spcBef>
            </a:pPr>
            <a:r>
              <a:rPr lang="en-GB" smtClean="0"/>
              <a:t>All children stand behind their chairs. If you shout out a even number they crouch down, and if an odd number they jump up? Last few in win.</a:t>
            </a:r>
            <a:endParaRPr lang="en-GB" u="sng" smtClean="0"/>
          </a:p>
          <a:p>
            <a:pPr>
              <a:spcBef>
                <a:spcPct val="0"/>
              </a:spcBef>
            </a:pPr>
            <a:r>
              <a:rPr lang="en-GB" u="sng" smtClean="0"/>
              <a:t>Number Bonds – ball/beanbag</a:t>
            </a:r>
            <a:endParaRPr lang="en-GB" smtClean="0"/>
          </a:p>
          <a:p>
            <a:pPr>
              <a:spcBef>
                <a:spcPct val="0"/>
              </a:spcBef>
            </a:pPr>
            <a:r>
              <a:rPr lang="en-GB" smtClean="0"/>
              <a:t>I was thinking of games for number bonds, such as throwing a small ball and shouting a number to a child, they throw it back giving me the number bond to 10, 20 or 100.Also giving out number cards and the children have to match themselves up.</a:t>
            </a:r>
            <a:br>
              <a:rPr lang="en-GB" smtClean="0"/>
            </a:br>
            <a:r>
              <a:rPr lang="en-GB" smtClean="0"/>
              <a:t/>
            </a:r>
            <a:br>
              <a:rPr lang="en-GB" smtClean="0"/>
            </a:br>
            <a:endParaRPr lang="en-GB" smtClean="0"/>
          </a:p>
          <a:p>
            <a:pPr>
              <a:spcBef>
                <a:spcPct val="0"/>
              </a:spcBef>
            </a:pPr>
            <a:r>
              <a:rPr lang="en-GB" smtClean="0"/>
              <a:t>The bond to ten game is very versatile. For example, what about making it the 'doubling' game, or the 'one less' game, or the 'nine more' game?</a:t>
            </a:r>
            <a:endParaRPr lang="en-GB" u="sng" smtClean="0"/>
          </a:p>
          <a:p>
            <a:pPr>
              <a:spcBef>
                <a:spcPct val="0"/>
              </a:spcBef>
            </a:pPr>
            <a:r>
              <a:rPr lang="en-GB" smtClean="0"/>
              <a:t/>
            </a:r>
            <a:br>
              <a:rPr lang="en-GB" smtClean="0"/>
            </a:br>
            <a:r>
              <a:rPr lang="en-GB" u="sng" smtClean="0"/>
              <a:t>Noun/Adjective Game</a:t>
            </a:r>
            <a:endParaRPr lang="en-GB" smtClean="0"/>
          </a:p>
          <a:p>
            <a:pPr>
              <a:spcBef>
                <a:spcPct val="0"/>
              </a:spcBef>
            </a:pPr>
            <a:r>
              <a:rPr lang="en-GB" smtClean="0"/>
              <a:t>Two children at front one starts with a noun e.g. chair and opponent says an adjective that could describe it e.g. brown other child says noun that could be described as brown etc repetition or an err in the game leads to you are out. Can make it harder banning all colours.</a:t>
            </a:r>
            <a:endParaRPr lang="en-GB" u="sng" smtClean="0"/>
          </a:p>
          <a:p>
            <a:pPr>
              <a:spcBef>
                <a:spcPct val="0"/>
              </a:spcBef>
            </a:pPr>
            <a:r>
              <a:rPr lang="en-GB" u="sng" smtClean="0"/>
              <a:t>Words within words</a:t>
            </a:r>
            <a:endParaRPr lang="en-GB" smtClean="0"/>
          </a:p>
          <a:p>
            <a:pPr>
              <a:spcBef>
                <a:spcPct val="0"/>
              </a:spcBef>
            </a:pPr>
            <a:r>
              <a:rPr lang="en-GB" smtClean="0"/>
              <a:t>Write a word on board and they look for other words hidden in it.</a:t>
            </a:r>
            <a:endParaRPr lang="en-GB" u="sng" smtClean="0"/>
          </a:p>
          <a:p>
            <a:pPr>
              <a:spcBef>
                <a:spcPct val="0"/>
              </a:spcBef>
            </a:pPr>
            <a:r>
              <a:rPr lang="en-GB" u="sng" smtClean="0"/>
              <a:t>Football</a:t>
            </a:r>
            <a:endParaRPr lang="en-GB" smtClean="0"/>
          </a:p>
          <a:p>
            <a:pPr>
              <a:spcBef>
                <a:spcPct val="0"/>
              </a:spcBef>
            </a:pPr>
            <a:r>
              <a:rPr lang="en-GB" smtClean="0"/>
              <a:t>try football it works for most topics u draw up a pitch with 5 lines running across it for marking draw goals, put the 'ball' in the middle and put the children in 2 groups or teams. They can either work as a team to answer questions or u can pick some out individually from each team if they get a question right they get to move a line across and if they get 3 in a row they get to shoot to save the other team must get their question right. This is a fun and interactive lesson and u can gauge the questions to ability if they have individual questions. A mix of both is the best way to work. If this sounds confusing try it out as it is really effective and the children dont realise they are learning as much when it is so fun.</a:t>
            </a:r>
            <a:endParaRPr lang="en-GB" u="sng" smtClean="0"/>
          </a:p>
          <a:p>
            <a:pPr>
              <a:spcBef>
                <a:spcPct val="0"/>
              </a:spcBef>
            </a:pPr>
            <a:r>
              <a:rPr lang="en-GB" u="sng" smtClean="0"/>
              <a:t>Pick ‘n’ Mix</a:t>
            </a:r>
            <a:endParaRPr lang="en-GB" smtClean="0"/>
          </a:p>
          <a:p>
            <a:pPr>
              <a:spcBef>
                <a:spcPct val="0"/>
              </a:spcBef>
            </a:pPr>
            <a:r>
              <a:rPr lang="en-GB" smtClean="0"/>
              <a:t>In Y5 my pupils play multiplication and division pick and mix and LOVE IT! We have a box with all the chn's names in (use for mixed ability groups), the chn stand in a very large circle as there are 34 of them, and the take it in turns to pick a name out of the box. They ask the chosen person a mult. or div. question and the other has to answer it in a given time, decided at start of the game. They enjoy playing it as are a very competitive class but I can assess their mult. div. facts by their answers and by the questions that they ask. It takes a while to get around the circle and sometimes has taken a week's MOS to complete.</a:t>
            </a:r>
            <a:endParaRPr lang="en-GB" u="sng" smtClean="0"/>
          </a:p>
          <a:p>
            <a:pPr>
              <a:spcBef>
                <a:spcPct val="0"/>
              </a:spcBef>
            </a:pPr>
            <a:r>
              <a:rPr lang="en-GB" u="sng" smtClean="0"/>
              <a:t>Fly Swatters</a:t>
            </a:r>
            <a:endParaRPr lang="en-GB" smtClean="0"/>
          </a:p>
          <a:p>
            <a:pPr>
              <a:spcBef>
                <a:spcPct val="0"/>
              </a:spcBef>
            </a:pPr>
            <a:r>
              <a:rPr lang="en-GB" smtClean="0"/>
              <a:t>Split the class or a group into 2. Ask them to choose a member of their group to be the "guinea pig". Have a series of cards/posters/items on either a table or stuck on the wall. Each "guinea pig" is given a fly swat. You ask them a question and they must swat the answer as quickly as possible...the one who loses must go back to group and they choose someone else. One who wins must answer again (maximum of 3 goes).</a:t>
            </a:r>
            <a:br>
              <a:rPr lang="en-GB" smtClean="0"/>
            </a:br>
            <a:r>
              <a:rPr lang="en-GB" smtClean="0"/>
              <a:t/>
            </a:r>
            <a:br>
              <a:rPr lang="en-GB" smtClean="0"/>
            </a:br>
            <a:r>
              <a:rPr lang="en-GB" smtClean="0"/>
              <a:t>Active and fun...just don't give it to a violent class...you can imagine the scene!</a:t>
            </a:r>
            <a:endParaRPr lang="en-GB" u="sng" smtClean="0"/>
          </a:p>
          <a:p>
            <a:pPr>
              <a:spcBef>
                <a:spcPct val="0"/>
              </a:spcBef>
            </a:pPr>
            <a:r>
              <a:rPr lang="en-GB" u="sng" smtClean="0"/>
              <a:t>Volcanoes and Lakes</a:t>
            </a:r>
            <a:endParaRPr lang="en-GB" smtClean="0"/>
          </a:p>
          <a:p>
            <a:pPr>
              <a:spcBef>
                <a:spcPct val="0"/>
              </a:spcBef>
            </a:pPr>
            <a:r>
              <a:rPr lang="en-GB" smtClean="0"/>
              <a:t>Draw a volcano and a lake on the IWB and think of a rule (i.e. odd numbers go in the volcano and even numbers go in the lake, multiples of 4 go in the volcano and every other number goes in the lake).</a:t>
            </a:r>
            <a:br>
              <a:rPr lang="en-GB" smtClean="0"/>
            </a:br>
            <a:r>
              <a:rPr lang="en-GB" smtClean="0"/>
              <a:t/>
            </a:r>
            <a:br>
              <a:rPr lang="en-GB" smtClean="0"/>
            </a:br>
            <a:r>
              <a:rPr lang="en-GB" smtClean="0"/>
              <a:t>Ask the children to give you numbers (give them a range to avoid stupid numbers) and then place their number in the volcano or the lake depending on the rule.</a:t>
            </a:r>
            <a:br>
              <a:rPr lang="en-GB" smtClean="0"/>
            </a:br>
            <a:r>
              <a:rPr lang="en-GB" smtClean="0"/>
              <a:t/>
            </a:r>
            <a:br>
              <a:rPr lang="en-GB" smtClean="0"/>
            </a:br>
            <a:r>
              <a:rPr lang="en-GB" smtClean="0"/>
              <a:t>The children have to guess the ule for the numbers in the volcano.</a:t>
            </a:r>
            <a:br>
              <a:rPr lang="en-GB" smtClean="0"/>
            </a:br>
            <a:r>
              <a:rPr lang="en-GB" smtClean="0"/>
              <a:t/>
            </a:r>
            <a:br>
              <a:rPr lang="en-GB" smtClean="0"/>
            </a:br>
            <a:r>
              <a:rPr lang="en-GB" smtClean="0"/>
              <a:t>Once the children are used to the game, you can get them to come out and lead a round.</a:t>
            </a:r>
          </a:p>
          <a:p>
            <a:pPr>
              <a:spcBef>
                <a:spcPct val="0"/>
              </a:spcBef>
            </a:pPr>
            <a:r>
              <a:rPr lang="en-GB" smtClean="0"/>
              <a:t>A blockbusters style quiz:</a:t>
            </a:r>
            <a:br>
              <a:rPr lang="en-GB" smtClean="0"/>
            </a:br>
            <a:r>
              <a:rPr lang="en-GB" smtClean="0">
                <a:hlinkClick r:id="rId6"/>
              </a:rPr>
              <a:t>http://www.teacherled.com/2008/03/26/letter-quiz/</a:t>
            </a:r>
            <a:r>
              <a:rPr lang="en-GB" smtClean="0"/>
              <a:t/>
            </a:r>
            <a:br>
              <a:rPr lang="en-GB" smtClean="0"/>
            </a:br>
            <a:r>
              <a:rPr lang="en-GB" smtClean="0"/>
              <a:t/>
            </a:r>
            <a:br>
              <a:rPr lang="en-GB" smtClean="0"/>
            </a:br>
            <a:r>
              <a:rPr lang="en-GB" smtClean="0"/>
              <a:t>Bingo which comes with books that it can check itself:</a:t>
            </a:r>
            <a:br>
              <a:rPr lang="en-GB" smtClean="0"/>
            </a:br>
            <a:r>
              <a:rPr lang="en-GB" smtClean="0">
                <a:hlinkClick r:id="rId7"/>
              </a:rPr>
              <a:t>http://www.teacherled.com/2008/01/28/bingo/</a:t>
            </a:r>
            <a:r>
              <a:rPr lang="en-GB" smtClean="0"/>
              <a:t/>
            </a:r>
            <a:br>
              <a:rPr lang="en-GB" smtClean="0"/>
            </a:br>
            <a:r>
              <a:rPr lang="en-GB" smtClean="0"/>
              <a:t/>
            </a:r>
            <a:br>
              <a:rPr lang="en-GB" smtClean="0"/>
            </a:br>
            <a:r>
              <a:rPr lang="en-GB" smtClean="0"/>
              <a:t>A boggle style game:</a:t>
            </a:r>
            <a:br>
              <a:rPr lang="en-GB" smtClean="0"/>
            </a:br>
            <a:r>
              <a:rPr lang="en-GB" smtClean="0">
                <a:hlinkClick r:id="rId8"/>
              </a:rPr>
              <a:t>http://www.teacherled.com/2008/03/03/letter-dice/</a:t>
            </a:r>
            <a:r>
              <a:rPr lang="en-GB" smtClean="0"/>
              <a:t/>
            </a:r>
            <a:br>
              <a:rPr lang="en-GB" smtClean="0"/>
            </a:br>
            <a:r>
              <a:rPr lang="en-GB" smtClean="0"/>
              <a:t/>
            </a:r>
            <a:br>
              <a:rPr lang="en-GB" smtClean="0"/>
            </a:br>
            <a:r>
              <a:rPr lang="en-GB" smtClean="0"/>
              <a:t>Keyword jumble, comes with maths keywords but you can enter custom words. I use it mainly as a filler exercise:</a:t>
            </a:r>
            <a:br>
              <a:rPr lang="en-GB" smtClean="0"/>
            </a:br>
            <a:r>
              <a:rPr lang="en-GB" smtClean="0">
                <a:hlinkClick r:id="rId9"/>
              </a:rPr>
              <a:t>http://www.teacherled.com/2008/01/28/keyword-jumble/</a:t>
            </a:r>
            <a:r>
              <a:rPr lang="en-GB" smtClean="0"/>
              <a:t/>
            </a:r>
            <a:br>
              <a:rPr lang="en-GB" smtClean="0"/>
            </a:br>
            <a:r>
              <a:rPr lang="en-GB" smtClean="0"/>
              <a:t/>
            </a:r>
            <a:br>
              <a:rPr lang="en-GB" smtClean="0"/>
            </a:br>
            <a:r>
              <a:rPr lang="en-GB" smtClean="0"/>
              <a:t>Stage Cross, a game that I use for small group plenary competitions at the IWB:</a:t>
            </a:r>
            <a:br>
              <a:rPr lang="en-GB" smtClean="0"/>
            </a:br>
            <a:r>
              <a:rPr lang="en-GB" smtClean="0">
                <a:hlinkClick r:id="rId10"/>
              </a:rPr>
              <a:t>http://www.teacherled.com/2008/01/28/stage-cross/</a:t>
            </a:r>
            <a:r>
              <a:rPr lang="en-GB" smtClean="0"/>
              <a:t> </a:t>
            </a:r>
          </a:p>
          <a:p>
            <a:pPr>
              <a:spcBef>
                <a:spcPct val="0"/>
              </a:spcBef>
            </a:pPr>
            <a:r>
              <a:rPr lang="en-GB" smtClean="0"/>
              <a:t>There's a thing on that fiery website that generates an object, a character and a setting, then get them to build a class story, get one sentence from each child, my kids loved it and tried to come up with elaborate sentences</a:t>
            </a:r>
            <a:br>
              <a:rPr lang="en-GB" smtClean="0"/>
            </a:br>
            <a:r>
              <a:rPr lang="en-GB" smtClean="0"/>
              <a:t/>
            </a:r>
            <a:br>
              <a:rPr lang="en-GB" smtClean="0"/>
            </a:br>
            <a:r>
              <a:rPr lang="en-GB" smtClean="0">
                <a:hlinkClick r:id="rId11"/>
              </a:rPr>
              <a:t>http://www.fieryideas.com/freebies.php</a:t>
            </a:r>
            <a:r>
              <a:rPr lang="en-GB" smtClean="0"/>
              <a:t/>
            </a:r>
            <a:br>
              <a:rPr lang="en-GB" smtClean="0"/>
            </a:br>
            <a:r>
              <a:rPr lang="en-GB" smtClean="0"/>
              <a:t/>
            </a:r>
            <a:br>
              <a:rPr lang="en-GB" smtClean="0"/>
            </a:br>
            <a:endParaRPr lang="en-GB" smtClean="0"/>
          </a:p>
          <a:p>
            <a:pPr>
              <a:spcBef>
                <a:spcPct val="0"/>
              </a:spcBef>
            </a:pPr>
            <a:r>
              <a:rPr lang="en-GB" smtClean="0"/>
              <a:t>TaskMagic is brilliant for starters and plenaries with a whiteboard, or for class work on PCs. It makes loads of different games automaticaly based on your own words, pictures or texts. It's not a freebie, but there is a free 30 day trial download: </a:t>
            </a:r>
            <a:r>
              <a:rPr lang="en-GB" smtClean="0">
                <a:hlinkClick r:id="rId12"/>
              </a:rPr>
              <a:t>www.taskmagic.co.uk</a:t>
            </a:r>
            <a:r>
              <a:rPr lang="en-GB" smtClean="0"/>
              <a:t> (It just stops working after 30 days, there's no registration or anything, and if you like it you can order a licensed version.)</a:t>
            </a:r>
            <a:endParaRPr lang="en-GB" u="sng" smtClean="0"/>
          </a:p>
          <a:p>
            <a:pPr>
              <a:spcBef>
                <a:spcPct val="0"/>
              </a:spcBef>
            </a:pPr>
            <a:r>
              <a:rPr lang="en-GB" u="sng" smtClean="0"/>
              <a:t>Countdown</a:t>
            </a:r>
            <a:endParaRPr lang="en-GB" smtClean="0">
              <a:hlinkClick r:id="rId13"/>
            </a:endParaRPr>
          </a:p>
          <a:p>
            <a:pPr>
              <a:spcBef>
                <a:spcPct val="0"/>
              </a:spcBef>
            </a:pPr>
            <a:r>
              <a:rPr lang="en-GB" smtClean="0">
                <a:hlinkClick r:id="rId13"/>
              </a:rPr>
              <a:t>http://www.woodlands-junior.kent.sch.uk/maths/countdown/</a:t>
            </a:r>
            <a:r>
              <a:rPr lang="en-GB" smtClean="0"/>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113666"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113667"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11366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6BB72BD-5B6E-4024-8989-E24D5334B393}" type="slidenum">
              <a:rPr lang="en-GB">
                <a:solidFill>
                  <a:srgbClr val="000000"/>
                </a:solidFill>
              </a:rPr>
              <a:pPr/>
              <a:t>29</a:t>
            </a:fld>
            <a:endParaRPr lang="en-GB">
              <a:solidFill>
                <a:srgbClr val="000000"/>
              </a:solidFill>
            </a:endParaRPr>
          </a:p>
        </p:txBody>
      </p:sp>
      <p:sp>
        <p:nvSpPr>
          <p:cNvPr id="11366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367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80000"/>
              </a:lnSpc>
              <a:spcBef>
                <a:spcPct val="0"/>
              </a:spcBef>
            </a:pPr>
            <a:r>
              <a:rPr lang="en-GB" smtClean="0"/>
              <a:t>This slide is purely for teacher use before the lesson and should not be displayed during the lesson. It has been designed to contain information on the key resources needed for the lesson including any ICT requirements, the role of the TA/LSA and any extra provision needed for particular pupils with SEN, or EAL so that this can be organised in advance. </a:t>
            </a:r>
          </a:p>
          <a:p>
            <a:pPr>
              <a:lnSpc>
                <a:spcPct val="80000"/>
              </a:lnSpc>
              <a:spcBef>
                <a:spcPct val="0"/>
              </a:spcBef>
            </a:pPr>
            <a:r>
              <a:rPr lang="en-GB" smtClean="0"/>
              <a:t>The lesson Powerpoint should be mapped into the existing Scheme of Work to ensure that they both tally with one another and sensitive information regarding pupils’ SEN/EAL codes which clearly should not be revealed to the rest of the class but can be included on a printed copy of the Powerpoint presentation given to an observer.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59394"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59395"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5939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2212FB7-CEDA-4A5B-923D-DDC9CEF0EF7B}" type="slidenum">
              <a:rPr lang="en-GB">
                <a:solidFill>
                  <a:srgbClr val="000000"/>
                </a:solidFill>
              </a:rPr>
              <a:pPr/>
              <a:t>3</a:t>
            </a:fld>
            <a:endParaRPr lang="en-GB">
              <a:solidFill>
                <a:srgbClr val="000000"/>
              </a:solidFill>
            </a:endParaRPr>
          </a:p>
        </p:txBody>
      </p:sp>
      <p:sp>
        <p:nvSpPr>
          <p:cNvPr id="5939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8600" indent="-228600">
              <a:spcBef>
                <a:spcPct val="0"/>
              </a:spcBef>
            </a:pPr>
            <a:r>
              <a:rPr lang="en-GB" smtClean="0"/>
              <a:t>Big Picture Ideas:</a:t>
            </a:r>
          </a:p>
          <a:p>
            <a:pPr marL="228600" indent="-228600">
              <a:spcBef>
                <a:spcPct val="0"/>
              </a:spcBef>
            </a:pPr>
            <a:endParaRPr lang="en-GB" smtClean="0"/>
          </a:p>
          <a:p>
            <a:pPr marL="228600" indent="-228600">
              <a:spcBef>
                <a:spcPct val="0"/>
              </a:spcBef>
              <a:buFontTx/>
              <a:buAutoNum type="arabicParenR"/>
            </a:pPr>
            <a:r>
              <a:rPr lang="en-GB" smtClean="0"/>
              <a:t> Pose a problem/key Question for pupils to solve by the end of the lesson using the new understanding they gain along the way</a:t>
            </a:r>
          </a:p>
          <a:p>
            <a:pPr marL="228600" indent="-228600">
              <a:spcBef>
                <a:spcPct val="0"/>
              </a:spcBef>
              <a:buFontTx/>
              <a:buAutoNum type="arabicParenR"/>
            </a:pPr>
            <a:r>
              <a:rPr lang="en-GB" smtClean="0"/>
              <a:t> Select a wow factor video clip to stimulate pupil engagement</a:t>
            </a:r>
          </a:p>
          <a:p>
            <a:pPr marL="228600" indent="-228600">
              <a:spcBef>
                <a:spcPct val="0"/>
              </a:spcBef>
              <a:buFontTx/>
              <a:buAutoNum type="arabicParenR"/>
            </a:pPr>
            <a:r>
              <a:rPr lang="en-GB" smtClean="0"/>
              <a:t> Add in a music clip connected to the lesson subject and ask pupils to suggest links.</a:t>
            </a:r>
          </a:p>
          <a:p>
            <a:pPr marL="228600" indent="-228600">
              <a:spcBef>
                <a:spcPct val="0"/>
              </a:spcBef>
              <a:buFontTx/>
              <a:buAutoNum type="arabicParenR"/>
            </a:pPr>
            <a:r>
              <a:rPr lang="en-GB" smtClean="0"/>
              <a:t> Find a Youtube clip of a professional who works in a related field</a:t>
            </a:r>
          </a:p>
          <a:p>
            <a:pPr marL="228600" indent="-228600">
              <a:spcBef>
                <a:spcPct val="0"/>
              </a:spcBef>
              <a:buFontTx/>
              <a:buAutoNum type="arabicParenR"/>
            </a:pPr>
            <a:r>
              <a:rPr lang="en-GB" smtClean="0"/>
              <a:t> provide pupils with an overview of where this lesson fits in to the rest of the topic/module.</a:t>
            </a:r>
          </a:p>
          <a:p>
            <a:pPr marL="228600" indent="-228600">
              <a:spcBef>
                <a:spcPct val="0"/>
              </a:spcBef>
            </a:pPr>
            <a:endParaRPr lang="en-GB" smtClean="0"/>
          </a:p>
          <a:p>
            <a:pPr marL="228600" indent="-228600">
              <a:spcBef>
                <a:spcPct val="0"/>
              </a:spcBef>
              <a:buFontTx/>
              <a:buAutoNum type="arabicParenR"/>
            </a:pPr>
            <a:endParaRPr lang="en-GB" smtClean="0"/>
          </a:p>
          <a:p>
            <a:pPr marL="228600" indent="-228600">
              <a:spcBef>
                <a:spcPct val="0"/>
              </a:spcBef>
            </a:pPr>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61442"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61443"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6144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29D0FD0-02A3-449F-A5BB-85587E6BA3AF}" type="slidenum">
              <a:rPr lang="en-GB">
                <a:solidFill>
                  <a:srgbClr val="000000"/>
                </a:solidFill>
              </a:rPr>
              <a:pPr/>
              <a:t>4</a:t>
            </a:fld>
            <a:endParaRPr lang="en-GB">
              <a:solidFill>
                <a:srgbClr val="000000"/>
              </a:solidFill>
            </a:endParaRPr>
          </a:p>
        </p:txBody>
      </p:sp>
      <p:sp>
        <p:nvSpPr>
          <p:cNvPr id="6144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This slide enables pupils to consider key vocabulary and reflect on words they may not be familiar with. Rather than just having keywords displayed or having to copy them down, pupils are given an activity to use the keywords to demonstrate their understanding of them. Again this slide can be moved to any point in the lesson especially if the keywords are the subject matter of the lesson. Cane also be used to gage misconceptions.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63490"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63491"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6349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1898BE5-45E4-4FB7-8A6C-E039095B5872}" type="slidenum">
              <a:rPr lang="en-GB">
                <a:solidFill>
                  <a:srgbClr val="000000"/>
                </a:solidFill>
              </a:rPr>
              <a:pPr/>
              <a:t>5</a:t>
            </a:fld>
            <a:endParaRPr lang="en-GB">
              <a:solidFill>
                <a:srgbClr val="000000"/>
              </a:solidFill>
            </a:endParaRPr>
          </a:p>
        </p:txBody>
      </p:sp>
      <p:sp>
        <p:nvSpPr>
          <p:cNvPr id="634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Ideas to be added in Slide Bank at end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fontAlgn="base">
              <a:spcBef>
                <a:spcPct val="0"/>
              </a:spcBef>
              <a:spcAft>
                <a:spcPct val="0"/>
              </a:spcAft>
            </a:pPr>
            <a:r>
              <a:rPr lang="en-GB" sz="1200">
                <a:solidFill>
                  <a:srgbClr val="000000"/>
                </a:solidFill>
                <a:latin typeface="Arial" charset="0"/>
              </a:rPr>
              <a:t>Nadia Habraszewski</a:t>
            </a:r>
          </a:p>
        </p:txBody>
      </p:sp>
      <p:sp>
        <p:nvSpPr>
          <p:cNvPr id="65538"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fontAlgn="base">
              <a:spcBef>
                <a:spcPct val="0"/>
              </a:spcBef>
              <a:spcAft>
                <a:spcPct val="0"/>
              </a:spcAft>
            </a:pPr>
            <a:r>
              <a:rPr lang="en-GB" sz="1200">
                <a:solidFill>
                  <a:srgbClr val="000000"/>
                </a:solidFill>
                <a:latin typeface="Arial" charset="0"/>
              </a:rPr>
              <a:t>HQFT Scaffold</a:t>
            </a:r>
          </a:p>
        </p:txBody>
      </p:sp>
      <p:sp>
        <p:nvSpPr>
          <p:cNvPr id="65539"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anchor="b"/>
          <a:lstStyle/>
          <a:p>
            <a:pPr fontAlgn="base">
              <a:spcBef>
                <a:spcPct val="0"/>
              </a:spcBef>
              <a:spcAft>
                <a:spcPct val="0"/>
              </a:spcAft>
            </a:pPr>
            <a:r>
              <a:rPr lang="en-GB" sz="1200">
                <a:solidFill>
                  <a:srgbClr val="000000"/>
                </a:solidFill>
                <a:latin typeface="Arial" charset="0"/>
              </a:rPr>
              <a:t>Featherstone High School</a:t>
            </a:r>
          </a:p>
        </p:txBody>
      </p:sp>
      <p:sp>
        <p:nvSpPr>
          <p:cNvPr id="6554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fld id="{614EB9FF-A691-47A5-A9D8-21387D7F3BD1}" type="slidenum">
              <a:rPr lang="en-GB" sz="1200">
                <a:solidFill>
                  <a:srgbClr val="000000"/>
                </a:solidFill>
                <a:latin typeface="Arial" charset="0"/>
              </a:rPr>
              <a:pPr algn="r" fontAlgn="base">
                <a:spcBef>
                  <a:spcPct val="0"/>
                </a:spcBef>
                <a:spcAft>
                  <a:spcPct val="0"/>
                </a:spcAft>
              </a:pPr>
              <a:t>6</a:t>
            </a:fld>
            <a:endParaRPr lang="en-GB" sz="1200">
              <a:solidFill>
                <a:srgbClr val="000000"/>
              </a:solidFill>
              <a:latin typeface="Arial" charset="0"/>
            </a:endParaRPr>
          </a:p>
        </p:txBody>
      </p:sp>
      <p:sp>
        <p:nvSpPr>
          <p:cNvPr id="6554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Ideas to be added in Slide Bank at end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67586"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67587"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6758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7DE9557-786D-4970-BBE4-344F10BA2043}" type="slidenum">
              <a:rPr lang="en-GB">
                <a:solidFill>
                  <a:srgbClr val="000000"/>
                </a:solidFill>
              </a:rPr>
              <a:pPr/>
              <a:t>7</a:t>
            </a:fld>
            <a:endParaRPr lang="en-GB">
              <a:solidFill>
                <a:srgbClr val="000000"/>
              </a:solidFill>
            </a:endParaRPr>
          </a:p>
        </p:txBody>
      </p:sp>
      <p:sp>
        <p:nvSpPr>
          <p:cNvPr id="6758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9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b="1" smtClean="0"/>
              <a:t>Command words for tasks:</a:t>
            </a:r>
          </a:p>
          <a:p>
            <a:pPr>
              <a:spcBef>
                <a:spcPct val="0"/>
              </a:spcBef>
            </a:pPr>
            <a:r>
              <a:rPr lang="en-GB" b="1" smtClean="0"/>
              <a:t>Blooms taxonomy </a:t>
            </a:r>
            <a:r>
              <a:rPr lang="en-GB" b="1" smtClean="0">
                <a:sym typeface="Wingdings" pitchFamily="2" charset="2"/>
              </a:rPr>
              <a:t>(in increasing order of complexity)</a:t>
            </a:r>
            <a:endParaRPr lang="en-GB" b="1" smtClean="0"/>
          </a:p>
          <a:p>
            <a:pPr>
              <a:spcBef>
                <a:spcPct val="0"/>
              </a:spcBef>
            </a:pPr>
            <a:r>
              <a:rPr lang="en-GB" b="1" smtClean="0"/>
              <a:t>Recall/Describe</a:t>
            </a:r>
          </a:p>
          <a:p>
            <a:pPr>
              <a:spcBef>
                <a:spcPct val="0"/>
              </a:spcBef>
            </a:pPr>
            <a:r>
              <a:rPr lang="en-GB" b="1" smtClean="0"/>
              <a:t>Understand/Explain</a:t>
            </a:r>
          </a:p>
          <a:p>
            <a:pPr>
              <a:spcBef>
                <a:spcPct val="0"/>
              </a:spcBef>
            </a:pPr>
            <a:r>
              <a:rPr lang="en-GB" b="1" smtClean="0"/>
              <a:t>Apply</a:t>
            </a:r>
          </a:p>
          <a:p>
            <a:pPr>
              <a:spcBef>
                <a:spcPct val="0"/>
              </a:spcBef>
            </a:pPr>
            <a:r>
              <a:rPr lang="en-GB" b="1" smtClean="0"/>
              <a:t>Analyse</a:t>
            </a:r>
          </a:p>
          <a:p>
            <a:pPr>
              <a:spcBef>
                <a:spcPct val="0"/>
              </a:spcBef>
            </a:pPr>
            <a:r>
              <a:rPr lang="en-GB" b="1" smtClean="0"/>
              <a:t>Evaluate</a:t>
            </a:r>
          </a:p>
          <a:p>
            <a:pPr>
              <a:spcBef>
                <a:spcPct val="0"/>
              </a:spcBef>
            </a:pPr>
            <a:r>
              <a:rPr lang="en-GB" b="1" smtClean="0"/>
              <a:t>Create</a:t>
            </a:r>
          </a:p>
          <a:p>
            <a:pPr>
              <a:spcBef>
                <a:spcPct val="0"/>
              </a:spcBef>
            </a:pPr>
            <a:endParaRPr lang="en-GB" b="1" smtClean="0"/>
          </a:p>
          <a:p>
            <a:pPr>
              <a:spcBef>
                <a:spcPct val="0"/>
              </a:spcBef>
            </a:pPr>
            <a:r>
              <a:rPr lang="en-GB" b="1" smtClean="0"/>
              <a:t>Other useful command words:</a:t>
            </a:r>
          </a:p>
          <a:p>
            <a:pPr>
              <a:spcBef>
                <a:spcPct val="0"/>
              </a:spcBef>
            </a:pPr>
            <a:r>
              <a:rPr lang="en-GB" b="1" smtClean="0"/>
              <a:t>Analyse </a:t>
            </a:r>
            <a:r>
              <a:rPr lang="en-GB" smtClean="0"/>
              <a:t>Separate information into components and identify their characteristics.</a:t>
            </a:r>
          </a:p>
          <a:p>
            <a:pPr>
              <a:spcBef>
                <a:spcPct val="0"/>
              </a:spcBef>
            </a:pPr>
            <a:r>
              <a:rPr lang="en-GB" b="1" smtClean="0"/>
              <a:t>Annotate </a:t>
            </a:r>
            <a:r>
              <a:rPr lang="en-GB" smtClean="0"/>
              <a:t>To provide notes of explanation.</a:t>
            </a:r>
          </a:p>
          <a:p>
            <a:pPr>
              <a:spcBef>
                <a:spcPct val="0"/>
              </a:spcBef>
            </a:pPr>
            <a:r>
              <a:rPr lang="en-GB" b="1" smtClean="0"/>
              <a:t>Apply </a:t>
            </a:r>
            <a:r>
              <a:rPr lang="en-GB" smtClean="0"/>
              <a:t>Put into effect in a recognised way.</a:t>
            </a:r>
          </a:p>
          <a:p>
            <a:pPr>
              <a:spcBef>
                <a:spcPct val="0"/>
              </a:spcBef>
            </a:pPr>
            <a:r>
              <a:rPr lang="en-GB" b="1" smtClean="0"/>
              <a:t>Assess </a:t>
            </a:r>
            <a:r>
              <a:rPr lang="en-GB" smtClean="0"/>
              <a:t>Make an informed judgement.</a:t>
            </a:r>
          </a:p>
          <a:p>
            <a:pPr>
              <a:spcBef>
                <a:spcPct val="0"/>
              </a:spcBef>
            </a:pPr>
            <a:r>
              <a:rPr lang="en-GB" b="1" smtClean="0"/>
              <a:t>Calculate </a:t>
            </a:r>
            <a:r>
              <a:rPr lang="en-GB" smtClean="0"/>
              <a:t>Generate a numerical answer, with working shown.</a:t>
            </a:r>
          </a:p>
          <a:p>
            <a:pPr>
              <a:spcBef>
                <a:spcPct val="0"/>
              </a:spcBef>
            </a:pPr>
            <a:r>
              <a:rPr lang="en-GB" b="1" smtClean="0"/>
              <a:t>Comment </a:t>
            </a:r>
            <a:r>
              <a:rPr lang="en-GB" smtClean="0"/>
              <a:t>Present an informed opinion or infer points of interest relevant to the context of</a:t>
            </a:r>
          </a:p>
          <a:p>
            <a:pPr>
              <a:spcBef>
                <a:spcPct val="0"/>
              </a:spcBef>
            </a:pPr>
            <a:r>
              <a:rPr lang="en-GB" smtClean="0"/>
              <a:t>the question.</a:t>
            </a:r>
          </a:p>
          <a:p>
            <a:pPr>
              <a:spcBef>
                <a:spcPct val="0"/>
              </a:spcBef>
            </a:pPr>
            <a:r>
              <a:rPr lang="en-GB" b="1" smtClean="0"/>
              <a:t>Compare </a:t>
            </a:r>
            <a:r>
              <a:rPr lang="en-GB" smtClean="0"/>
              <a:t>Identify similarities.</a:t>
            </a:r>
          </a:p>
          <a:p>
            <a:pPr>
              <a:spcBef>
                <a:spcPct val="0"/>
              </a:spcBef>
            </a:pPr>
            <a:r>
              <a:rPr lang="en-GB" b="1" smtClean="0"/>
              <a:t>Complete </a:t>
            </a:r>
            <a:r>
              <a:rPr lang="en-GB" smtClean="0"/>
              <a:t>Write the information required.</a:t>
            </a:r>
          </a:p>
          <a:p>
            <a:pPr>
              <a:spcBef>
                <a:spcPct val="0"/>
              </a:spcBef>
            </a:pPr>
            <a:r>
              <a:rPr lang="en-GB" b="1" smtClean="0"/>
              <a:t>Consider </a:t>
            </a:r>
            <a:r>
              <a:rPr lang="en-GB" smtClean="0"/>
              <a:t>Review and respond to information provided.</a:t>
            </a:r>
          </a:p>
          <a:p>
            <a:pPr>
              <a:spcBef>
                <a:spcPct val="0"/>
              </a:spcBef>
            </a:pPr>
            <a:r>
              <a:rPr lang="en-GB" b="1" smtClean="0"/>
              <a:t>Contrast </a:t>
            </a:r>
            <a:r>
              <a:rPr lang="en-GB" smtClean="0"/>
              <a:t>Identify differences.</a:t>
            </a:r>
          </a:p>
          <a:p>
            <a:pPr>
              <a:spcBef>
                <a:spcPct val="0"/>
              </a:spcBef>
            </a:pPr>
            <a:r>
              <a:rPr lang="en-GB" b="1" smtClean="0"/>
              <a:t>Deduce </a:t>
            </a:r>
            <a:r>
              <a:rPr lang="en-GB" smtClean="0"/>
              <a:t>Draw conclusions from information provided.</a:t>
            </a:r>
          </a:p>
          <a:p>
            <a:pPr>
              <a:spcBef>
                <a:spcPct val="0"/>
              </a:spcBef>
            </a:pPr>
            <a:r>
              <a:rPr lang="en-GB" b="1" smtClean="0"/>
              <a:t>Define </a:t>
            </a:r>
            <a:r>
              <a:rPr lang="en-GB" smtClean="0"/>
              <a:t>Specify meaning of the word or term.</a:t>
            </a:r>
          </a:p>
          <a:p>
            <a:pPr>
              <a:spcBef>
                <a:spcPct val="0"/>
              </a:spcBef>
            </a:pPr>
            <a:r>
              <a:rPr lang="en-GB" b="1" smtClean="0"/>
              <a:t>Demonstrate </a:t>
            </a:r>
            <a:r>
              <a:rPr lang="en-GB" smtClean="0"/>
              <a:t>Provide clear evidence.</a:t>
            </a:r>
          </a:p>
          <a:p>
            <a:pPr>
              <a:spcBef>
                <a:spcPct val="0"/>
              </a:spcBef>
            </a:pPr>
            <a:r>
              <a:rPr lang="en-GB" b="1" smtClean="0"/>
              <a:t>Describe </a:t>
            </a:r>
            <a:r>
              <a:rPr lang="en-GB" smtClean="0"/>
              <a:t>Provide a detailed account (using diagrams/data from figures or tables where</a:t>
            </a:r>
          </a:p>
          <a:p>
            <a:pPr>
              <a:spcBef>
                <a:spcPct val="0"/>
              </a:spcBef>
            </a:pPr>
            <a:r>
              <a:rPr lang="en-GB" smtClean="0"/>
              <a:t>appropriate). The depth of the answer should be judged from the marks allocated</a:t>
            </a:r>
          </a:p>
          <a:p>
            <a:pPr>
              <a:spcBef>
                <a:spcPct val="0"/>
              </a:spcBef>
            </a:pPr>
            <a:r>
              <a:rPr lang="en-GB" smtClean="0"/>
              <a:t>for the question.</a:t>
            </a:r>
          </a:p>
          <a:p>
            <a:pPr>
              <a:spcBef>
                <a:spcPct val="0"/>
              </a:spcBef>
            </a:pPr>
            <a:r>
              <a:rPr lang="en-GB" b="1" smtClean="0"/>
              <a:t>Determine </a:t>
            </a:r>
            <a:r>
              <a:rPr lang="en-GB" smtClean="0"/>
              <a:t>The quantity cannot be measured directly but can be obtained by calculation. A</a:t>
            </a:r>
          </a:p>
          <a:p>
            <a:pPr>
              <a:spcBef>
                <a:spcPct val="0"/>
              </a:spcBef>
            </a:pPr>
            <a:r>
              <a:rPr lang="en-GB" smtClean="0"/>
              <a:t>value can be obtained by following a specific procedure or substituting values</a:t>
            </a:r>
          </a:p>
          <a:p>
            <a:pPr>
              <a:spcBef>
                <a:spcPct val="0"/>
              </a:spcBef>
            </a:pPr>
            <a:r>
              <a:rPr lang="en-GB" smtClean="0"/>
              <a:t>into a formula.</a:t>
            </a:r>
          </a:p>
          <a:p>
            <a:pPr>
              <a:spcBef>
                <a:spcPct val="0"/>
              </a:spcBef>
            </a:pPr>
            <a:r>
              <a:rPr lang="en-GB" b="1" smtClean="0"/>
              <a:t>Discuss </a:t>
            </a:r>
            <a:r>
              <a:rPr lang="en-GB" smtClean="0"/>
              <a:t>Give a detailed account that addresses a range of ideas and arguments.</a:t>
            </a:r>
          </a:p>
          <a:p>
            <a:pPr>
              <a:spcBef>
                <a:spcPct val="0"/>
              </a:spcBef>
            </a:pPr>
            <a:r>
              <a:rPr lang="en-GB" b="1" smtClean="0"/>
              <a:t>Distinguish </a:t>
            </a:r>
            <a:r>
              <a:rPr lang="en-GB" smtClean="0"/>
              <a:t>Recognise and identify difference(s).</a:t>
            </a:r>
          </a:p>
          <a:p>
            <a:pPr>
              <a:spcBef>
                <a:spcPct val="0"/>
              </a:spcBef>
            </a:pPr>
            <a:r>
              <a:rPr lang="en-GB" b="1" smtClean="0"/>
              <a:t>Draw </a:t>
            </a:r>
            <a:r>
              <a:rPr lang="en-GB" smtClean="0"/>
              <a:t>Produce a diagram or to infer.</a:t>
            </a:r>
          </a:p>
          <a:p>
            <a:pPr>
              <a:spcBef>
                <a:spcPct val="0"/>
              </a:spcBef>
            </a:pPr>
            <a:r>
              <a:rPr lang="en-GB" b="1" smtClean="0"/>
              <a:t>Estimate </a:t>
            </a:r>
            <a:r>
              <a:rPr lang="en-GB" smtClean="0"/>
              <a:t>Assign an approximate value.</a:t>
            </a:r>
          </a:p>
          <a:p>
            <a:pPr>
              <a:spcBef>
                <a:spcPct val="0"/>
              </a:spcBef>
            </a:pPr>
            <a:r>
              <a:rPr lang="en-GB" b="1" smtClean="0"/>
              <a:t>Evaluate </a:t>
            </a:r>
            <a:r>
              <a:rPr lang="en-GB" smtClean="0"/>
              <a:t>Judge from available evidence.</a:t>
            </a:r>
          </a:p>
          <a:p>
            <a:pPr>
              <a:spcBef>
                <a:spcPct val="0"/>
              </a:spcBef>
            </a:pPr>
            <a:r>
              <a:rPr lang="en-GB" b="1" smtClean="0"/>
              <a:t>Examine </a:t>
            </a:r>
            <a:r>
              <a:rPr lang="en-GB" smtClean="0"/>
              <a:t>Investigate closely.</a:t>
            </a:r>
          </a:p>
          <a:p>
            <a:pPr>
              <a:spcBef>
                <a:spcPct val="0"/>
              </a:spcBef>
            </a:pPr>
            <a:r>
              <a:rPr lang="en-GB" b="1" smtClean="0"/>
              <a:t>Explain </a:t>
            </a:r>
            <a:r>
              <a:rPr lang="en-GB" smtClean="0"/>
              <a:t>Set out reasons or purposes using biological background. The depth of treatment</a:t>
            </a:r>
          </a:p>
          <a:p>
            <a:pPr>
              <a:spcBef>
                <a:spcPct val="0"/>
              </a:spcBef>
            </a:pPr>
            <a:r>
              <a:rPr lang="en-GB" smtClean="0"/>
              <a:t>should be judged from the marks allocated for the question.</a:t>
            </a:r>
          </a:p>
          <a:p>
            <a:pPr>
              <a:spcBef>
                <a:spcPct val="0"/>
              </a:spcBef>
            </a:pPr>
            <a:r>
              <a:rPr lang="en-GB" b="1" smtClean="0"/>
              <a:t>Identify </a:t>
            </a:r>
            <a:r>
              <a:rPr lang="en-GB" smtClean="0"/>
              <a:t>Recognise or select relevant characteristics.</a:t>
            </a:r>
          </a:p>
          <a:p>
            <a:pPr>
              <a:spcBef>
                <a:spcPct val="0"/>
              </a:spcBef>
            </a:pPr>
            <a:r>
              <a:rPr lang="en-GB" b="1" smtClean="0"/>
              <a:t>Illustrate </a:t>
            </a:r>
            <a:r>
              <a:rPr lang="en-GB" smtClean="0"/>
              <a:t>Make clear by using examples or provide diagrams.</a:t>
            </a:r>
          </a:p>
          <a:p>
            <a:pPr>
              <a:spcBef>
                <a:spcPct val="0"/>
              </a:spcBef>
            </a:pPr>
            <a:r>
              <a:rPr lang="en-GB" b="1" smtClean="0"/>
              <a:t>Interpret </a:t>
            </a:r>
            <a:r>
              <a:rPr lang="en-GB" smtClean="0"/>
              <a:t>Translate information provided.</a:t>
            </a:r>
          </a:p>
          <a:p>
            <a:pPr>
              <a:spcBef>
                <a:spcPct val="0"/>
              </a:spcBef>
            </a:pPr>
            <a:r>
              <a:rPr lang="en-GB" b="1" smtClean="0"/>
              <a:t>Justify </a:t>
            </a:r>
            <a:r>
              <a:rPr lang="en-GB" smtClean="0"/>
              <a:t>Present a reasoned case.</a:t>
            </a:r>
          </a:p>
          <a:p>
            <a:pPr>
              <a:spcBef>
                <a:spcPct val="0"/>
              </a:spcBef>
            </a:pPr>
            <a:r>
              <a:rPr lang="en-GB" b="1" smtClean="0"/>
              <a:t>Label </a:t>
            </a:r>
            <a:r>
              <a:rPr lang="en-GB" smtClean="0"/>
              <a:t>To indicate (by using a straight line).</a:t>
            </a:r>
          </a:p>
          <a:p>
            <a:pPr>
              <a:spcBef>
                <a:spcPct val="0"/>
              </a:spcBef>
            </a:pPr>
            <a:r>
              <a:rPr lang="en-GB" b="1" smtClean="0"/>
              <a:t>List </a:t>
            </a:r>
            <a:r>
              <a:rPr lang="en-GB" smtClean="0"/>
              <a:t>Provide a number of points with no elaboration. If you are asked for two points</a:t>
            </a:r>
          </a:p>
          <a:p>
            <a:pPr>
              <a:spcBef>
                <a:spcPct val="0"/>
              </a:spcBef>
            </a:pPr>
            <a:r>
              <a:rPr lang="en-GB" smtClean="0"/>
              <a:t>then give only two!</a:t>
            </a:r>
          </a:p>
          <a:p>
            <a:pPr>
              <a:spcBef>
                <a:spcPct val="0"/>
              </a:spcBef>
            </a:pPr>
            <a:r>
              <a:rPr lang="en-GB" b="1" smtClean="0"/>
              <a:t>Measure </a:t>
            </a:r>
            <a:r>
              <a:rPr lang="en-GB" smtClean="0"/>
              <a:t>Establish a value using a suitable measuring instrument.</a:t>
            </a:r>
          </a:p>
          <a:p>
            <a:pPr>
              <a:spcBef>
                <a:spcPct val="0"/>
              </a:spcBef>
            </a:pPr>
            <a:r>
              <a:rPr lang="en-GB" b="1" smtClean="0"/>
              <a:t>Name </a:t>
            </a:r>
            <a:r>
              <a:rPr lang="en-GB" smtClean="0"/>
              <a:t>To provide appropriate word(s) or term(s).</a:t>
            </a:r>
          </a:p>
          <a:p>
            <a:pPr>
              <a:spcBef>
                <a:spcPct val="0"/>
              </a:spcBef>
            </a:pPr>
            <a:r>
              <a:rPr lang="en-GB" b="1" smtClean="0"/>
              <a:t>Outline </a:t>
            </a:r>
            <a:r>
              <a:rPr lang="en-GB" smtClean="0"/>
              <a:t>Restrict the outline to essential detail only.</a:t>
            </a:r>
          </a:p>
          <a:p>
            <a:pPr>
              <a:spcBef>
                <a:spcPct val="0"/>
              </a:spcBef>
            </a:pPr>
            <a:r>
              <a:rPr lang="en-GB" b="1" smtClean="0"/>
              <a:t>Plot </a:t>
            </a:r>
            <a:r>
              <a:rPr lang="en-GB" smtClean="0"/>
              <a:t>Mark out points on a graph or illustrate by use of a suitable graph.</a:t>
            </a:r>
          </a:p>
          <a:p>
            <a:pPr>
              <a:spcBef>
                <a:spcPct val="0"/>
              </a:spcBef>
            </a:pPr>
            <a:r>
              <a:rPr lang="en-GB" b="1" smtClean="0"/>
              <a:t>Predict </a:t>
            </a:r>
            <a:r>
              <a:rPr lang="en-GB" smtClean="0"/>
              <a:t>Suggest possible outcome(s).</a:t>
            </a:r>
          </a:p>
          <a:p>
            <a:pPr>
              <a:spcBef>
                <a:spcPct val="0"/>
              </a:spcBef>
            </a:pPr>
            <a:r>
              <a:rPr lang="en-GB" b="1" smtClean="0"/>
              <a:t>Recall </a:t>
            </a:r>
            <a:r>
              <a:rPr lang="en-GB" smtClean="0"/>
              <a:t>Repeat knowledge from prior learning.</a:t>
            </a:r>
          </a:p>
          <a:p>
            <a:pPr>
              <a:spcBef>
                <a:spcPct val="0"/>
              </a:spcBef>
            </a:pPr>
            <a:r>
              <a:rPr lang="en-GB" b="1" smtClean="0"/>
              <a:t>Recognise </a:t>
            </a:r>
            <a:r>
              <a:rPr lang="en-GB" smtClean="0"/>
              <a:t>To identify.</a:t>
            </a:r>
          </a:p>
          <a:p>
            <a:pPr>
              <a:spcBef>
                <a:spcPct val="0"/>
              </a:spcBef>
            </a:pPr>
            <a:r>
              <a:rPr lang="en-GB" b="1" smtClean="0"/>
              <a:t>Record </a:t>
            </a:r>
            <a:r>
              <a:rPr lang="en-GB" smtClean="0"/>
              <a:t>Report or note.</a:t>
            </a:r>
          </a:p>
          <a:p>
            <a:pPr>
              <a:spcBef>
                <a:spcPct val="0"/>
              </a:spcBef>
            </a:pPr>
            <a:r>
              <a:rPr lang="en-GB" b="1" smtClean="0"/>
              <a:t>Relate </a:t>
            </a:r>
            <a:r>
              <a:rPr lang="en-GB" smtClean="0"/>
              <a:t>Make interconnections.</a:t>
            </a:r>
          </a:p>
          <a:p>
            <a:pPr>
              <a:spcBef>
                <a:spcPct val="0"/>
              </a:spcBef>
            </a:pPr>
            <a:r>
              <a:rPr lang="en-GB" b="1" smtClean="0"/>
              <a:t>Sketch </a:t>
            </a:r>
            <a:r>
              <a:rPr lang="en-GB" smtClean="0"/>
              <a:t>Produce a simple, freehand drawing. A single clear sharp line should be used.</a:t>
            </a:r>
          </a:p>
          <a:p>
            <a:pPr>
              <a:spcBef>
                <a:spcPct val="0"/>
              </a:spcBef>
            </a:pPr>
            <a:r>
              <a:rPr lang="en-GB" smtClean="0"/>
              <a:t>In the context of a graph, the general shape of the curve would be sufficient.</a:t>
            </a:r>
          </a:p>
          <a:p>
            <a:pPr>
              <a:spcBef>
                <a:spcPct val="0"/>
              </a:spcBef>
            </a:pPr>
            <a:r>
              <a:rPr lang="en-GB" b="1" smtClean="0"/>
              <a:t>State </a:t>
            </a:r>
            <a:r>
              <a:rPr lang="en-GB" smtClean="0"/>
              <a:t>Produce a concise answer with no supporting argument.</a:t>
            </a:r>
          </a:p>
          <a:p>
            <a:pPr>
              <a:spcBef>
                <a:spcPct val="0"/>
              </a:spcBef>
            </a:pPr>
            <a:r>
              <a:rPr lang="en-GB" b="1" smtClean="0"/>
              <a:t>Suggest </a:t>
            </a:r>
            <a:r>
              <a:rPr lang="en-GB" smtClean="0"/>
              <a:t>Apply your biological knowledge and understanding to a situation which you may</a:t>
            </a:r>
          </a:p>
          <a:p>
            <a:pPr>
              <a:spcBef>
                <a:spcPct val="0"/>
              </a:spcBef>
            </a:pPr>
            <a:r>
              <a:rPr lang="en-GB" smtClean="0"/>
              <a:t>not have covered in the specification.</a:t>
            </a:r>
          </a:p>
          <a:p>
            <a:pPr>
              <a:spcBef>
                <a:spcPct val="0"/>
              </a:spcBef>
            </a:pPr>
            <a:r>
              <a:rPr lang="en-GB" b="1" smtClean="0"/>
              <a:t>Summarise </a:t>
            </a:r>
            <a:r>
              <a:rPr lang="en-GB" smtClean="0"/>
              <a:t>Present main points in outline only.</a:t>
            </a:r>
          </a:p>
          <a:p>
            <a:pPr>
              <a:spcBef>
                <a:spcPct val="0"/>
              </a:spcBef>
            </a:pPr>
            <a:r>
              <a:rPr lang="en-GB" b="1" smtClean="0"/>
              <a:t>Use </a:t>
            </a:r>
            <a:r>
              <a:rPr lang="en-GB" smtClean="0"/>
              <a:t>Apply the information provided or apply prior learning.</a:t>
            </a:r>
          </a:p>
          <a:p>
            <a:pPr>
              <a:spcBef>
                <a:spcPct val="0"/>
              </a:spcBef>
            </a:pPr>
            <a:r>
              <a:rPr lang="en-GB" b="1" smtClean="0"/>
              <a:t>How: </a:t>
            </a:r>
            <a:r>
              <a:rPr lang="en-GB" smtClean="0"/>
              <a:t>Describe in what way or by what means……</a:t>
            </a:r>
          </a:p>
          <a:p>
            <a:pPr>
              <a:spcBef>
                <a:spcPct val="0"/>
              </a:spcBef>
            </a:pPr>
            <a:r>
              <a:rPr lang="en-GB" b="1" smtClean="0"/>
              <a:t>What: </a:t>
            </a:r>
            <a:r>
              <a:rPr lang="en-GB" smtClean="0"/>
              <a:t>Provide specific information……</a:t>
            </a:r>
          </a:p>
          <a:p>
            <a:pPr>
              <a:spcBef>
                <a:spcPct val="0"/>
              </a:spcBef>
            </a:pPr>
            <a:r>
              <a:rPr lang="en-GB" b="1" smtClean="0"/>
              <a:t>Why: </a:t>
            </a:r>
            <a:r>
              <a:rPr lang="en-GB" smtClean="0"/>
              <a:t>Explain the reason or purpose……</a:t>
            </a:r>
          </a:p>
          <a:p>
            <a:pPr>
              <a:spcBef>
                <a:spcPct val="0"/>
              </a:spcBef>
            </a:pPr>
            <a:r>
              <a:rPr lang="en-GB" b="1" smtClean="0"/>
              <a:t>Accuracy: </a:t>
            </a:r>
            <a:r>
              <a:rPr lang="en-GB" smtClean="0"/>
              <a:t>The accuracy of an observation, reading or measurement is the degree to which</a:t>
            </a:r>
          </a:p>
          <a:p>
            <a:pPr>
              <a:spcBef>
                <a:spcPct val="0"/>
              </a:spcBef>
            </a:pPr>
            <a:r>
              <a:rPr lang="en-GB" smtClean="0"/>
              <a:t>it approaches a notional ‘true’ value or outcome. For example: closeness to a</a:t>
            </a:r>
          </a:p>
          <a:p>
            <a:pPr>
              <a:spcBef>
                <a:spcPct val="0"/>
              </a:spcBef>
            </a:pPr>
            <a:r>
              <a:rPr lang="en-GB" smtClean="0"/>
              <a:t>line of best fit; accuracy of apparatus on percentage error.</a:t>
            </a:r>
          </a:p>
          <a:p>
            <a:pPr>
              <a:spcBef>
                <a:spcPct val="0"/>
              </a:spcBef>
            </a:pPr>
            <a:r>
              <a:rPr lang="en-GB" b="1" smtClean="0"/>
              <a:t>Precision: </a:t>
            </a:r>
            <a:r>
              <a:rPr lang="en-GB" smtClean="0"/>
              <a:t>The ability to be exact (degree of precision).</a:t>
            </a:r>
          </a:p>
          <a:p>
            <a:pPr>
              <a:spcBef>
                <a:spcPct val="0"/>
              </a:spcBef>
            </a:pPr>
            <a:r>
              <a:rPr lang="en-GB" b="1" smtClean="0"/>
              <a:t>Reliability: </a:t>
            </a:r>
            <a:r>
              <a:rPr lang="en-GB" smtClean="0"/>
              <a:t>The measure of confidence that can be placed in a set of observations or</a:t>
            </a:r>
          </a:p>
          <a:p>
            <a:pPr>
              <a:spcBef>
                <a:spcPct val="0"/>
              </a:spcBef>
            </a:pPr>
            <a:r>
              <a:rPr lang="en-GB" smtClean="0"/>
              <a:t>measurements. For example: confidence limits of statistical tests or</a:t>
            </a:r>
          </a:p>
          <a:p>
            <a:pPr>
              <a:spcBef>
                <a:spcPct val="0"/>
              </a:spcBef>
            </a:pPr>
            <a:r>
              <a:rPr lang="en-GB" smtClean="0"/>
              <a:t>concordance of repeats or standard deviation.</a:t>
            </a:r>
          </a:p>
          <a:p>
            <a:pPr>
              <a:spcBef>
                <a:spcPct val="0"/>
              </a:spcBef>
            </a:pPr>
            <a:r>
              <a:rPr lang="en-GB" b="1" smtClean="0"/>
              <a:t>Validity: </a:t>
            </a:r>
            <a:r>
              <a:rPr lang="en-GB" smtClean="0"/>
              <a:t>The implication that the outcome of an activity is not being distorted by</a:t>
            </a:r>
          </a:p>
          <a:p>
            <a:pPr>
              <a:spcBef>
                <a:spcPct val="0"/>
              </a:spcBef>
            </a:pPr>
            <a:r>
              <a:rPr lang="en-GB" smtClean="0"/>
              <a:t>extraneous factors.</a:t>
            </a:r>
          </a:p>
          <a:p>
            <a:pPr>
              <a:spcBef>
                <a:spcPct val="0"/>
              </a:spcBef>
            </a:pPr>
            <a:endParaRPr lang="en-GB" smtClean="0"/>
          </a:p>
          <a:p>
            <a:pPr>
              <a:spcBef>
                <a:spcPct val="0"/>
              </a:spcBef>
            </a:pPr>
            <a:r>
              <a:rPr lang="en-GB" b="1" smtClean="0"/>
              <a:t>Independent enquiry tasks:</a:t>
            </a:r>
          </a:p>
          <a:p>
            <a:pPr>
              <a:spcBef>
                <a:spcPct val="0"/>
              </a:spcBef>
            </a:pPr>
            <a:r>
              <a:rPr lang="en-GB" smtClean="0"/>
              <a:t>• identify questions to answer and problems to resolve</a:t>
            </a:r>
          </a:p>
          <a:p>
            <a:pPr>
              <a:spcBef>
                <a:spcPct val="0"/>
              </a:spcBef>
            </a:pPr>
            <a:r>
              <a:rPr lang="en-GB" smtClean="0"/>
              <a:t>• plan and carry out research, appreciating the consequences of decisions</a:t>
            </a:r>
          </a:p>
          <a:p>
            <a:pPr>
              <a:spcBef>
                <a:spcPct val="0"/>
              </a:spcBef>
            </a:pPr>
            <a:r>
              <a:rPr lang="en-GB" smtClean="0"/>
              <a:t>• explore issues, events or problems from different perspectives</a:t>
            </a:r>
          </a:p>
          <a:p>
            <a:pPr>
              <a:spcBef>
                <a:spcPct val="0"/>
              </a:spcBef>
            </a:pPr>
            <a:r>
              <a:rPr lang="en-GB" smtClean="0"/>
              <a:t>• analyse and evaluate information, judging its relevance and value</a:t>
            </a:r>
          </a:p>
          <a:p>
            <a:pPr>
              <a:spcBef>
                <a:spcPct val="0"/>
              </a:spcBef>
            </a:pPr>
            <a:r>
              <a:rPr lang="en-GB" smtClean="0"/>
              <a:t>• consider the influence of circumstances, beliefs and feelings on decisions and</a:t>
            </a:r>
          </a:p>
          <a:p>
            <a:pPr>
              <a:spcBef>
                <a:spcPct val="0"/>
              </a:spcBef>
            </a:pPr>
            <a:r>
              <a:rPr lang="en-GB" smtClean="0"/>
              <a:t>events</a:t>
            </a:r>
          </a:p>
          <a:p>
            <a:pPr>
              <a:spcBef>
                <a:spcPct val="0"/>
              </a:spcBef>
            </a:pPr>
            <a:r>
              <a:rPr lang="en-GB" smtClean="0"/>
              <a:t>• support conclusions, using reasoned arguments and evidence</a:t>
            </a:r>
          </a:p>
          <a:p>
            <a:pPr>
              <a:spcBef>
                <a:spcPct val="0"/>
              </a:spcBef>
            </a:pPr>
            <a:endParaRPr lang="en-GB" smtClean="0"/>
          </a:p>
          <a:p>
            <a:pPr>
              <a:spcBef>
                <a:spcPct val="0"/>
              </a:spcBef>
            </a:pPr>
            <a:r>
              <a:rPr lang="en-GB" b="1" smtClean="0"/>
              <a:t>Creative thinking activities:</a:t>
            </a:r>
          </a:p>
          <a:p>
            <a:pPr>
              <a:spcBef>
                <a:spcPct val="0"/>
              </a:spcBef>
              <a:buFontTx/>
              <a:buChar char="•"/>
            </a:pPr>
            <a:r>
              <a:rPr lang="en-GB" smtClean="0"/>
              <a:t>generate ideas and explore possibilities</a:t>
            </a:r>
          </a:p>
          <a:p>
            <a:pPr>
              <a:spcBef>
                <a:spcPct val="0"/>
              </a:spcBef>
            </a:pPr>
            <a:r>
              <a:rPr lang="en-GB" smtClean="0"/>
              <a:t>• ask questions to extend their thinking</a:t>
            </a:r>
          </a:p>
          <a:p>
            <a:pPr>
              <a:spcBef>
                <a:spcPct val="0"/>
              </a:spcBef>
            </a:pPr>
            <a:r>
              <a:rPr lang="en-GB" smtClean="0"/>
              <a:t>• connect own and others’ ideas and experiences in inventive ways</a:t>
            </a:r>
          </a:p>
          <a:p>
            <a:pPr>
              <a:spcBef>
                <a:spcPct val="0"/>
              </a:spcBef>
            </a:pPr>
            <a:r>
              <a:rPr lang="en-GB" smtClean="0"/>
              <a:t>• question own and others’ assumptions</a:t>
            </a:r>
          </a:p>
          <a:p>
            <a:pPr>
              <a:spcBef>
                <a:spcPct val="0"/>
              </a:spcBef>
            </a:pPr>
            <a:r>
              <a:rPr lang="en-GB" smtClean="0"/>
              <a:t>• try out alternatives or new solutions and follow ideas through</a:t>
            </a:r>
          </a:p>
          <a:p>
            <a:pPr>
              <a:spcBef>
                <a:spcPct val="0"/>
              </a:spcBef>
            </a:pPr>
            <a:r>
              <a:rPr lang="en-GB" smtClean="0"/>
              <a:t>• adapt ideas as circumstances change</a:t>
            </a:r>
          </a:p>
          <a:p>
            <a:pPr>
              <a:spcBef>
                <a:spcPct val="0"/>
              </a:spcBef>
            </a:pPr>
            <a:endParaRPr lang="en-GB" smtClean="0"/>
          </a:p>
          <a:p>
            <a:pPr>
              <a:spcBef>
                <a:spcPct val="0"/>
              </a:spcBef>
            </a:pPr>
            <a:r>
              <a:rPr lang="en-GB" b="1" smtClean="0"/>
              <a:t>Reflective Learning:</a:t>
            </a:r>
          </a:p>
          <a:p>
            <a:pPr>
              <a:spcBef>
                <a:spcPct val="0"/>
              </a:spcBef>
              <a:buFontTx/>
              <a:buChar char="•"/>
            </a:pPr>
            <a:r>
              <a:rPr lang="en-GB" smtClean="0"/>
              <a:t>assess themselves and others, identifying opportunities and achievements</a:t>
            </a:r>
          </a:p>
          <a:p>
            <a:pPr>
              <a:spcBef>
                <a:spcPct val="0"/>
              </a:spcBef>
            </a:pPr>
            <a:r>
              <a:rPr lang="en-GB" smtClean="0"/>
              <a:t>• set goals with success criteria for their development and work</a:t>
            </a:r>
          </a:p>
          <a:p>
            <a:pPr>
              <a:spcBef>
                <a:spcPct val="0"/>
              </a:spcBef>
            </a:pPr>
            <a:r>
              <a:rPr lang="en-GB" smtClean="0"/>
              <a:t>• review progress, acting on the outcomes</a:t>
            </a:r>
          </a:p>
          <a:p>
            <a:pPr>
              <a:spcBef>
                <a:spcPct val="0"/>
              </a:spcBef>
            </a:pPr>
            <a:r>
              <a:rPr lang="en-GB" smtClean="0"/>
              <a:t>• invite feedback and deal positively with praise, setbacks and criticism</a:t>
            </a:r>
          </a:p>
          <a:p>
            <a:pPr>
              <a:spcBef>
                <a:spcPct val="0"/>
              </a:spcBef>
            </a:pPr>
            <a:r>
              <a:rPr lang="en-GB" smtClean="0"/>
              <a:t>• evaluate experiences and learning to inform future progress</a:t>
            </a:r>
          </a:p>
          <a:p>
            <a:pPr>
              <a:spcBef>
                <a:spcPct val="0"/>
              </a:spcBef>
            </a:pPr>
            <a:r>
              <a:rPr lang="en-GB" smtClean="0"/>
              <a:t>• communicate their learning in relevant ways for different audiences</a:t>
            </a:r>
          </a:p>
          <a:p>
            <a:pPr>
              <a:spcBef>
                <a:spcPct val="0"/>
              </a:spcBef>
            </a:pPr>
            <a:endParaRPr lang="en-GB" smtClean="0"/>
          </a:p>
          <a:p>
            <a:pPr>
              <a:spcBef>
                <a:spcPct val="0"/>
              </a:spcBef>
            </a:pPr>
            <a:r>
              <a:rPr lang="en-GB" b="1" smtClean="0"/>
              <a:t>Team work:</a:t>
            </a:r>
          </a:p>
          <a:p>
            <a:pPr>
              <a:spcBef>
                <a:spcPct val="0"/>
              </a:spcBef>
            </a:pPr>
            <a:r>
              <a:rPr lang="en-GB" smtClean="0"/>
              <a:t>• co-operate with others to work towards common goals</a:t>
            </a:r>
          </a:p>
          <a:p>
            <a:pPr>
              <a:spcBef>
                <a:spcPct val="0"/>
              </a:spcBef>
            </a:pPr>
            <a:r>
              <a:rPr lang="en-GB" smtClean="0"/>
              <a:t>• reach agreements, managing discussions to achieve results</a:t>
            </a:r>
          </a:p>
          <a:p>
            <a:pPr>
              <a:spcBef>
                <a:spcPct val="0"/>
              </a:spcBef>
            </a:pPr>
            <a:r>
              <a:rPr lang="en-GB" smtClean="0"/>
              <a:t>• adapt behaviour to suit different roles and situations</a:t>
            </a:r>
          </a:p>
          <a:p>
            <a:pPr>
              <a:spcBef>
                <a:spcPct val="0"/>
              </a:spcBef>
            </a:pPr>
            <a:r>
              <a:rPr lang="en-GB" smtClean="0"/>
              <a:t>• show fairness and consideration to others</a:t>
            </a:r>
          </a:p>
          <a:p>
            <a:pPr>
              <a:spcBef>
                <a:spcPct val="0"/>
              </a:spcBef>
            </a:pPr>
            <a:r>
              <a:rPr lang="en-GB" smtClean="0"/>
              <a:t>• take responsibility, showing confidence in themselves and their contribution</a:t>
            </a:r>
          </a:p>
          <a:p>
            <a:pPr>
              <a:spcBef>
                <a:spcPct val="0"/>
              </a:spcBef>
            </a:pPr>
            <a:r>
              <a:rPr lang="en-GB" smtClean="0"/>
              <a:t>• provide constructive support and feedback to others</a:t>
            </a:r>
          </a:p>
          <a:p>
            <a:pPr>
              <a:spcBef>
                <a:spcPct val="0"/>
              </a:spcBef>
            </a:pPr>
            <a:r>
              <a:rPr lang="en-GB" b="1" smtClean="0"/>
              <a:t>Self Management:</a:t>
            </a:r>
          </a:p>
          <a:p>
            <a:pPr>
              <a:spcBef>
                <a:spcPct val="0"/>
              </a:spcBef>
            </a:pPr>
            <a:r>
              <a:rPr lang="en-GB" smtClean="0"/>
              <a:t>• seek out challenges or new responsibilities and show flexibility when priorities</a:t>
            </a:r>
          </a:p>
          <a:p>
            <a:pPr>
              <a:spcBef>
                <a:spcPct val="0"/>
              </a:spcBef>
            </a:pPr>
            <a:r>
              <a:rPr lang="en-GB" smtClean="0"/>
              <a:t>change</a:t>
            </a:r>
          </a:p>
          <a:p>
            <a:pPr>
              <a:spcBef>
                <a:spcPct val="0"/>
              </a:spcBef>
            </a:pPr>
            <a:r>
              <a:rPr lang="en-GB" smtClean="0"/>
              <a:t>• work towards goals, showing initiative, commitment and perseverance</a:t>
            </a:r>
          </a:p>
          <a:p>
            <a:pPr>
              <a:spcBef>
                <a:spcPct val="0"/>
              </a:spcBef>
            </a:pPr>
            <a:r>
              <a:rPr lang="en-GB" smtClean="0"/>
              <a:t>• organise time and resources, prioritising actions</a:t>
            </a:r>
          </a:p>
          <a:p>
            <a:pPr>
              <a:spcBef>
                <a:spcPct val="0"/>
              </a:spcBef>
            </a:pPr>
            <a:r>
              <a:rPr lang="en-GB" smtClean="0"/>
              <a:t>• anticipate, take and manage risks</a:t>
            </a:r>
          </a:p>
          <a:p>
            <a:pPr>
              <a:spcBef>
                <a:spcPct val="0"/>
              </a:spcBef>
            </a:pPr>
            <a:r>
              <a:rPr lang="en-GB" smtClean="0"/>
              <a:t>• deal with competing pressures, including personal and work-related demands</a:t>
            </a:r>
          </a:p>
          <a:p>
            <a:pPr>
              <a:spcBef>
                <a:spcPct val="0"/>
              </a:spcBef>
            </a:pPr>
            <a:r>
              <a:rPr lang="en-GB" smtClean="0"/>
              <a:t>• respond positively to change, seeking advice and support when needed</a:t>
            </a:r>
          </a:p>
          <a:p>
            <a:pPr>
              <a:spcBef>
                <a:spcPct val="0"/>
              </a:spcBef>
            </a:pPr>
            <a:r>
              <a:rPr lang="en-GB" b="1" smtClean="0"/>
              <a:t>Effective participation:</a:t>
            </a:r>
          </a:p>
          <a:p>
            <a:pPr>
              <a:spcBef>
                <a:spcPct val="0"/>
              </a:spcBef>
            </a:pPr>
            <a:r>
              <a:rPr lang="en-GB" smtClean="0"/>
              <a:t>• discuss issues of concern, seeking resolution where needed</a:t>
            </a:r>
          </a:p>
          <a:p>
            <a:pPr>
              <a:spcBef>
                <a:spcPct val="0"/>
              </a:spcBef>
            </a:pPr>
            <a:r>
              <a:rPr lang="en-GB" smtClean="0"/>
              <a:t>• present a persuasive case for action</a:t>
            </a:r>
          </a:p>
          <a:p>
            <a:pPr>
              <a:spcBef>
                <a:spcPct val="0"/>
              </a:spcBef>
            </a:pPr>
            <a:r>
              <a:rPr lang="en-GB" smtClean="0"/>
              <a:t>• propose practical ways forward, breaking these down into manageable steps</a:t>
            </a:r>
          </a:p>
          <a:p>
            <a:pPr>
              <a:spcBef>
                <a:spcPct val="0"/>
              </a:spcBef>
            </a:pPr>
            <a:r>
              <a:rPr lang="en-GB" smtClean="0"/>
              <a:t>• identify improvements that would benefit others as well as themselves</a:t>
            </a:r>
          </a:p>
          <a:p>
            <a:pPr>
              <a:spcBef>
                <a:spcPct val="0"/>
              </a:spcBef>
            </a:pPr>
            <a:r>
              <a:rPr lang="en-GB" smtClean="0"/>
              <a:t>• try to influence others, negotiating and balancing diverse views to reach</a:t>
            </a:r>
          </a:p>
          <a:p>
            <a:pPr>
              <a:spcBef>
                <a:spcPct val="0"/>
              </a:spcBef>
            </a:pPr>
            <a:r>
              <a:rPr lang="en-GB" smtClean="0"/>
              <a:t>workable solutions</a:t>
            </a:r>
          </a:p>
          <a:p>
            <a:pPr>
              <a:spcBef>
                <a:spcPct val="0"/>
              </a:spcBef>
            </a:pPr>
            <a:r>
              <a:rPr lang="en-GB" smtClean="0"/>
              <a:t>• act as an advocate for views and beliefs that may differ from their own</a:t>
            </a:r>
          </a:p>
          <a:p>
            <a:pPr>
              <a:spcBef>
                <a:spcPct val="0"/>
              </a:spcBef>
            </a:pPr>
            <a:endParaRPr lang="en-GB" smtClean="0"/>
          </a:p>
          <a:p>
            <a:pPr>
              <a:spcBef>
                <a:spcPct val="0"/>
              </a:spcBef>
            </a:pPr>
            <a:endParaRPr lang="en-GB" b="1" smtClean="0"/>
          </a:p>
          <a:p>
            <a:pPr>
              <a:spcBef>
                <a:spcPct val="0"/>
              </a:spcBef>
            </a:pPr>
            <a:r>
              <a:rPr lang="en-GB" b="1" smtClean="0"/>
              <a:t>Example:</a:t>
            </a:r>
            <a:r>
              <a:rPr lang="en-GB" smtClean="0"/>
              <a:t> Plan and undertake a research project</a:t>
            </a:r>
          </a:p>
          <a:p>
            <a:pPr>
              <a:spcBef>
                <a:spcPct val="0"/>
              </a:spcBef>
            </a:pPr>
            <a:r>
              <a:rPr lang="en-GB" smtClean="0"/>
              <a:t>Working individually, students were required to plan and carry out a piece of</a:t>
            </a:r>
          </a:p>
          <a:p>
            <a:pPr>
              <a:spcBef>
                <a:spcPct val="0"/>
              </a:spcBef>
            </a:pPr>
            <a:r>
              <a:rPr lang="en-GB" smtClean="0"/>
              <a:t>research. They decided on a methodology, carried out initial desk research using</a:t>
            </a:r>
          </a:p>
          <a:p>
            <a:pPr>
              <a:spcBef>
                <a:spcPct val="0"/>
              </a:spcBef>
            </a:pPr>
            <a:r>
              <a:rPr lang="en-GB" smtClean="0"/>
              <a:t>the internet and developed a short questionnaire. They circulated the</a:t>
            </a:r>
          </a:p>
          <a:p>
            <a:pPr>
              <a:spcBef>
                <a:spcPct val="0"/>
              </a:spcBef>
            </a:pPr>
            <a:r>
              <a:rPr lang="en-GB" smtClean="0"/>
              <a:t>questionnaire to appropriate people, and analysed the responses. They produced</a:t>
            </a:r>
          </a:p>
          <a:p>
            <a:pPr>
              <a:spcBef>
                <a:spcPct val="0"/>
              </a:spcBef>
            </a:pPr>
            <a:r>
              <a:rPr lang="en-GB" smtClean="0"/>
              <a:t>a written report of the work, including their findings and recommendations and</a:t>
            </a:r>
          </a:p>
          <a:p>
            <a:pPr>
              <a:spcBef>
                <a:spcPct val="0"/>
              </a:spcBef>
            </a:pPr>
            <a:r>
              <a:rPr lang="en-GB" smtClean="0"/>
              <a:t>presented their results to a peer group. The group discussed the work and gave</a:t>
            </a:r>
          </a:p>
          <a:p>
            <a:pPr>
              <a:spcBef>
                <a:spcPct val="0"/>
              </a:spcBef>
            </a:pPr>
            <a:r>
              <a:rPr lang="en-GB" smtClean="0"/>
              <a:t>feedback on the report and presentation. Students were encouraged to reflect on</a:t>
            </a:r>
          </a:p>
          <a:p>
            <a:pPr>
              <a:spcBef>
                <a:spcPct val="0"/>
              </a:spcBef>
            </a:pPr>
            <a:r>
              <a:rPr lang="en-GB" smtClean="0"/>
              <a:t>the experience and discuss with their tutor what went well, and what they might</a:t>
            </a:r>
          </a:p>
          <a:p>
            <a:pPr>
              <a:spcBef>
                <a:spcPct val="0"/>
              </a:spcBef>
            </a:pPr>
            <a:r>
              <a:rPr lang="en-GB" smtClean="0"/>
              <a:t>do differently in future.</a:t>
            </a:r>
          </a:p>
          <a:p>
            <a:pPr>
              <a:spcBef>
                <a:spcPct val="0"/>
              </a:spcBef>
            </a:pPr>
            <a:r>
              <a:rPr lang="en-GB" smtClean="0"/>
              <a:t>This activity presents the opportunity for the development of the following PLTs:</a:t>
            </a:r>
          </a:p>
          <a:p>
            <a:pPr>
              <a:spcBef>
                <a:spcPct val="0"/>
              </a:spcBef>
            </a:pPr>
            <a:r>
              <a:rPr lang="en-GB" smtClean="0"/>
              <a:t>Independent enquirers, Creative thinkers, Reflective Learners, Self-managers.</a:t>
            </a:r>
          </a:p>
          <a:p>
            <a:pPr>
              <a:spcBef>
                <a:spcPct val="0"/>
              </a:spcBef>
            </a:pPr>
            <a:r>
              <a:rPr lang="en-GB" smtClean="0"/>
              <a:t>Aspects of Team workers and Effective participators might also be developed</a:t>
            </a:r>
          </a:p>
          <a:p>
            <a:pPr>
              <a:spcBef>
                <a:spcPct val="0"/>
              </a:spcBef>
            </a:pPr>
            <a:r>
              <a:rPr lang="en-GB" smtClean="0"/>
              <a:t>depending on the precise nature of the research project.</a:t>
            </a:r>
          </a:p>
          <a:p>
            <a:pPr>
              <a:spcBef>
                <a:spcPct val="0"/>
              </a:spcBef>
            </a:pPr>
            <a:endParaRPr lang="en-GB" smtClean="0"/>
          </a:p>
          <a:p>
            <a:pPr>
              <a:spcBef>
                <a:spcPct val="0"/>
              </a:spcBef>
            </a:pPr>
            <a:endParaRPr lang="en-GB" smtClean="0"/>
          </a:p>
          <a:p>
            <a:pPr>
              <a:spcBef>
                <a:spcPct val="0"/>
              </a:spcBef>
            </a:pPr>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fontAlgn="base">
              <a:spcBef>
                <a:spcPct val="0"/>
              </a:spcBef>
              <a:spcAft>
                <a:spcPct val="0"/>
              </a:spcAft>
            </a:pPr>
            <a:r>
              <a:rPr lang="en-GB" sz="1200">
                <a:solidFill>
                  <a:srgbClr val="000000"/>
                </a:solidFill>
                <a:latin typeface="Arial" charset="0"/>
              </a:rPr>
              <a:t>Nadia Habraszewski</a:t>
            </a:r>
          </a:p>
        </p:txBody>
      </p:sp>
      <p:sp>
        <p:nvSpPr>
          <p:cNvPr id="69634"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fontAlgn="base">
              <a:spcBef>
                <a:spcPct val="0"/>
              </a:spcBef>
              <a:spcAft>
                <a:spcPct val="0"/>
              </a:spcAft>
            </a:pPr>
            <a:r>
              <a:rPr lang="en-GB" sz="1200">
                <a:solidFill>
                  <a:srgbClr val="000000"/>
                </a:solidFill>
                <a:latin typeface="Arial" charset="0"/>
              </a:rPr>
              <a:t>HQFT Scaffold</a:t>
            </a:r>
          </a:p>
        </p:txBody>
      </p:sp>
      <p:sp>
        <p:nvSpPr>
          <p:cNvPr id="69635" name="Rectangle 6"/>
          <p:cNvSpPr txBox="1">
            <a:spLocks noGrp="1" noChangeArrowheads="1"/>
          </p:cNvSpPr>
          <p:nvPr/>
        </p:nvSpPr>
        <p:spPr bwMode="auto">
          <a:xfrm>
            <a:off x="0" y="8685213"/>
            <a:ext cx="2971800" cy="457200"/>
          </a:xfrm>
          <a:prstGeom prst="rect">
            <a:avLst/>
          </a:prstGeom>
          <a:noFill/>
          <a:ln w="9525">
            <a:noFill/>
            <a:miter lim="800000"/>
            <a:headEnd/>
            <a:tailEnd/>
          </a:ln>
        </p:spPr>
        <p:txBody>
          <a:bodyPr anchor="b"/>
          <a:lstStyle/>
          <a:p>
            <a:pPr fontAlgn="base">
              <a:spcBef>
                <a:spcPct val="0"/>
              </a:spcBef>
              <a:spcAft>
                <a:spcPct val="0"/>
              </a:spcAft>
            </a:pPr>
            <a:r>
              <a:rPr lang="en-GB" sz="1200">
                <a:solidFill>
                  <a:srgbClr val="000000"/>
                </a:solidFill>
                <a:latin typeface="Arial" charset="0"/>
              </a:rPr>
              <a:t>Featherstone High School</a:t>
            </a:r>
          </a:p>
        </p:txBody>
      </p:sp>
      <p:sp>
        <p:nvSpPr>
          <p:cNvPr id="6963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fld id="{F4A6D1D4-F3B6-4791-83ED-B8998BD2AB97}" type="slidenum">
              <a:rPr lang="en-GB" sz="1200">
                <a:solidFill>
                  <a:srgbClr val="000000"/>
                </a:solidFill>
                <a:latin typeface="Arial" charset="0"/>
              </a:rPr>
              <a:pPr algn="r" fontAlgn="base">
                <a:spcBef>
                  <a:spcPct val="0"/>
                </a:spcBef>
                <a:spcAft>
                  <a:spcPct val="0"/>
                </a:spcAft>
              </a:pPr>
              <a:t>8</a:t>
            </a:fld>
            <a:endParaRPr lang="en-GB" sz="1200">
              <a:solidFill>
                <a:srgbClr val="000000"/>
              </a:solidFill>
              <a:latin typeface="Arial" charset="0"/>
            </a:endParaRPr>
          </a:p>
        </p:txBody>
      </p:sp>
      <p:sp>
        <p:nvSpPr>
          <p:cNvPr id="6963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Ideas to be added in Slide Bank at end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r>
              <a:rPr lang="en-GB" smtClean="0">
                <a:solidFill>
                  <a:srgbClr val="000000"/>
                </a:solidFill>
              </a:rPr>
              <a:t>Nadia Habraszewski</a:t>
            </a:r>
          </a:p>
        </p:txBody>
      </p:sp>
      <p:sp>
        <p:nvSpPr>
          <p:cNvPr id="73730"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GB">
                <a:solidFill>
                  <a:srgbClr val="000000"/>
                </a:solidFill>
              </a:rPr>
              <a:t>HQFT Scaffold</a:t>
            </a:r>
          </a:p>
        </p:txBody>
      </p:sp>
      <p:sp>
        <p:nvSpPr>
          <p:cNvPr id="73731"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solidFill>
                  <a:srgbClr val="000000"/>
                </a:solidFill>
              </a:rPr>
              <a:t>Featherstone High School</a:t>
            </a:r>
          </a:p>
        </p:txBody>
      </p:sp>
      <p:sp>
        <p:nvSpPr>
          <p:cNvPr id="7373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9CD6311-7433-4CEE-B781-2241DDE9A68A}" type="slidenum">
              <a:rPr lang="en-GB">
                <a:solidFill>
                  <a:srgbClr val="000000"/>
                </a:solidFill>
              </a:rPr>
              <a:pPr/>
              <a:t>11</a:t>
            </a:fld>
            <a:endParaRPr lang="en-GB">
              <a:solidFill>
                <a:srgbClr val="000000"/>
              </a:solidFill>
            </a:endParaRPr>
          </a:p>
        </p:txBody>
      </p:sp>
      <p:sp>
        <p:nvSpPr>
          <p:cNvPr id="7373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1) Teacher selects at least three options from this slide (for three tier differentiation). Teacher then selects relevant prompt word for each task and deletes others. Should be a written task which can be self/peer/teacher assessed.</a:t>
            </a:r>
          </a:p>
          <a:p>
            <a:pPr>
              <a:spcBef>
                <a:spcPct val="0"/>
              </a:spcBef>
            </a:pPr>
            <a:r>
              <a:rPr lang="en-GB" smtClean="0"/>
              <a:t>2) Visual displays of thinking scaffolds to be put up in the class room which provide guidance on how to complete each option.</a:t>
            </a:r>
          </a:p>
          <a:p>
            <a:pPr>
              <a:spcBef>
                <a:spcPct val="0"/>
              </a:spcBef>
            </a:pPr>
            <a:r>
              <a:rPr lang="en-GB" smtClean="0"/>
              <a:t>3) Thinking Scaffold for each task to be made available for each pupil depending on which task they choose. </a:t>
            </a:r>
          </a:p>
          <a:p>
            <a:pPr>
              <a:spcBef>
                <a:spcPct val="0"/>
              </a:spcBef>
            </a:pPr>
            <a:r>
              <a:rPr lang="en-GB" smtClean="0"/>
              <a:t>3) Support cards eg of keywords for extra help.</a:t>
            </a:r>
          </a:p>
          <a:p>
            <a:pPr>
              <a:spcBef>
                <a:spcPct val="0"/>
              </a:spcBef>
            </a:pPr>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sldNum" sz="quarter" idx="10"/>
          </p:nvPr>
        </p:nvSpPr>
        <p:spPr/>
        <p:txBody>
          <a:bodyPr/>
          <a:lstStyle>
            <a:lvl1pPr fontAlgn="auto">
              <a:spcAft>
                <a:spcPts val="0"/>
              </a:spcAft>
              <a:defRPr/>
            </a:lvl1pPr>
          </a:lstStyle>
          <a:p>
            <a:pPr>
              <a:defRPr/>
            </a:pPr>
            <a:fld id="{E35F28E0-38C1-43F3-9BC8-7122AA18C8EC}" type="slidenum">
              <a:rPr lang="en-GB"/>
              <a:pPr>
                <a:defRPr/>
              </a:pPr>
              <a:t>‹#›</a:t>
            </a:fld>
            <a:endParaRPr lang="en-GB"/>
          </a:p>
        </p:txBody>
      </p:sp>
      <p:sp>
        <p:nvSpPr>
          <p:cNvPr id="5" name="Rectangle 5"/>
          <p:cNvSpPr>
            <a:spLocks noGrp="1" noChangeArrowheads="1"/>
          </p:cNvSpPr>
          <p:nvPr>
            <p:ph type="dt" sz="half" idx="11"/>
          </p:nvPr>
        </p:nvSpPr>
        <p:spPr/>
        <p:txBody>
          <a:bodyPr/>
          <a:lstStyle>
            <a:lvl1pPr fontAlgn="auto">
              <a:spcAft>
                <a:spcPts val="0"/>
              </a:spcAft>
              <a:defRPr/>
            </a:lvl1pPr>
          </a:lstStyle>
          <a:p>
            <a:pPr>
              <a:defRPr/>
            </a:pPr>
            <a:fld id="{5A8E6987-B12A-404F-A919-7917D967C868}" type="datetime10">
              <a:rPr lang="en-GB"/>
              <a:pPr>
                <a:defRPr/>
              </a:pPr>
              <a:t>16:12</a:t>
            </a:fld>
            <a:endParaRPr lang="en-GB"/>
          </a:p>
        </p:txBody>
      </p:sp>
    </p:spTree>
  </p:cSld>
  <p:clrMapOvr>
    <a:masterClrMapping/>
  </p:clrMapOvr>
  <p:transition spd="med" advClick="0" advTm="12000">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p:txBody>
          <a:bodyPr/>
          <a:lstStyle>
            <a:lvl1pPr fontAlgn="auto">
              <a:spcAft>
                <a:spcPts val="0"/>
              </a:spcAft>
              <a:defRPr/>
            </a:lvl1pPr>
          </a:lstStyle>
          <a:p>
            <a:pPr>
              <a:defRPr/>
            </a:pPr>
            <a:fld id="{BCD1DDA7-66F6-4865-848B-64C1D09B92D4}" type="slidenum">
              <a:rPr lang="en-GB"/>
              <a:pPr>
                <a:defRPr/>
              </a:pPr>
              <a:t>‹#›</a:t>
            </a:fld>
            <a:endParaRPr lang="en-GB"/>
          </a:p>
        </p:txBody>
      </p:sp>
      <p:sp>
        <p:nvSpPr>
          <p:cNvPr id="5" name="Rectangle 5"/>
          <p:cNvSpPr>
            <a:spLocks noGrp="1" noChangeArrowheads="1"/>
          </p:cNvSpPr>
          <p:nvPr>
            <p:ph type="dt" sz="half" idx="11"/>
          </p:nvPr>
        </p:nvSpPr>
        <p:spPr/>
        <p:txBody>
          <a:bodyPr/>
          <a:lstStyle>
            <a:lvl1pPr fontAlgn="auto">
              <a:spcAft>
                <a:spcPts val="0"/>
              </a:spcAft>
              <a:defRPr/>
            </a:lvl1pPr>
          </a:lstStyle>
          <a:p>
            <a:pPr>
              <a:defRPr/>
            </a:pPr>
            <a:fld id="{DA332877-8848-4540-A4C3-734057415351}" type="datetime10">
              <a:rPr lang="en-GB"/>
              <a:pPr>
                <a:defRPr/>
              </a:pPr>
              <a:t>16:12</a:t>
            </a:fld>
            <a:endParaRPr lang="en-GB"/>
          </a:p>
        </p:txBody>
      </p:sp>
    </p:spTree>
  </p:cSld>
  <p:clrMapOvr>
    <a:masterClrMapping/>
  </p:clrMapOvr>
  <p:transition spd="med" advClick="0" advTm="12000">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260350"/>
            <a:ext cx="2058988" cy="58658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60350"/>
            <a:ext cx="6029325" cy="5865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p:txBody>
          <a:bodyPr/>
          <a:lstStyle>
            <a:lvl1pPr fontAlgn="auto">
              <a:spcAft>
                <a:spcPts val="0"/>
              </a:spcAft>
              <a:defRPr/>
            </a:lvl1pPr>
          </a:lstStyle>
          <a:p>
            <a:pPr>
              <a:defRPr/>
            </a:pPr>
            <a:fld id="{9BA862A2-1112-40BD-9325-B86166D23B20}" type="slidenum">
              <a:rPr lang="en-GB"/>
              <a:pPr>
                <a:defRPr/>
              </a:pPr>
              <a:t>‹#›</a:t>
            </a:fld>
            <a:endParaRPr lang="en-GB"/>
          </a:p>
        </p:txBody>
      </p:sp>
      <p:sp>
        <p:nvSpPr>
          <p:cNvPr id="5" name="Rectangle 5"/>
          <p:cNvSpPr>
            <a:spLocks noGrp="1" noChangeArrowheads="1"/>
          </p:cNvSpPr>
          <p:nvPr>
            <p:ph type="dt" sz="half" idx="11"/>
          </p:nvPr>
        </p:nvSpPr>
        <p:spPr/>
        <p:txBody>
          <a:bodyPr/>
          <a:lstStyle>
            <a:lvl1pPr fontAlgn="auto">
              <a:spcAft>
                <a:spcPts val="0"/>
              </a:spcAft>
              <a:defRPr/>
            </a:lvl1pPr>
          </a:lstStyle>
          <a:p>
            <a:pPr>
              <a:defRPr/>
            </a:pPr>
            <a:fld id="{B719C3C9-051E-4731-963E-7AD6FA9131A2}" type="datetime10">
              <a:rPr lang="en-GB"/>
              <a:pPr>
                <a:defRPr/>
              </a:pPr>
              <a:t>16:12</a:t>
            </a:fld>
            <a:endParaRPr lang="en-GB"/>
          </a:p>
        </p:txBody>
      </p:sp>
    </p:spTree>
  </p:cSld>
  <p:clrMapOvr>
    <a:masterClrMapping/>
  </p:clrMapOvr>
  <p:transition spd="med" advClick="0" advTm="12000">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sldNum" sz="quarter" idx="10"/>
          </p:nvPr>
        </p:nvSpPr>
        <p:spPr/>
        <p:txBody>
          <a:bodyPr/>
          <a:lstStyle>
            <a:lvl1pPr fontAlgn="auto">
              <a:spcAft>
                <a:spcPts val="0"/>
              </a:spcAft>
              <a:defRPr/>
            </a:lvl1pPr>
          </a:lstStyle>
          <a:p>
            <a:pPr>
              <a:defRPr/>
            </a:pPr>
            <a:fld id="{3664E6F6-D023-4D63-9415-E2BD79711D32}" type="slidenum">
              <a:rPr lang="en-GB"/>
              <a:pPr>
                <a:defRPr/>
              </a:pPr>
              <a:t>‹#›</a:t>
            </a:fld>
            <a:endParaRPr lang="en-GB"/>
          </a:p>
        </p:txBody>
      </p:sp>
      <p:sp>
        <p:nvSpPr>
          <p:cNvPr id="5" name="Rectangle 5"/>
          <p:cNvSpPr>
            <a:spLocks noGrp="1" noChangeArrowheads="1"/>
          </p:cNvSpPr>
          <p:nvPr>
            <p:ph type="dt" sz="half" idx="11"/>
          </p:nvPr>
        </p:nvSpPr>
        <p:spPr/>
        <p:txBody>
          <a:bodyPr/>
          <a:lstStyle>
            <a:lvl1pPr fontAlgn="auto">
              <a:spcAft>
                <a:spcPts val="0"/>
              </a:spcAft>
              <a:defRPr/>
            </a:lvl1pPr>
          </a:lstStyle>
          <a:p>
            <a:pPr>
              <a:defRPr/>
            </a:pPr>
            <a:fld id="{54BE6668-BE17-4600-BE83-DEDD107A4ADE}" type="datetime10">
              <a:rPr lang="en-GB"/>
              <a:pPr>
                <a:defRPr/>
              </a:pPr>
              <a:t>16:12</a:t>
            </a:fld>
            <a:endParaRPr lang="en-GB"/>
          </a:p>
        </p:txBody>
      </p:sp>
    </p:spTree>
  </p:cSld>
  <p:clrMapOvr>
    <a:masterClrMapping/>
  </p:clrMapOvr>
  <p:transition spd="med" advClick="0" advTm="1200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p:txBody>
          <a:bodyPr/>
          <a:lstStyle>
            <a:lvl1pPr fontAlgn="auto">
              <a:spcAft>
                <a:spcPts val="0"/>
              </a:spcAft>
              <a:defRPr/>
            </a:lvl1pPr>
          </a:lstStyle>
          <a:p>
            <a:pPr>
              <a:defRPr/>
            </a:pPr>
            <a:fld id="{1BBFAA1F-32F2-4126-97BD-4BB2C55FAE68}" type="datetime10">
              <a:rPr lang="en-GB"/>
              <a:pPr>
                <a:defRPr/>
              </a:pPr>
              <a:t>16:12</a:t>
            </a:fld>
            <a:endParaRPr lang="en-GB"/>
          </a:p>
        </p:txBody>
      </p:sp>
      <p:sp>
        <p:nvSpPr>
          <p:cNvPr id="5" name="Rectangle 5"/>
          <p:cNvSpPr>
            <a:spLocks noGrp="1" noChangeArrowheads="1"/>
          </p:cNvSpPr>
          <p:nvPr>
            <p:ph type="ftr" sz="quarter" idx="11"/>
          </p:nvPr>
        </p:nvSpPr>
        <p:spPr/>
        <p:txBody>
          <a:bodyPr/>
          <a:lstStyle>
            <a:lvl1pPr fontAlgn="auto">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Aft>
                <a:spcPts val="0"/>
              </a:spcAft>
              <a:defRPr/>
            </a:lvl1pPr>
          </a:lstStyle>
          <a:p>
            <a:pPr>
              <a:defRPr/>
            </a:pPr>
            <a:fld id="{5069FE02-0FA9-41F1-8097-FA943077F82B}"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Aft>
                <a:spcPts val="0"/>
              </a:spcAft>
              <a:defRPr/>
            </a:lvl1pPr>
          </a:lstStyle>
          <a:p>
            <a:pPr>
              <a:defRPr/>
            </a:pPr>
            <a:fld id="{E2E10AF9-9F31-400B-8D9E-F868DA802F75}" type="datetime10">
              <a:rPr lang="en-GB"/>
              <a:pPr>
                <a:defRPr/>
              </a:pPr>
              <a:t>16:12</a:t>
            </a:fld>
            <a:endParaRPr lang="en-GB"/>
          </a:p>
        </p:txBody>
      </p:sp>
      <p:sp>
        <p:nvSpPr>
          <p:cNvPr id="5" name="Rectangle 5"/>
          <p:cNvSpPr>
            <a:spLocks noGrp="1" noChangeArrowheads="1"/>
          </p:cNvSpPr>
          <p:nvPr>
            <p:ph type="ftr" sz="quarter" idx="11"/>
          </p:nvPr>
        </p:nvSpPr>
        <p:spPr/>
        <p:txBody>
          <a:bodyPr/>
          <a:lstStyle>
            <a:lvl1pPr fontAlgn="auto">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Aft>
                <a:spcPts val="0"/>
              </a:spcAft>
              <a:defRPr/>
            </a:lvl1pPr>
          </a:lstStyle>
          <a:p>
            <a:pPr>
              <a:defRPr/>
            </a:pPr>
            <a:fld id="{D23816D0-8121-4D77-B70B-E08F5CE8A805}"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Aft>
                <a:spcPts val="0"/>
              </a:spcAft>
              <a:defRPr/>
            </a:lvl1pPr>
          </a:lstStyle>
          <a:p>
            <a:pPr>
              <a:defRPr/>
            </a:pPr>
            <a:fld id="{4FA4ECC1-66A8-4707-B07E-06F049025097}" type="datetime10">
              <a:rPr lang="en-GB"/>
              <a:pPr>
                <a:defRPr/>
              </a:pPr>
              <a:t>16:12</a:t>
            </a:fld>
            <a:endParaRPr lang="en-GB"/>
          </a:p>
        </p:txBody>
      </p:sp>
      <p:sp>
        <p:nvSpPr>
          <p:cNvPr id="5" name="Rectangle 5"/>
          <p:cNvSpPr>
            <a:spLocks noGrp="1" noChangeArrowheads="1"/>
          </p:cNvSpPr>
          <p:nvPr>
            <p:ph type="ftr" sz="quarter" idx="11"/>
          </p:nvPr>
        </p:nvSpPr>
        <p:spPr/>
        <p:txBody>
          <a:bodyPr/>
          <a:lstStyle>
            <a:lvl1pPr fontAlgn="auto">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Aft>
                <a:spcPts val="0"/>
              </a:spcAft>
              <a:defRPr/>
            </a:lvl1pPr>
          </a:lstStyle>
          <a:p>
            <a:pPr>
              <a:defRPr/>
            </a:pPr>
            <a:fld id="{82CE181D-4D9A-48DE-AC0F-83E6A4DD3EDE}"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Aft>
                <a:spcPts val="0"/>
              </a:spcAft>
              <a:defRPr/>
            </a:lvl1pPr>
          </a:lstStyle>
          <a:p>
            <a:pPr>
              <a:defRPr/>
            </a:pPr>
            <a:fld id="{F337D004-C1D6-4FDA-A35D-3DF3FFCE7A30}" type="datetime10">
              <a:rPr lang="en-GB"/>
              <a:pPr>
                <a:defRPr/>
              </a:pPr>
              <a:t>16:12</a:t>
            </a:fld>
            <a:endParaRPr lang="en-GB"/>
          </a:p>
        </p:txBody>
      </p:sp>
      <p:sp>
        <p:nvSpPr>
          <p:cNvPr id="6" name="Rectangle 5"/>
          <p:cNvSpPr>
            <a:spLocks noGrp="1" noChangeArrowheads="1"/>
          </p:cNvSpPr>
          <p:nvPr>
            <p:ph type="ftr" sz="quarter" idx="11"/>
          </p:nvPr>
        </p:nvSpPr>
        <p:spPr/>
        <p:txBody>
          <a:bodyPr/>
          <a:lstStyle>
            <a:lvl1pPr fontAlgn="auto">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Aft>
                <a:spcPts val="0"/>
              </a:spcAft>
              <a:defRPr/>
            </a:lvl1pPr>
          </a:lstStyle>
          <a:p>
            <a:pPr>
              <a:defRPr/>
            </a:pPr>
            <a:fld id="{D49E14F5-AD40-4BC1-819F-CC3907368425}"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fontAlgn="auto">
              <a:spcAft>
                <a:spcPts val="0"/>
              </a:spcAft>
              <a:defRPr/>
            </a:lvl1pPr>
          </a:lstStyle>
          <a:p>
            <a:pPr>
              <a:defRPr/>
            </a:pPr>
            <a:fld id="{C5194440-4B5D-4A1F-BBBA-37141291F484}" type="datetime10">
              <a:rPr lang="en-GB"/>
              <a:pPr>
                <a:defRPr/>
              </a:pPr>
              <a:t>16:12</a:t>
            </a:fld>
            <a:endParaRPr lang="en-GB"/>
          </a:p>
        </p:txBody>
      </p:sp>
      <p:sp>
        <p:nvSpPr>
          <p:cNvPr id="8" name="Rectangle 5"/>
          <p:cNvSpPr>
            <a:spLocks noGrp="1" noChangeArrowheads="1"/>
          </p:cNvSpPr>
          <p:nvPr>
            <p:ph type="ftr" sz="quarter" idx="11"/>
          </p:nvPr>
        </p:nvSpPr>
        <p:spPr/>
        <p:txBody>
          <a:bodyPr/>
          <a:lstStyle>
            <a:lvl1pPr fontAlgn="auto">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Aft>
                <a:spcPts val="0"/>
              </a:spcAft>
              <a:defRPr/>
            </a:lvl1pPr>
          </a:lstStyle>
          <a:p>
            <a:pPr>
              <a:defRPr/>
            </a:pPr>
            <a:fld id="{3C644DF5-BFC5-4A4A-890F-CAAA0B5445CE}"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fontAlgn="auto">
              <a:spcAft>
                <a:spcPts val="0"/>
              </a:spcAft>
              <a:defRPr/>
            </a:lvl1pPr>
          </a:lstStyle>
          <a:p>
            <a:pPr>
              <a:defRPr/>
            </a:pPr>
            <a:fld id="{134A3C4A-245D-4010-88E1-298D2B04C2C9}" type="datetime10">
              <a:rPr lang="en-GB"/>
              <a:pPr>
                <a:defRPr/>
              </a:pPr>
              <a:t>16:12</a:t>
            </a:fld>
            <a:endParaRPr lang="en-GB"/>
          </a:p>
        </p:txBody>
      </p:sp>
      <p:sp>
        <p:nvSpPr>
          <p:cNvPr id="4" name="Rectangle 5"/>
          <p:cNvSpPr>
            <a:spLocks noGrp="1" noChangeArrowheads="1"/>
          </p:cNvSpPr>
          <p:nvPr>
            <p:ph type="ftr" sz="quarter" idx="11"/>
          </p:nvPr>
        </p:nvSpPr>
        <p:spPr/>
        <p:txBody>
          <a:bodyPr/>
          <a:lstStyle>
            <a:lvl1pPr fontAlgn="auto">
              <a:spcAft>
                <a:spcPts val="0"/>
              </a:spcAft>
              <a:defRPr/>
            </a:lvl1pPr>
          </a:lstStyle>
          <a:p>
            <a:pPr>
              <a:defRPr/>
            </a:pPr>
            <a:endParaRPr lang="en-GB"/>
          </a:p>
        </p:txBody>
      </p:sp>
      <p:sp>
        <p:nvSpPr>
          <p:cNvPr id="5" name="Rectangle 6"/>
          <p:cNvSpPr>
            <a:spLocks noGrp="1" noChangeArrowheads="1"/>
          </p:cNvSpPr>
          <p:nvPr>
            <p:ph type="sldNum" sz="quarter" idx="12"/>
          </p:nvPr>
        </p:nvSpPr>
        <p:spPr/>
        <p:txBody>
          <a:bodyPr/>
          <a:lstStyle>
            <a:lvl1pPr fontAlgn="auto">
              <a:spcAft>
                <a:spcPts val="0"/>
              </a:spcAft>
              <a:defRPr/>
            </a:lvl1pPr>
          </a:lstStyle>
          <a:p>
            <a:pPr>
              <a:defRPr/>
            </a:pPr>
            <a:fld id="{A6F3DFC1-667F-4203-875C-0039D693DBB4}"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Aft>
                <a:spcPts val="0"/>
              </a:spcAft>
              <a:defRPr/>
            </a:lvl1pPr>
          </a:lstStyle>
          <a:p>
            <a:pPr>
              <a:defRPr/>
            </a:pPr>
            <a:fld id="{D3FC0CC1-7F31-454A-A6C9-2D904E001F98}" type="datetime10">
              <a:rPr lang="en-GB"/>
              <a:pPr>
                <a:defRPr/>
              </a:pPr>
              <a:t>16:12</a:t>
            </a:fld>
            <a:endParaRPr lang="en-GB"/>
          </a:p>
        </p:txBody>
      </p:sp>
      <p:sp>
        <p:nvSpPr>
          <p:cNvPr id="3" name="Rectangle 5"/>
          <p:cNvSpPr>
            <a:spLocks noGrp="1" noChangeArrowheads="1"/>
          </p:cNvSpPr>
          <p:nvPr>
            <p:ph type="ftr" sz="quarter" idx="11"/>
          </p:nvPr>
        </p:nvSpPr>
        <p:spPr/>
        <p:txBody>
          <a:bodyPr/>
          <a:lstStyle>
            <a:lvl1pPr fontAlgn="auto">
              <a:spcAft>
                <a:spcPts val="0"/>
              </a:spcAft>
              <a:defRPr/>
            </a:lvl1pPr>
          </a:lstStyle>
          <a:p>
            <a:pPr>
              <a:defRPr/>
            </a:pPr>
            <a:endParaRPr lang="en-GB"/>
          </a:p>
        </p:txBody>
      </p:sp>
      <p:sp>
        <p:nvSpPr>
          <p:cNvPr id="4" name="Rectangle 6"/>
          <p:cNvSpPr>
            <a:spLocks noGrp="1" noChangeArrowheads="1"/>
          </p:cNvSpPr>
          <p:nvPr>
            <p:ph type="sldNum" sz="quarter" idx="12"/>
          </p:nvPr>
        </p:nvSpPr>
        <p:spPr/>
        <p:txBody>
          <a:bodyPr/>
          <a:lstStyle>
            <a:lvl1pPr fontAlgn="auto">
              <a:spcAft>
                <a:spcPts val="0"/>
              </a:spcAft>
              <a:defRPr/>
            </a:lvl1pPr>
          </a:lstStyle>
          <a:p>
            <a:pPr>
              <a:defRPr/>
            </a:pPr>
            <a:fld id="{FB18FAC2-140A-4090-8DCB-BAFE7D73E2C3}"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p:txBody>
          <a:bodyPr/>
          <a:lstStyle>
            <a:lvl1pPr fontAlgn="auto">
              <a:spcAft>
                <a:spcPts val="0"/>
              </a:spcAft>
              <a:defRPr/>
            </a:lvl1pPr>
          </a:lstStyle>
          <a:p>
            <a:pPr>
              <a:defRPr/>
            </a:pPr>
            <a:fld id="{5E47480A-0253-4428-BED3-6769B9982AF8}" type="slidenum">
              <a:rPr lang="en-GB"/>
              <a:pPr>
                <a:defRPr/>
              </a:pPr>
              <a:t>‹#›</a:t>
            </a:fld>
            <a:endParaRPr lang="en-GB"/>
          </a:p>
        </p:txBody>
      </p:sp>
      <p:sp>
        <p:nvSpPr>
          <p:cNvPr id="5" name="Rectangle 5"/>
          <p:cNvSpPr>
            <a:spLocks noGrp="1" noChangeArrowheads="1"/>
          </p:cNvSpPr>
          <p:nvPr>
            <p:ph type="dt" sz="half" idx="11"/>
          </p:nvPr>
        </p:nvSpPr>
        <p:spPr/>
        <p:txBody>
          <a:bodyPr/>
          <a:lstStyle>
            <a:lvl1pPr fontAlgn="auto">
              <a:spcAft>
                <a:spcPts val="0"/>
              </a:spcAft>
              <a:defRPr/>
            </a:lvl1pPr>
          </a:lstStyle>
          <a:p>
            <a:pPr>
              <a:defRPr/>
            </a:pPr>
            <a:fld id="{DE523210-38FB-4434-A3C6-BD2F9F8CC5B0}" type="datetime10">
              <a:rPr lang="en-GB"/>
              <a:pPr>
                <a:defRPr/>
              </a:pPr>
              <a:t>16:12</a:t>
            </a:fld>
            <a:endParaRPr lang="en-GB"/>
          </a:p>
        </p:txBody>
      </p:sp>
    </p:spTree>
  </p:cSld>
  <p:clrMapOvr>
    <a:masterClrMapping/>
  </p:clrMapOvr>
  <p:transition spd="med" advClick="0" advTm="12000">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Aft>
                <a:spcPts val="0"/>
              </a:spcAft>
              <a:defRPr/>
            </a:lvl1pPr>
          </a:lstStyle>
          <a:p>
            <a:pPr>
              <a:defRPr/>
            </a:pPr>
            <a:fld id="{0C9B3943-76A7-40FE-A60F-EAE6374DB9CD}" type="datetime10">
              <a:rPr lang="en-GB"/>
              <a:pPr>
                <a:defRPr/>
              </a:pPr>
              <a:t>16:12</a:t>
            </a:fld>
            <a:endParaRPr lang="en-GB"/>
          </a:p>
        </p:txBody>
      </p:sp>
      <p:sp>
        <p:nvSpPr>
          <p:cNvPr id="6" name="Rectangle 5"/>
          <p:cNvSpPr>
            <a:spLocks noGrp="1" noChangeArrowheads="1"/>
          </p:cNvSpPr>
          <p:nvPr>
            <p:ph type="ftr" sz="quarter" idx="11"/>
          </p:nvPr>
        </p:nvSpPr>
        <p:spPr/>
        <p:txBody>
          <a:bodyPr/>
          <a:lstStyle>
            <a:lvl1pPr fontAlgn="auto">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Aft>
                <a:spcPts val="0"/>
              </a:spcAft>
              <a:defRPr/>
            </a:lvl1pPr>
          </a:lstStyle>
          <a:p>
            <a:pPr>
              <a:defRPr/>
            </a:pPr>
            <a:fld id="{F9465EF4-F1BB-4A25-AF1F-2E94FFF8D26C}"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Aft>
                <a:spcPts val="0"/>
              </a:spcAft>
              <a:defRPr/>
            </a:lvl1pPr>
          </a:lstStyle>
          <a:p>
            <a:pPr>
              <a:defRPr/>
            </a:pPr>
            <a:fld id="{47CEA74F-A26B-4102-B126-DFA36936A4AE}" type="datetime10">
              <a:rPr lang="en-GB"/>
              <a:pPr>
                <a:defRPr/>
              </a:pPr>
              <a:t>16:12</a:t>
            </a:fld>
            <a:endParaRPr lang="en-GB"/>
          </a:p>
        </p:txBody>
      </p:sp>
      <p:sp>
        <p:nvSpPr>
          <p:cNvPr id="6" name="Rectangle 5"/>
          <p:cNvSpPr>
            <a:spLocks noGrp="1" noChangeArrowheads="1"/>
          </p:cNvSpPr>
          <p:nvPr>
            <p:ph type="ftr" sz="quarter" idx="11"/>
          </p:nvPr>
        </p:nvSpPr>
        <p:spPr/>
        <p:txBody>
          <a:bodyPr/>
          <a:lstStyle>
            <a:lvl1pPr fontAlgn="auto">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Aft>
                <a:spcPts val="0"/>
              </a:spcAft>
              <a:defRPr/>
            </a:lvl1pPr>
          </a:lstStyle>
          <a:p>
            <a:pPr>
              <a:defRPr/>
            </a:pPr>
            <a:fld id="{05A02B0F-CBB6-4AC7-AAAA-F9ACD6F8BCCB}"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Aft>
                <a:spcPts val="0"/>
              </a:spcAft>
              <a:defRPr/>
            </a:lvl1pPr>
          </a:lstStyle>
          <a:p>
            <a:pPr>
              <a:defRPr/>
            </a:pPr>
            <a:fld id="{86CA1F98-FAE8-4F4F-A132-BED01D4114DA}" type="datetime10">
              <a:rPr lang="en-GB"/>
              <a:pPr>
                <a:defRPr/>
              </a:pPr>
              <a:t>16:12</a:t>
            </a:fld>
            <a:endParaRPr lang="en-GB"/>
          </a:p>
        </p:txBody>
      </p:sp>
      <p:sp>
        <p:nvSpPr>
          <p:cNvPr id="5" name="Rectangle 5"/>
          <p:cNvSpPr>
            <a:spLocks noGrp="1" noChangeArrowheads="1"/>
          </p:cNvSpPr>
          <p:nvPr>
            <p:ph type="ftr" sz="quarter" idx="11"/>
          </p:nvPr>
        </p:nvSpPr>
        <p:spPr/>
        <p:txBody>
          <a:bodyPr/>
          <a:lstStyle>
            <a:lvl1pPr fontAlgn="auto">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Aft>
                <a:spcPts val="0"/>
              </a:spcAft>
              <a:defRPr/>
            </a:lvl1pPr>
          </a:lstStyle>
          <a:p>
            <a:pPr>
              <a:defRPr/>
            </a:pPr>
            <a:fld id="{F30BEDC8-0718-4D8A-A25C-F25E15FC224F}"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Aft>
                <a:spcPts val="0"/>
              </a:spcAft>
              <a:defRPr/>
            </a:lvl1pPr>
          </a:lstStyle>
          <a:p>
            <a:pPr>
              <a:defRPr/>
            </a:pPr>
            <a:fld id="{F5FBF722-9BB0-4FBE-A28D-42061C7A32C2}" type="datetime10">
              <a:rPr lang="en-GB"/>
              <a:pPr>
                <a:defRPr/>
              </a:pPr>
              <a:t>16:12</a:t>
            </a:fld>
            <a:endParaRPr lang="en-GB"/>
          </a:p>
        </p:txBody>
      </p:sp>
      <p:sp>
        <p:nvSpPr>
          <p:cNvPr id="5" name="Rectangle 5"/>
          <p:cNvSpPr>
            <a:spLocks noGrp="1" noChangeArrowheads="1"/>
          </p:cNvSpPr>
          <p:nvPr>
            <p:ph type="ftr" sz="quarter" idx="11"/>
          </p:nvPr>
        </p:nvSpPr>
        <p:spPr/>
        <p:txBody>
          <a:bodyPr/>
          <a:lstStyle>
            <a:lvl1pPr fontAlgn="auto">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Aft>
                <a:spcPts val="0"/>
              </a:spcAft>
              <a:defRPr/>
            </a:lvl1pPr>
          </a:lstStyle>
          <a:p>
            <a:pPr>
              <a:defRPr/>
            </a:pPr>
            <a:fld id="{A205C1EC-9FDB-4433-A33D-662C763CCA8C}"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p:txBody>
          <a:bodyPr/>
          <a:lstStyle>
            <a:lvl1pPr fontAlgn="auto">
              <a:spcAft>
                <a:spcPts val="0"/>
              </a:spcAft>
              <a:defRPr/>
            </a:lvl1pPr>
          </a:lstStyle>
          <a:p>
            <a:pPr>
              <a:defRPr/>
            </a:pPr>
            <a:fld id="{85A9603D-A415-406E-A375-2CA11698EED0}" type="slidenum">
              <a:rPr lang="en-GB"/>
              <a:pPr>
                <a:defRPr/>
              </a:pPr>
              <a:t>‹#›</a:t>
            </a:fld>
            <a:endParaRPr lang="en-GB"/>
          </a:p>
        </p:txBody>
      </p:sp>
      <p:sp>
        <p:nvSpPr>
          <p:cNvPr id="5" name="Rectangle 5"/>
          <p:cNvSpPr>
            <a:spLocks noGrp="1" noChangeArrowheads="1"/>
          </p:cNvSpPr>
          <p:nvPr>
            <p:ph type="dt" sz="half" idx="11"/>
          </p:nvPr>
        </p:nvSpPr>
        <p:spPr/>
        <p:txBody>
          <a:bodyPr/>
          <a:lstStyle>
            <a:lvl1pPr fontAlgn="auto">
              <a:spcAft>
                <a:spcPts val="0"/>
              </a:spcAft>
              <a:defRPr/>
            </a:lvl1pPr>
          </a:lstStyle>
          <a:p>
            <a:pPr>
              <a:defRPr/>
            </a:pPr>
            <a:fld id="{DCA0090F-9851-4E4F-94C2-A937D4D5C752}" type="datetime10">
              <a:rPr lang="en-GB"/>
              <a:pPr>
                <a:defRPr/>
              </a:pPr>
              <a:t>16:12</a:t>
            </a:fld>
            <a:endParaRPr lang="en-GB"/>
          </a:p>
        </p:txBody>
      </p:sp>
    </p:spTree>
  </p:cSld>
  <p:clrMapOvr>
    <a:masterClrMapping/>
  </p:clrMapOvr>
  <p:transition spd="med" advClick="0" advTm="1200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sldNum" sz="quarter" idx="10"/>
          </p:nvPr>
        </p:nvSpPr>
        <p:spPr/>
        <p:txBody>
          <a:bodyPr/>
          <a:lstStyle>
            <a:lvl1pPr fontAlgn="auto">
              <a:spcAft>
                <a:spcPts val="0"/>
              </a:spcAft>
              <a:defRPr/>
            </a:lvl1pPr>
          </a:lstStyle>
          <a:p>
            <a:pPr>
              <a:defRPr/>
            </a:pPr>
            <a:fld id="{0890EF7B-12E6-417D-B3F9-7E2779F42170}" type="slidenum">
              <a:rPr lang="en-GB"/>
              <a:pPr>
                <a:defRPr/>
              </a:pPr>
              <a:t>‹#›</a:t>
            </a:fld>
            <a:endParaRPr lang="en-GB"/>
          </a:p>
        </p:txBody>
      </p:sp>
      <p:sp>
        <p:nvSpPr>
          <p:cNvPr id="6" name="Rectangle 5"/>
          <p:cNvSpPr>
            <a:spLocks noGrp="1" noChangeArrowheads="1"/>
          </p:cNvSpPr>
          <p:nvPr>
            <p:ph type="dt" sz="half" idx="11"/>
          </p:nvPr>
        </p:nvSpPr>
        <p:spPr/>
        <p:txBody>
          <a:bodyPr/>
          <a:lstStyle>
            <a:lvl1pPr fontAlgn="auto">
              <a:spcAft>
                <a:spcPts val="0"/>
              </a:spcAft>
              <a:defRPr/>
            </a:lvl1pPr>
          </a:lstStyle>
          <a:p>
            <a:pPr>
              <a:defRPr/>
            </a:pPr>
            <a:fld id="{F982DAA0-70A3-401B-9407-1F5881A07C44}" type="datetime10">
              <a:rPr lang="en-GB"/>
              <a:pPr>
                <a:defRPr/>
              </a:pPr>
              <a:t>16:12</a:t>
            </a:fld>
            <a:endParaRPr lang="en-GB"/>
          </a:p>
        </p:txBody>
      </p:sp>
    </p:spTree>
  </p:cSld>
  <p:clrMapOvr>
    <a:masterClrMapping/>
  </p:clrMapOvr>
  <p:transition spd="med" advClick="0" advTm="12000">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sldNum" sz="quarter" idx="10"/>
          </p:nvPr>
        </p:nvSpPr>
        <p:spPr/>
        <p:txBody>
          <a:bodyPr/>
          <a:lstStyle>
            <a:lvl1pPr fontAlgn="auto">
              <a:spcAft>
                <a:spcPts val="0"/>
              </a:spcAft>
              <a:defRPr/>
            </a:lvl1pPr>
          </a:lstStyle>
          <a:p>
            <a:pPr>
              <a:defRPr/>
            </a:pPr>
            <a:fld id="{226B8A12-92BD-4A1B-89E5-F5A9A071E310}" type="slidenum">
              <a:rPr lang="en-GB"/>
              <a:pPr>
                <a:defRPr/>
              </a:pPr>
              <a:t>‹#›</a:t>
            </a:fld>
            <a:endParaRPr lang="en-GB"/>
          </a:p>
        </p:txBody>
      </p:sp>
      <p:sp>
        <p:nvSpPr>
          <p:cNvPr id="8" name="Rectangle 5"/>
          <p:cNvSpPr>
            <a:spLocks noGrp="1" noChangeArrowheads="1"/>
          </p:cNvSpPr>
          <p:nvPr>
            <p:ph type="dt" sz="half" idx="11"/>
          </p:nvPr>
        </p:nvSpPr>
        <p:spPr/>
        <p:txBody>
          <a:bodyPr/>
          <a:lstStyle>
            <a:lvl1pPr fontAlgn="auto">
              <a:spcAft>
                <a:spcPts val="0"/>
              </a:spcAft>
              <a:defRPr/>
            </a:lvl1pPr>
          </a:lstStyle>
          <a:p>
            <a:pPr>
              <a:defRPr/>
            </a:pPr>
            <a:fld id="{EEEB1318-74B0-43F0-8677-872FA0CBF71B}" type="datetime10">
              <a:rPr lang="en-GB"/>
              <a:pPr>
                <a:defRPr/>
              </a:pPr>
              <a:t>16:12</a:t>
            </a:fld>
            <a:endParaRPr lang="en-GB"/>
          </a:p>
        </p:txBody>
      </p:sp>
    </p:spTree>
  </p:cSld>
  <p:clrMapOvr>
    <a:masterClrMapping/>
  </p:clrMapOvr>
  <p:transition spd="med" advClick="0" advTm="12000">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sldNum" sz="quarter" idx="10"/>
          </p:nvPr>
        </p:nvSpPr>
        <p:spPr/>
        <p:txBody>
          <a:bodyPr/>
          <a:lstStyle>
            <a:lvl1pPr fontAlgn="auto">
              <a:spcAft>
                <a:spcPts val="0"/>
              </a:spcAft>
              <a:defRPr/>
            </a:lvl1pPr>
          </a:lstStyle>
          <a:p>
            <a:pPr>
              <a:defRPr/>
            </a:pPr>
            <a:fld id="{4C0D73CF-8C3B-4411-8293-2E5ED00DC084}" type="slidenum">
              <a:rPr lang="en-GB"/>
              <a:pPr>
                <a:defRPr/>
              </a:pPr>
              <a:t>‹#›</a:t>
            </a:fld>
            <a:endParaRPr lang="en-GB"/>
          </a:p>
        </p:txBody>
      </p:sp>
      <p:sp>
        <p:nvSpPr>
          <p:cNvPr id="4" name="Rectangle 5"/>
          <p:cNvSpPr>
            <a:spLocks noGrp="1" noChangeArrowheads="1"/>
          </p:cNvSpPr>
          <p:nvPr>
            <p:ph type="dt" sz="half" idx="11"/>
          </p:nvPr>
        </p:nvSpPr>
        <p:spPr/>
        <p:txBody>
          <a:bodyPr/>
          <a:lstStyle>
            <a:lvl1pPr fontAlgn="auto">
              <a:spcAft>
                <a:spcPts val="0"/>
              </a:spcAft>
              <a:defRPr/>
            </a:lvl1pPr>
          </a:lstStyle>
          <a:p>
            <a:pPr>
              <a:defRPr/>
            </a:pPr>
            <a:fld id="{B4057B14-B6FA-4368-AE3A-F9305383D77A}" type="datetime10">
              <a:rPr lang="en-GB"/>
              <a:pPr>
                <a:defRPr/>
              </a:pPr>
              <a:t>16:12</a:t>
            </a:fld>
            <a:endParaRPr lang="en-GB"/>
          </a:p>
        </p:txBody>
      </p:sp>
    </p:spTree>
  </p:cSld>
  <p:clrMapOvr>
    <a:masterClrMapping/>
  </p:clrMapOvr>
  <p:transition spd="med" advClick="0" advTm="12000">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fontAlgn="auto">
              <a:spcAft>
                <a:spcPts val="0"/>
              </a:spcAft>
              <a:defRPr/>
            </a:lvl1pPr>
          </a:lstStyle>
          <a:p>
            <a:pPr>
              <a:defRPr/>
            </a:pPr>
            <a:fld id="{713B2C94-611C-4512-9AB9-397C2AD207C9}" type="slidenum">
              <a:rPr lang="en-GB"/>
              <a:pPr>
                <a:defRPr/>
              </a:pPr>
              <a:t>‹#›</a:t>
            </a:fld>
            <a:endParaRPr lang="en-GB"/>
          </a:p>
        </p:txBody>
      </p:sp>
      <p:sp>
        <p:nvSpPr>
          <p:cNvPr id="3" name="Rectangle 5"/>
          <p:cNvSpPr>
            <a:spLocks noGrp="1" noChangeArrowheads="1"/>
          </p:cNvSpPr>
          <p:nvPr>
            <p:ph type="dt" sz="half" idx="11"/>
          </p:nvPr>
        </p:nvSpPr>
        <p:spPr/>
        <p:txBody>
          <a:bodyPr/>
          <a:lstStyle>
            <a:lvl1pPr fontAlgn="auto">
              <a:spcAft>
                <a:spcPts val="0"/>
              </a:spcAft>
              <a:defRPr/>
            </a:lvl1pPr>
          </a:lstStyle>
          <a:p>
            <a:pPr>
              <a:defRPr/>
            </a:pPr>
            <a:fld id="{D6123807-3993-4483-B878-6835AFEC2361}" type="datetime10">
              <a:rPr lang="en-GB"/>
              <a:pPr>
                <a:defRPr/>
              </a:pPr>
              <a:t>16:12</a:t>
            </a:fld>
            <a:endParaRPr lang="en-GB"/>
          </a:p>
        </p:txBody>
      </p:sp>
    </p:spTree>
  </p:cSld>
  <p:clrMapOvr>
    <a:masterClrMapping/>
  </p:clrMapOvr>
  <p:transition spd="med" advClick="0" advTm="12000">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fontAlgn="auto">
              <a:spcAft>
                <a:spcPts val="0"/>
              </a:spcAft>
              <a:defRPr/>
            </a:lvl1pPr>
          </a:lstStyle>
          <a:p>
            <a:pPr>
              <a:defRPr/>
            </a:pPr>
            <a:fld id="{4AD67701-5D40-496F-9400-15C5235F7DD2}" type="slidenum">
              <a:rPr lang="en-GB"/>
              <a:pPr>
                <a:defRPr/>
              </a:pPr>
              <a:t>‹#›</a:t>
            </a:fld>
            <a:endParaRPr lang="en-GB"/>
          </a:p>
        </p:txBody>
      </p:sp>
      <p:sp>
        <p:nvSpPr>
          <p:cNvPr id="6" name="Rectangle 5"/>
          <p:cNvSpPr>
            <a:spLocks noGrp="1" noChangeArrowheads="1"/>
          </p:cNvSpPr>
          <p:nvPr>
            <p:ph type="dt" sz="half" idx="11"/>
          </p:nvPr>
        </p:nvSpPr>
        <p:spPr/>
        <p:txBody>
          <a:bodyPr/>
          <a:lstStyle>
            <a:lvl1pPr fontAlgn="auto">
              <a:spcAft>
                <a:spcPts val="0"/>
              </a:spcAft>
              <a:defRPr/>
            </a:lvl1pPr>
          </a:lstStyle>
          <a:p>
            <a:pPr>
              <a:defRPr/>
            </a:pPr>
            <a:fld id="{32C762FD-C246-495C-93B5-0B12151130AA}" type="datetime10">
              <a:rPr lang="en-GB"/>
              <a:pPr>
                <a:defRPr/>
              </a:pPr>
              <a:t>16:12</a:t>
            </a:fld>
            <a:endParaRPr lang="en-GB"/>
          </a:p>
        </p:txBody>
      </p:sp>
    </p:spTree>
  </p:cSld>
  <p:clrMapOvr>
    <a:masterClrMapping/>
  </p:clrMapOvr>
  <p:transition spd="med" advClick="0" advTm="12000">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fontAlgn="auto">
              <a:spcAft>
                <a:spcPts val="0"/>
              </a:spcAft>
              <a:defRPr/>
            </a:lvl1pPr>
          </a:lstStyle>
          <a:p>
            <a:pPr>
              <a:defRPr/>
            </a:pPr>
            <a:fld id="{0F9A3C72-2E11-4A50-A676-CF458BBEE309}" type="slidenum">
              <a:rPr lang="en-GB"/>
              <a:pPr>
                <a:defRPr/>
              </a:pPr>
              <a:t>‹#›</a:t>
            </a:fld>
            <a:endParaRPr lang="en-GB"/>
          </a:p>
        </p:txBody>
      </p:sp>
      <p:sp>
        <p:nvSpPr>
          <p:cNvPr id="6" name="Rectangle 5"/>
          <p:cNvSpPr>
            <a:spLocks noGrp="1" noChangeArrowheads="1"/>
          </p:cNvSpPr>
          <p:nvPr>
            <p:ph type="dt" sz="half" idx="11"/>
          </p:nvPr>
        </p:nvSpPr>
        <p:spPr/>
        <p:txBody>
          <a:bodyPr/>
          <a:lstStyle>
            <a:lvl1pPr fontAlgn="auto">
              <a:spcAft>
                <a:spcPts val="0"/>
              </a:spcAft>
              <a:defRPr/>
            </a:lvl1pPr>
          </a:lstStyle>
          <a:p>
            <a:pPr>
              <a:defRPr/>
            </a:pPr>
            <a:fld id="{8B23D607-AAE6-491F-8EB1-69FA8B329736}" type="datetime10">
              <a:rPr lang="en-GB"/>
              <a:pPr>
                <a:defRPr/>
              </a:pPr>
              <a:t>16:12</a:t>
            </a:fld>
            <a:endParaRPr lang="en-GB"/>
          </a:p>
        </p:txBody>
      </p:sp>
    </p:spTree>
  </p:cSld>
  <p:clrMapOvr>
    <a:masterClrMapping/>
  </p:clrMapOvr>
  <p:transition spd="med" advClick="0" advTm="12000">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26035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2228" name="Rectangle 4"/>
          <p:cNvSpPr>
            <a:spLocks noGrp="1" noChangeArrowheads="1"/>
          </p:cNvSpPr>
          <p:nvPr>
            <p:ph type="sldNum" sz="quarter" idx="4"/>
          </p:nvPr>
        </p:nvSpPr>
        <p:spPr bwMode="auto">
          <a:xfrm>
            <a:off x="8675688" y="6381750"/>
            <a:ext cx="4683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solidFill>
                  <a:srgbClr val="FFFFFF"/>
                </a:solidFill>
                <a:latin typeface="+mn-lt"/>
              </a:defRPr>
            </a:lvl1pPr>
          </a:lstStyle>
          <a:p>
            <a:pPr fontAlgn="base">
              <a:spcAft>
                <a:spcPct val="0"/>
              </a:spcAft>
              <a:defRPr/>
            </a:pPr>
            <a:fld id="{F92D3A0B-1BC2-4A7B-B099-1ECD312B998F}" type="slidenum">
              <a:rPr lang="en-GB"/>
              <a:pPr fontAlgn="base">
                <a:spcAft>
                  <a:spcPct val="0"/>
                </a:spcAft>
                <a:defRPr/>
              </a:pPr>
              <a:t>‹#›</a:t>
            </a:fld>
            <a:endParaRPr lang="en-GB"/>
          </a:p>
        </p:txBody>
      </p:sp>
      <p:sp>
        <p:nvSpPr>
          <p:cNvPr id="52229" name="Rectangle 5"/>
          <p:cNvSpPr>
            <a:spLocks noGrp="1" noChangeArrowheads="1"/>
          </p:cNvSpPr>
          <p:nvPr>
            <p:ph type="dt" sz="half" idx="2"/>
          </p:nvPr>
        </p:nvSpPr>
        <p:spPr bwMode="auto">
          <a:xfrm>
            <a:off x="7164388" y="6381750"/>
            <a:ext cx="14398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800">
                <a:solidFill>
                  <a:srgbClr val="FFCCCC"/>
                </a:solidFill>
                <a:latin typeface="+mn-lt"/>
              </a:defRPr>
            </a:lvl1pPr>
          </a:lstStyle>
          <a:p>
            <a:pPr fontAlgn="base">
              <a:spcAft>
                <a:spcPct val="0"/>
              </a:spcAft>
              <a:defRPr/>
            </a:pPr>
            <a:fld id="{15D3C200-3367-4E7A-94D1-2F0E41C9D3B5}" type="datetime10">
              <a:rPr lang="en-GB"/>
              <a:pPr fontAlgn="base">
                <a:spcAft>
                  <a:spcPct val="0"/>
                </a:spcAft>
                <a:defRPr/>
              </a:pPr>
              <a:t>16:12</a:t>
            </a:fld>
            <a:endParaRPr lang="en-GB"/>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advClick="0" advTm="12000">
    <p:comb/>
  </p:transition>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04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400">
                <a:solidFill>
                  <a:srgbClr val="FFFFFF"/>
                </a:solidFill>
                <a:latin typeface="+mn-lt"/>
              </a:defRPr>
            </a:lvl1pPr>
          </a:lstStyle>
          <a:p>
            <a:pPr fontAlgn="base">
              <a:spcAft>
                <a:spcPct val="0"/>
              </a:spcAft>
              <a:defRPr/>
            </a:pPr>
            <a:fld id="{B989276C-BAA1-4665-9363-3EA47ABBBEC1}" type="datetime10">
              <a:rPr lang="en-GB"/>
              <a:pPr fontAlgn="base">
                <a:spcAft>
                  <a:spcPct val="0"/>
                </a:spcAft>
                <a:defRPr/>
              </a:pPr>
              <a:t>16:12</a:t>
            </a:fld>
            <a:endParaRPr lang="en-GB"/>
          </a:p>
        </p:txBody>
      </p:sp>
      <p:sp>
        <p:nvSpPr>
          <p:cNvPr id="604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400">
                <a:solidFill>
                  <a:srgbClr val="FFFFFF"/>
                </a:solidFill>
                <a:latin typeface="+mn-lt"/>
              </a:defRPr>
            </a:lvl1pPr>
          </a:lstStyle>
          <a:p>
            <a:pPr fontAlgn="base">
              <a:spcAft>
                <a:spcPct val="0"/>
              </a:spcAft>
              <a:defRPr/>
            </a:pPr>
            <a:endParaRPr lang="en-GB"/>
          </a:p>
        </p:txBody>
      </p:sp>
      <p:sp>
        <p:nvSpPr>
          <p:cNvPr id="604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solidFill>
                  <a:srgbClr val="FFFFFF"/>
                </a:solidFill>
                <a:latin typeface="+mn-lt"/>
              </a:defRPr>
            </a:lvl1pPr>
          </a:lstStyle>
          <a:p>
            <a:pPr fontAlgn="base">
              <a:spcAft>
                <a:spcPct val="0"/>
              </a:spcAft>
              <a:defRPr/>
            </a:pPr>
            <a:fld id="{3721EE54-CC62-4343-AC88-87A1CABC0B49}" type="slidenum">
              <a:rPr lang="en-GB"/>
              <a:pPr fontAlgn="base">
                <a:spcAft>
                  <a:spcPct val="0"/>
                </a:spcAft>
                <a:defRPr/>
              </a:pPr>
              <a:t>‹#›</a:t>
            </a:fld>
            <a:endParaRPr lang="en-GB"/>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2.png"/><Relationship Id="rId5" Type="http://schemas.openxmlformats.org/officeDocument/2006/relationships/oleObject" Target="../embeddings/oleObject1.bin"/><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google.co.uk/imgres?imgurl=http://animal.discovery.com/guides/wild-birds/gallery/herring_gull.jpg&amp;imgrefurl=http://animal.discovery.com/guides/wild-birds/d-h/herring-gull.html&amp;usg=__Q5L5KRPTFvSDKsyD1Csketqb7HQ=&amp;h=380&amp;w=530&amp;sz=148&amp;hl=en&amp;start=13&amp;zoom=1&amp;um=1&amp;itbs=1&amp;tbnid=pFDuBZWbmdJHHM:&amp;tbnh=95&amp;tbnw=132&amp;prev=/search?q=herring+gulls&amp;um=1&amp;hl=en&amp;safe=active&amp;biw=1004&amp;bih=610&amp;tbm=isch&amp;ei=zDQMTpnsJ5DD8QOgrpC3Dg" TargetMode="External"/><Relationship Id="rId5" Type="http://schemas.openxmlformats.org/officeDocument/2006/relationships/image" Target="../media/image27.jpeg"/><Relationship Id="rId4" Type="http://schemas.openxmlformats.org/officeDocument/2006/relationships/hyperlink" Target="http://www.google.co.uk/imgres?imgurl=http://www.birdforum.net/opus/images/thumb/b/b7/Atlantic_Puffin.jpg/550px-Atlantic_Puffin.jpg&amp;imgrefurl=http://www.birdforum.net/opus/Atlantic_Puffin&amp;usg=__HSmLw3DxGLGiQhLJocaiEW_7jE8=&amp;h=465&amp;w=550&amp;sz=69&amp;hl=en&amp;start=8&amp;zoom=1&amp;um=1&amp;itbs=1&amp;tbnid=LgnvtsEIv4i-PM:&amp;tbnh=112&amp;tbnw=133&amp;prev=/search?q=puffin&amp;um=1&amp;hl=en&amp;safe=active&amp;sa=N&amp;biw=1004&amp;bih=610&amp;tbm=isch&amp;ei=szQMTqjpKo2p8QPbnI3RD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www.google.co.uk/imgres?imgurl=http://static.howstuffworks.com/gif/ostrich.jpg&amp;imgrefurl=http://animals.howstuffworks.com/birds/ostrich-facts.htm&amp;usg=__tMMDDuVtrrmqzC-_4bDFUmT1ld8=&amp;h=400&amp;w=400&amp;sz=65&amp;hl=en&amp;start=13&amp;zoom=1&amp;um=1&amp;itbs=1&amp;tbnid=JBe88gwg5QNwxM:&amp;tbnh=124&amp;tbnw=124&amp;prev=/search?q=ostrich&amp;um=1&amp;hl=en&amp;safe=active&amp;biw=1004&amp;bih=612&amp;tbm=isch&amp;ei=efAKTv6aC5O48gOTw6yOAQ" TargetMode="External"/><Relationship Id="rId18"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hyperlink" Target="http://www.google.co.uk/imgres?imgurl=http://images.sciencedaily.com/2008/10/081012105113-large.jpg&amp;imgrefurl=http://www.sciencedaily.com/releases/2008/10/081012105113.htm&amp;usg=__fV-jJYMzqYzOpmSmHEXeyWEk1-w=&amp;h=850&amp;w=565&amp;sz=34&amp;hl=en&amp;start=10&amp;zoom=1&amp;um=1&amp;itbs=1&amp;tbnid=q7ewG5Zn51drnM:&amp;tbnh=145&amp;tbnw=96&amp;prev=/search?q=penguin&amp;um=1&amp;hl=en&amp;safe=active&amp;sa=N&amp;biw=1004&amp;bih=612&amp;tbm=isch&amp;ei=aO4KTpeTJYObOtC2gKgB" TargetMode="External"/><Relationship Id="rId12" Type="http://schemas.openxmlformats.org/officeDocument/2006/relationships/image" Target="../media/image12.jpeg"/><Relationship Id="rId17" Type="http://schemas.openxmlformats.org/officeDocument/2006/relationships/hyperlink" Target="http://www.google.co.uk/imgres?imgurl=http://static.howstuffworks.com/gif/willow/insect-info0.gif&amp;imgrefurl=http://animals.howstuffworks.com/animal-facts/insect-info.htm&amp;usg=__-5hiHueSIQM0fAgj9xfSyZQ8ICg=&amp;h=300&amp;w=313&amp;sz=40&amp;hl=en&amp;start=1&amp;zoom=1&amp;um=1&amp;itbs=1&amp;tbnid=GnmVsp5neGZoyM:&amp;tbnh=112&amp;tbnw=117&amp;prev=/search?q=insect+with+six+legs&amp;um=1&amp;hl=en&amp;safe=active&amp;biw=1004&amp;bih=596&amp;tbm=isch&amp;ei=I_MKTrmbHMyr8AOMoZxw" TargetMode="External"/><Relationship Id="rId2" Type="http://schemas.openxmlformats.org/officeDocument/2006/relationships/notesSlide" Target="../notesSlides/notesSlide8.xml"/><Relationship Id="rId16"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hyperlink" Target="http://www.google.co.uk/imgres?imgurl=http://fohn.net/monarch-butterfly-pictures/monarch-butterfly_large.jpg&amp;imgrefurl=http://fohn.net/monarch-butterfly-pictures/&amp;usg=__sFgdazxmF2HkSL0z3h2ECgmMF_I=&amp;h=290&amp;w=452&amp;sz=19&amp;hl=en&amp;start=4&amp;zoom=1&amp;um=1&amp;itbs=1&amp;tbnid=dA9L-DolOcw9HM:&amp;tbnh=81&amp;tbnw=127&amp;prev=/search?q=butterfly&amp;um=1&amp;hl=en&amp;safe=active&amp;biw=1004&amp;bih=612&amp;tbm=isch&amp;ei=D_AKTsXeAYes8QOGs-iSAQ" TargetMode="External"/><Relationship Id="rId5" Type="http://schemas.openxmlformats.org/officeDocument/2006/relationships/image" Target="../media/image8.jpeg"/><Relationship Id="rId15" Type="http://schemas.openxmlformats.org/officeDocument/2006/relationships/hyperlink" Target="http://www.google.co.uk/imgres?imgurl=http://exeterwaspcontrol.com/media/images/wasp.jpg&amp;imgrefurl=http://exeterwaspcontrol.com/&amp;usg=__hJlv-RGaiysP3tSJPIJjxX_iGT8=&amp;h=330&amp;w=290&amp;sz=29&amp;hl=en&amp;start=17&amp;zoom=1&amp;um=1&amp;itbs=1&amp;tbnid=otxb8LNNE8JYoM:&amp;tbnh=119&amp;tbnw=105&amp;prev=/search?q=wasp&amp;um=1&amp;hl=en&amp;safe=active&amp;biw=1004&amp;bih=612&amp;tbm=isch&amp;ei=8_AKTpn8HIeb8QOpypWVAQ" TargetMode="External"/><Relationship Id="rId10" Type="http://schemas.openxmlformats.org/officeDocument/2006/relationships/image" Target="../media/image11.jpeg"/><Relationship Id="rId4" Type="http://schemas.openxmlformats.org/officeDocument/2006/relationships/hyperlink" Target="http://www.google.co.uk/imgres?imgurl=http://4.bp.blogspot.com/-GAKG_FBKO3w/TV5p-40EZzI/AAAAAAAAAxc/T-5sy8fWuwE/s1600/chicken.jpg&amp;imgrefurl=http://true-wildlife.blogspot.com/2011/02/chicken.html&amp;usg=__xvEmUwSrUys56CMCDvgEHEJLl08=&amp;h=386&amp;w=360&amp;sz=26&amp;hl=en&amp;start=5&amp;zoom=1&amp;um=1&amp;itbs=1&amp;tbnid=PMZ7VM0B92l8-M:&amp;tbnh=123&amp;tbnw=115&amp;prev=/search?q=chicken+bird&amp;um=1&amp;hl=en&amp;safe=active&amp;biw=1004&amp;bih=610&amp;tbm=isch&amp;ei=huwKTuvdLImCOsKgoJ0B" TargetMode="External"/><Relationship Id="rId9" Type="http://schemas.openxmlformats.org/officeDocument/2006/relationships/hyperlink" Target="http://www.google.co.uk/imgres?imgurl=http://thewebsiteofeverything.com/weblog/images/big-eared-townsend-flederma.gif&amp;imgrefurl=http://thewebsiteofeverything.com/animals/mammals/Chiroptera/index.html&amp;usg=__26Qh4-k_RBfuJVERz7My5NrglDc=&amp;h=91&amp;w=150&amp;sz=6&amp;hl=en&amp;start=45&amp;zoom=1&amp;um=1&amp;itbs=1&amp;tbnid=ODGyUapFuKOZhM:&amp;tbnh=58&amp;tbnw=96&amp;prev=/search?q=mammals+that+fly&amp;start=40&amp;um=1&amp;hl=en&amp;safe=active&amp;sa=N&amp;biw=1004&amp;bih=612&amp;ndsp=20&amp;tbm=isch&amp;ei=4e4KTpuFDcmWOtX13aUB" TargetMode="External"/><Relationship Id="rId1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Date Placeholder 4"/>
          <p:cNvSpPr>
            <a:spLocks noGrp="1"/>
          </p:cNvSpPr>
          <p:nvPr>
            <p:ph type="dt" sz="quarter" idx="11"/>
          </p:nvPr>
        </p:nvSpPr>
        <p:spPr>
          <a:noFill/>
        </p:spPr>
        <p:txBody>
          <a:bodyPr/>
          <a:lstStyle/>
          <a:p>
            <a:pPr fontAlgn="base">
              <a:spcAft>
                <a:spcPct val="0"/>
              </a:spcAft>
            </a:pPr>
            <a:fld id="{12706BFD-BAC2-444C-89F0-A99A545782B7}" type="datetime10">
              <a:rPr lang="en-GB" smtClean="0"/>
              <a:pPr fontAlgn="base">
                <a:spcAft>
                  <a:spcPct val="0"/>
                </a:spcAft>
              </a:pPr>
              <a:t>16:12</a:t>
            </a:fld>
            <a:endParaRPr lang="en-GB" smtClean="0"/>
          </a:p>
        </p:txBody>
      </p:sp>
      <p:sp>
        <p:nvSpPr>
          <p:cNvPr id="54274" name="Rectangle 2"/>
          <p:cNvSpPr>
            <a:spLocks noGrp="1" noChangeArrowheads="1"/>
          </p:cNvSpPr>
          <p:nvPr>
            <p:ph type="ctrTitle"/>
          </p:nvPr>
        </p:nvSpPr>
        <p:spPr>
          <a:xfrm>
            <a:off x="0" y="0"/>
            <a:ext cx="9144000" cy="1341438"/>
          </a:xfrm>
          <a:solidFill>
            <a:schemeClr val="folHlink"/>
          </a:solidFill>
        </p:spPr>
        <p:txBody>
          <a:bodyPr/>
          <a:lstStyle/>
          <a:p>
            <a:pPr algn="l" eaLnBrk="1" hangingPunct="1"/>
            <a:r>
              <a:rPr lang="en-GB" sz="2400" b="1" smtClean="0">
                <a:solidFill>
                  <a:schemeClr val="bg1"/>
                </a:solidFill>
              </a:rPr>
              <a:t>Syllabus/Unit: code:B2 Understanding our environment </a:t>
            </a:r>
            <a:br>
              <a:rPr lang="en-GB" sz="2400" b="1" smtClean="0">
                <a:solidFill>
                  <a:schemeClr val="bg1"/>
                </a:solidFill>
              </a:rPr>
            </a:br>
            <a:r>
              <a:rPr lang="en-GB" sz="2400" b="1" smtClean="0">
                <a:solidFill>
                  <a:schemeClr val="bg1"/>
                </a:solidFill>
              </a:rPr>
              <a:t>Lesson number: 1</a:t>
            </a:r>
            <a:br>
              <a:rPr lang="en-GB" sz="2400" b="1" smtClean="0">
                <a:solidFill>
                  <a:schemeClr val="bg1"/>
                </a:solidFill>
              </a:rPr>
            </a:br>
            <a:r>
              <a:rPr lang="en-GB" sz="2400" b="1" smtClean="0">
                <a:solidFill>
                  <a:schemeClr val="bg1"/>
                </a:solidFill>
              </a:rPr>
              <a:t>Lesson Title: Grouping Organisms </a:t>
            </a:r>
            <a:endParaRPr lang="en-GB" sz="2800" b="1" smtClean="0">
              <a:solidFill>
                <a:schemeClr val="bg1"/>
              </a:solidFill>
            </a:endParaRPr>
          </a:p>
        </p:txBody>
      </p:sp>
      <p:graphicFrame>
        <p:nvGraphicFramePr>
          <p:cNvPr id="68643" name="Group 35"/>
          <p:cNvGraphicFramePr>
            <a:graphicFrameLocks noGrp="1"/>
          </p:cNvGraphicFramePr>
          <p:nvPr/>
        </p:nvGraphicFramePr>
        <p:xfrm>
          <a:off x="0" y="1341438"/>
          <a:ext cx="9144000" cy="5104448"/>
        </p:xfrm>
        <a:graphic>
          <a:graphicData uri="http://schemas.openxmlformats.org/drawingml/2006/table">
            <a:tbl>
              <a:tblPr/>
              <a:tblGrid>
                <a:gridCol w="5003800"/>
                <a:gridCol w="2089150"/>
                <a:gridCol w="2051050"/>
              </a:tblGrid>
              <a:tr h="479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hlink"/>
                          </a:solidFill>
                          <a:effectLst/>
                          <a:latin typeface="Arial" charset="0"/>
                        </a:rPr>
                        <a:t>Learning Outcomes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608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B0F0"/>
                          </a:solidFill>
                          <a:effectLst/>
                          <a:latin typeface="Arial" charset="0"/>
                        </a:rPr>
                        <a:t>Learning Outcome 1: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B0F0"/>
                          </a:solidFill>
                          <a:effectLst/>
                          <a:latin typeface="Arial" charset="0"/>
                        </a:rPr>
                        <a:t>Explain the importance of classification and be able to apply this system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B0F0"/>
                          </a:solidFill>
                          <a:effectLst/>
                          <a:latin typeface="Arial" charset="0"/>
                        </a:rPr>
                        <a:t>Grade C</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363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CC00"/>
                          </a:solidFill>
                          <a:effectLst/>
                          <a:latin typeface="Arial" charset="0"/>
                        </a:rPr>
                        <a:t>Learning Outcome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CC00"/>
                          </a:solidFill>
                          <a:effectLst/>
                          <a:latin typeface="Arial" charset="0"/>
                        </a:rPr>
                        <a:t>Construct a classification key to identify some simple invertebrates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CC00"/>
                          </a:solidFill>
                          <a:effectLst/>
                          <a:latin typeface="Arial" charset="0"/>
                        </a:rPr>
                        <a:t>Grade B</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584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33CC33"/>
                          </a:solidFill>
                          <a:effectLst/>
                          <a:latin typeface="Arial" charset="0"/>
                        </a:rPr>
                        <a:t>Learning Outcome 3: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33CC33"/>
                          </a:solidFill>
                          <a:effectLst/>
                          <a:latin typeface="Arial" charset="0"/>
                        </a:rPr>
                        <a:t>Analyse the natural and artificial methods of classification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33CC33"/>
                          </a:solidFill>
                          <a:effectLst/>
                          <a:latin typeface="Arial" charset="0"/>
                        </a:rPr>
                        <a:t>Grade A/A*</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54297" name="Text Box 162"/>
          <p:cNvSpPr txBox="1">
            <a:spLocks noChangeArrowheads="1"/>
          </p:cNvSpPr>
          <p:nvPr/>
        </p:nvSpPr>
        <p:spPr bwMode="auto">
          <a:xfrm>
            <a:off x="6659563" y="2154238"/>
            <a:ext cx="2305050" cy="2530475"/>
          </a:xfrm>
          <a:prstGeom prst="rect">
            <a:avLst/>
          </a:prstGeom>
          <a:solidFill>
            <a:schemeClr val="hlink"/>
          </a:solidFill>
          <a:ln w="9525">
            <a:noFill/>
            <a:miter lim="800000"/>
            <a:headEnd/>
            <a:tailEnd/>
          </a:ln>
        </p:spPr>
        <p:txBody>
          <a:bodyPr>
            <a:spAutoFit/>
          </a:bodyPr>
          <a:lstStyle/>
          <a:p>
            <a:pPr fontAlgn="base">
              <a:spcBef>
                <a:spcPct val="50000"/>
              </a:spcBef>
              <a:spcAft>
                <a:spcPct val="0"/>
              </a:spcAft>
            </a:pPr>
            <a:r>
              <a:rPr lang="en-GB" sz="2000" b="1" u="sng">
                <a:solidFill>
                  <a:srgbClr val="000000"/>
                </a:solidFill>
              </a:rPr>
              <a:t>Connector: </a:t>
            </a:r>
          </a:p>
          <a:p>
            <a:pPr fontAlgn="base">
              <a:spcBef>
                <a:spcPct val="50000"/>
              </a:spcBef>
              <a:spcAft>
                <a:spcPct val="0"/>
              </a:spcAft>
            </a:pPr>
            <a:r>
              <a:rPr lang="en-GB" sz="2000" b="1">
                <a:solidFill>
                  <a:srgbClr val="000000"/>
                </a:solidFill>
              </a:rPr>
              <a:t>All living things are placed into 5 major groups called Kingdoms</a:t>
            </a:r>
          </a:p>
          <a:p>
            <a:pPr fontAlgn="base">
              <a:spcBef>
                <a:spcPct val="50000"/>
              </a:spcBef>
              <a:spcAft>
                <a:spcPct val="0"/>
              </a:spcAft>
            </a:pPr>
            <a:r>
              <a:rPr lang="en-GB" sz="2000" b="1">
                <a:solidFill>
                  <a:srgbClr val="000000"/>
                </a:solidFill>
              </a:rPr>
              <a:t>What are the five kingdoms </a:t>
            </a:r>
          </a:p>
        </p:txBody>
      </p:sp>
      <p:pic>
        <p:nvPicPr>
          <p:cNvPr id="54298" name="Picture 190"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iLevel thresh="50000"/>
          </a:blip>
          <a:srcRect/>
          <a:stretch>
            <a:fillRect/>
          </a:stretch>
        </p:blipFill>
        <p:spPr bwMode="auto">
          <a:xfrm>
            <a:off x="7740650" y="0"/>
            <a:ext cx="1403350" cy="1196975"/>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p:cNvPicPr>
            <a:picLocks noChangeAspect="1" noChangeArrowheads="1"/>
          </p:cNvPicPr>
          <p:nvPr/>
        </p:nvPicPr>
        <p:blipFill>
          <a:blip r:embed="rId2" cstate="print"/>
          <a:srcRect l="9134" t="10162" r="9116" b="15739"/>
          <a:stretch>
            <a:fillRect/>
          </a:stretch>
        </p:blipFill>
        <p:spPr bwMode="auto">
          <a:xfrm>
            <a:off x="395288" y="549275"/>
            <a:ext cx="8497887" cy="4813300"/>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Date Placeholder 4"/>
          <p:cNvSpPr>
            <a:spLocks noGrp="1"/>
          </p:cNvSpPr>
          <p:nvPr>
            <p:ph type="dt" sz="quarter" idx="11"/>
          </p:nvPr>
        </p:nvSpPr>
        <p:spPr>
          <a:noFill/>
        </p:spPr>
        <p:txBody>
          <a:bodyPr/>
          <a:lstStyle/>
          <a:p>
            <a:pPr fontAlgn="base">
              <a:spcAft>
                <a:spcPct val="0"/>
              </a:spcAft>
            </a:pPr>
            <a:fld id="{EF5B1BBC-734D-44C9-9233-226D92E07D61}" type="datetime10">
              <a:rPr lang="en-GB" smtClean="0"/>
              <a:pPr fontAlgn="base">
                <a:spcAft>
                  <a:spcPct val="0"/>
                </a:spcAft>
              </a:pPr>
              <a:t>16:12</a:t>
            </a:fld>
            <a:endParaRPr lang="en-GB" smtClean="0"/>
          </a:p>
        </p:txBody>
      </p:sp>
      <p:grpSp>
        <p:nvGrpSpPr>
          <p:cNvPr id="2" name="Group 2"/>
          <p:cNvGrpSpPr>
            <a:grpSpLocks/>
          </p:cNvGrpSpPr>
          <p:nvPr/>
        </p:nvGrpSpPr>
        <p:grpSpPr bwMode="auto">
          <a:xfrm>
            <a:off x="3348038" y="188913"/>
            <a:ext cx="2016125" cy="6669087"/>
            <a:chOff x="2109" y="119"/>
            <a:chExt cx="1270" cy="4201"/>
          </a:xfrm>
        </p:grpSpPr>
        <p:sp>
          <p:nvSpPr>
            <p:cNvPr id="72713" name="AutoShape 3"/>
            <p:cNvSpPr>
              <a:spLocks noChangeArrowheads="1"/>
            </p:cNvSpPr>
            <p:nvPr/>
          </p:nvSpPr>
          <p:spPr bwMode="auto">
            <a:xfrm>
              <a:off x="3198"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pPr fontAlgn="base">
                <a:lnSpc>
                  <a:spcPct val="90000"/>
                </a:lnSpc>
                <a:spcBef>
                  <a:spcPct val="20000"/>
                </a:spcBef>
                <a:spcAft>
                  <a:spcPct val="0"/>
                </a:spcAft>
                <a:buFontTx/>
                <a:buChar char="•"/>
              </a:pPr>
              <a:endParaRPr lang="en-US" sz="2400">
                <a:solidFill>
                  <a:srgbClr val="FFFFFF"/>
                </a:solidFill>
              </a:endParaRPr>
            </a:p>
          </p:txBody>
        </p:sp>
        <p:sp>
          <p:nvSpPr>
            <p:cNvPr id="72714" name="AutoShape 4"/>
            <p:cNvSpPr>
              <a:spLocks noChangeArrowheads="1"/>
            </p:cNvSpPr>
            <p:nvPr/>
          </p:nvSpPr>
          <p:spPr bwMode="auto">
            <a:xfrm rot="-5400000">
              <a:off x="2630" y="760"/>
              <a:ext cx="228" cy="908"/>
            </a:xfrm>
            <a:prstGeom prst="can">
              <a:avLst>
                <a:gd name="adj" fmla="val 19857"/>
              </a:avLst>
            </a:prstGeom>
            <a:solidFill>
              <a:srgbClr val="FF0000"/>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Create</a:t>
              </a:r>
            </a:p>
          </p:txBody>
        </p:sp>
        <p:sp>
          <p:nvSpPr>
            <p:cNvPr id="72715" name="AutoShape 5"/>
            <p:cNvSpPr>
              <a:spLocks noChangeArrowheads="1"/>
            </p:cNvSpPr>
            <p:nvPr/>
          </p:nvSpPr>
          <p:spPr bwMode="auto">
            <a:xfrm rot="-5400000">
              <a:off x="2630" y="1304"/>
              <a:ext cx="228" cy="908"/>
            </a:xfrm>
            <a:prstGeom prst="can">
              <a:avLst>
                <a:gd name="adj" fmla="val 19857"/>
              </a:avLst>
            </a:prstGeom>
            <a:solidFill>
              <a:srgbClr val="FF6600"/>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Evaluate</a:t>
              </a:r>
            </a:p>
          </p:txBody>
        </p:sp>
        <p:sp>
          <p:nvSpPr>
            <p:cNvPr id="72716" name="AutoShape 6"/>
            <p:cNvSpPr>
              <a:spLocks noChangeArrowheads="1"/>
            </p:cNvSpPr>
            <p:nvPr/>
          </p:nvSpPr>
          <p:spPr bwMode="auto">
            <a:xfrm rot="-5400000">
              <a:off x="2630" y="1848"/>
              <a:ext cx="228" cy="908"/>
            </a:xfrm>
            <a:prstGeom prst="can">
              <a:avLst>
                <a:gd name="adj" fmla="val 19857"/>
              </a:avLst>
            </a:prstGeom>
            <a:solidFill>
              <a:srgbClr val="FF9900"/>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Analyse</a:t>
              </a:r>
            </a:p>
          </p:txBody>
        </p:sp>
        <p:sp>
          <p:nvSpPr>
            <p:cNvPr id="72717" name="AutoShape 7"/>
            <p:cNvSpPr>
              <a:spLocks noChangeArrowheads="1"/>
            </p:cNvSpPr>
            <p:nvPr/>
          </p:nvSpPr>
          <p:spPr bwMode="auto">
            <a:xfrm rot="-5400000">
              <a:off x="2630" y="2393"/>
              <a:ext cx="228" cy="908"/>
            </a:xfrm>
            <a:prstGeom prst="can">
              <a:avLst>
                <a:gd name="adj" fmla="val 19857"/>
              </a:avLst>
            </a:prstGeom>
            <a:solidFill>
              <a:srgbClr val="FFCC00"/>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Apply</a:t>
              </a:r>
            </a:p>
          </p:txBody>
        </p:sp>
        <p:sp>
          <p:nvSpPr>
            <p:cNvPr id="72718" name="AutoShape 8"/>
            <p:cNvSpPr>
              <a:spLocks noChangeArrowheads="1"/>
            </p:cNvSpPr>
            <p:nvPr/>
          </p:nvSpPr>
          <p:spPr bwMode="auto">
            <a:xfrm rot="-5400000">
              <a:off x="2630" y="2937"/>
              <a:ext cx="228" cy="908"/>
            </a:xfrm>
            <a:prstGeom prst="can">
              <a:avLst>
                <a:gd name="adj" fmla="val 19857"/>
              </a:avLst>
            </a:prstGeom>
            <a:solidFill>
              <a:srgbClr val="FFFF00"/>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Understand</a:t>
              </a:r>
            </a:p>
          </p:txBody>
        </p:sp>
        <p:sp>
          <p:nvSpPr>
            <p:cNvPr id="72719" name="AutoShape 9"/>
            <p:cNvSpPr>
              <a:spLocks noChangeArrowheads="1"/>
            </p:cNvSpPr>
            <p:nvPr/>
          </p:nvSpPr>
          <p:spPr bwMode="auto">
            <a:xfrm rot="-5400000">
              <a:off x="2630" y="3481"/>
              <a:ext cx="228" cy="908"/>
            </a:xfrm>
            <a:prstGeom prst="can">
              <a:avLst>
                <a:gd name="adj" fmla="val 19857"/>
              </a:avLst>
            </a:prstGeom>
            <a:solidFill>
              <a:srgbClr val="FFFF66"/>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Remember</a:t>
              </a:r>
            </a:p>
          </p:txBody>
        </p:sp>
        <p:sp>
          <p:nvSpPr>
            <p:cNvPr id="72720" name="AutoShape 10"/>
            <p:cNvSpPr>
              <a:spLocks noChangeArrowheads="1"/>
            </p:cNvSpPr>
            <p:nvPr/>
          </p:nvSpPr>
          <p:spPr bwMode="auto">
            <a:xfrm>
              <a:off x="2109"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pPr fontAlgn="base">
                <a:lnSpc>
                  <a:spcPct val="90000"/>
                </a:lnSpc>
                <a:spcBef>
                  <a:spcPct val="20000"/>
                </a:spcBef>
                <a:spcAft>
                  <a:spcPct val="0"/>
                </a:spcAft>
                <a:buFontTx/>
                <a:buChar char="•"/>
              </a:pPr>
              <a:endParaRPr lang="en-US" sz="2400">
                <a:solidFill>
                  <a:srgbClr val="FFFFFF"/>
                </a:solidFill>
              </a:endParaRPr>
            </a:p>
          </p:txBody>
        </p:sp>
        <p:sp>
          <p:nvSpPr>
            <p:cNvPr id="72721" name="Line 11"/>
            <p:cNvSpPr>
              <a:spLocks noChangeShapeType="1"/>
            </p:cNvSpPr>
            <p:nvPr/>
          </p:nvSpPr>
          <p:spPr bwMode="auto">
            <a:xfrm flipV="1">
              <a:off x="3288" y="1463"/>
              <a:ext cx="0" cy="2404"/>
            </a:xfrm>
            <a:prstGeom prst="line">
              <a:avLst/>
            </a:prstGeom>
            <a:noFill/>
            <a:ln w="73025">
              <a:solidFill>
                <a:schemeClr val="bg1"/>
              </a:solidFill>
              <a:round/>
              <a:headEnd/>
              <a:tailEnd type="triangle" w="med" len="med"/>
            </a:ln>
          </p:spPr>
          <p:txBody>
            <a:bodyPr/>
            <a:lstStyle/>
            <a:p>
              <a:pPr fontAlgn="base">
                <a:spcBef>
                  <a:spcPct val="0"/>
                </a:spcBef>
                <a:spcAft>
                  <a:spcPct val="0"/>
                </a:spcAft>
              </a:pPr>
              <a:endParaRPr lang="en-US">
                <a:solidFill>
                  <a:srgbClr val="FFFFFF"/>
                </a:solidFill>
              </a:endParaRPr>
            </a:p>
          </p:txBody>
        </p:sp>
        <p:sp>
          <p:nvSpPr>
            <p:cNvPr id="72722" name="Line 12"/>
            <p:cNvSpPr>
              <a:spLocks noChangeShapeType="1"/>
            </p:cNvSpPr>
            <p:nvPr/>
          </p:nvSpPr>
          <p:spPr bwMode="auto">
            <a:xfrm flipV="1">
              <a:off x="2200" y="1463"/>
              <a:ext cx="0" cy="2404"/>
            </a:xfrm>
            <a:prstGeom prst="line">
              <a:avLst/>
            </a:prstGeom>
            <a:noFill/>
            <a:ln w="73025">
              <a:solidFill>
                <a:schemeClr val="bg1"/>
              </a:solidFill>
              <a:round/>
              <a:headEnd/>
              <a:tailEnd type="triangle" w="med" len="med"/>
            </a:ln>
          </p:spPr>
          <p:txBody>
            <a:bodyPr/>
            <a:lstStyle/>
            <a:p>
              <a:pPr fontAlgn="base">
                <a:spcBef>
                  <a:spcPct val="0"/>
                </a:spcBef>
                <a:spcAft>
                  <a:spcPct val="0"/>
                </a:spcAft>
              </a:pPr>
              <a:endParaRPr lang="en-US">
                <a:solidFill>
                  <a:srgbClr val="FFFFFF"/>
                </a:solidFill>
              </a:endParaRPr>
            </a:p>
          </p:txBody>
        </p:sp>
        <p:pic>
          <p:nvPicPr>
            <p:cNvPr id="72723" name="Picture 13" descr="MC910216361[1]"/>
            <p:cNvPicPr>
              <a:picLocks noChangeAspect="1" noChangeArrowheads="1"/>
            </p:cNvPicPr>
            <p:nvPr/>
          </p:nvPicPr>
          <p:blipFill>
            <a:blip r:embed="rId3" cstate="print"/>
            <a:srcRect/>
            <a:stretch>
              <a:fillRect/>
            </a:stretch>
          </p:blipFill>
          <p:spPr bwMode="auto">
            <a:xfrm>
              <a:off x="2200" y="119"/>
              <a:ext cx="1088" cy="799"/>
            </a:xfrm>
            <a:prstGeom prst="rect">
              <a:avLst/>
            </a:prstGeom>
            <a:solidFill>
              <a:srgbClr val="FFFF00"/>
            </a:solidFill>
            <a:ln w="9525">
              <a:noFill/>
              <a:miter lim="800000"/>
              <a:headEnd/>
              <a:tailEnd/>
            </a:ln>
          </p:spPr>
        </p:pic>
      </p:grpSp>
      <p:sp>
        <p:nvSpPr>
          <p:cNvPr id="72707" name="Text Box 14"/>
          <p:cNvSpPr txBox="1">
            <a:spLocks noChangeArrowheads="1"/>
          </p:cNvSpPr>
          <p:nvPr/>
        </p:nvSpPr>
        <p:spPr bwMode="auto">
          <a:xfrm>
            <a:off x="250825" y="4292600"/>
            <a:ext cx="3024188" cy="1822450"/>
          </a:xfrm>
          <a:prstGeom prst="rect">
            <a:avLst/>
          </a:prstGeom>
          <a:solidFill>
            <a:srgbClr val="FFCC00"/>
          </a:solidFill>
          <a:ln w="9525">
            <a:noFill/>
            <a:miter lim="800000"/>
            <a:headEnd/>
            <a:tailEnd/>
          </a:ln>
        </p:spPr>
        <p:txBody>
          <a:bodyPr>
            <a:spAutoFit/>
          </a:bodyPr>
          <a:lstStyle/>
          <a:p>
            <a:pPr fontAlgn="base">
              <a:spcBef>
                <a:spcPct val="50000"/>
              </a:spcBef>
              <a:spcAft>
                <a:spcPct val="0"/>
              </a:spcAft>
            </a:pPr>
            <a:r>
              <a:rPr lang="en-GB" b="1" u="sng">
                <a:solidFill>
                  <a:srgbClr val="000000"/>
                </a:solidFill>
              </a:rPr>
              <a:t>Apply (C)</a:t>
            </a:r>
          </a:p>
          <a:p>
            <a:pPr fontAlgn="base">
              <a:spcBef>
                <a:spcPct val="30000"/>
              </a:spcBef>
              <a:spcAft>
                <a:spcPct val="0"/>
              </a:spcAft>
            </a:pPr>
            <a:r>
              <a:rPr lang="en-GB" b="1">
                <a:solidFill>
                  <a:srgbClr val="000000"/>
                </a:solidFill>
              </a:rPr>
              <a:t>Explain the need for classification? Why did increased travel make classification more important?</a:t>
            </a:r>
          </a:p>
        </p:txBody>
      </p:sp>
      <p:sp>
        <p:nvSpPr>
          <p:cNvPr id="72708" name="Text Box 15"/>
          <p:cNvSpPr txBox="1">
            <a:spLocks noChangeArrowheads="1"/>
          </p:cNvSpPr>
          <p:nvPr/>
        </p:nvSpPr>
        <p:spPr bwMode="auto">
          <a:xfrm>
            <a:off x="5580063" y="5516563"/>
            <a:ext cx="3563937" cy="723900"/>
          </a:xfrm>
          <a:prstGeom prst="rect">
            <a:avLst/>
          </a:prstGeom>
          <a:solidFill>
            <a:srgbClr val="FFFF00"/>
          </a:solidFill>
          <a:ln w="9525">
            <a:noFill/>
            <a:miter lim="800000"/>
            <a:headEnd/>
            <a:tailEnd/>
          </a:ln>
        </p:spPr>
        <p:txBody>
          <a:bodyPr>
            <a:spAutoFit/>
          </a:bodyPr>
          <a:lstStyle/>
          <a:p>
            <a:pPr fontAlgn="base">
              <a:spcBef>
                <a:spcPct val="50000"/>
              </a:spcBef>
              <a:spcAft>
                <a:spcPct val="0"/>
              </a:spcAft>
            </a:pPr>
            <a:r>
              <a:rPr lang="en-GB" b="1" u="sng">
                <a:solidFill>
                  <a:srgbClr val="000000"/>
                </a:solidFill>
              </a:rPr>
              <a:t>Understand (D)</a:t>
            </a:r>
          </a:p>
          <a:p>
            <a:pPr fontAlgn="base">
              <a:spcBef>
                <a:spcPct val="30000"/>
              </a:spcBef>
              <a:spcAft>
                <a:spcPct val="0"/>
              </a:spcAft>
            </a:pPr>
            <a:r>
              <a:rPr lang="en-GB" b="1">
                <a:solidFill>
                  <a:srgbClr val="000000"/>
                </a:solidFill>
              </a:rPr>
              <a:t>Explain what classification is?</a:t>
            </a:r>
          </a:p>
        </p:txBody>
      </p:sp>
      <p:sp>
        <p:nvSpPr>
          <p:cNvPr id="72709" name="Text Box 17"/>
          <p:cNvSpPr txBox="1">
            <a:spLocks noChangeArrowheads="1"/>
          </p:cNvSpPr>
          <p:nvPr/>
        </p:nvSpPr>
        <p:spPr bwMode="auto">
          <a:xfrm>
            <a:off x="5580063" y="3213100"/>
            <a:ext cx="3563937" cy="1878013"/>
          </a:xfrm>
          <a:prstGeom prst="rect">
            <a:avLst/>
          </a:prstGeom>
          <a:solidFill>
            <a:srgbClr val="FF9900"/>
          </a:solidFill>
          <a:ln w="9525">
            <a:noFill/>
            <a:miter lim="800000"/>
            <a:headEnd/>
            <a:tailEnd/>
          </a:ln>
        </p:spPr>
        <p:txBody>
          <a:bodyPr>
            <a:spAutoFit/>
          </a:bodyPr>
          <a:lstStyle/>
          <a:p>
            <a:pPr fontAlgn="base">
              <a:spcBef>
                <a:spcPct val="50000"/>
              </a:spcBef>
              <a:spcAft>
                <a:spcPct val="0"/>
              </a:spcAft>
            </a:pPr>
            <a:r>
              <a:rPr lang="en-GB" b="1" u="sng">
                <a:solidFill>
                  <a:srgbClr val="000000"/>
                </a:solidFill>
              </a:rPr>
              <a:t>Analyse (B)</a:t>
            </a:r>
          </a:p>
          <a:p>
            <a:pPr fontAlgn="base">
              <a:spcBef>
                <a:spcPct val="50000"/>
              </a:spcBef>
              <a:spcAft>
                <a:spcPct val="0"/>
              </a:spcAft>
            </a:pPr>
            <a:r>
              <a:rPr lang="en-GB" b="1">
                <a:solidFill>
                  <a:srgbClr val="000000"/>
                </a:solidFill>
              </a:rPr>
              <a:t>Explain the importance of classification with the use of examples. What are the advantages and disadvantages of this system</a:t>
            </a:r>
          </a:p>
        </p:txBody>
      </p:sp>
      <p:sp>
        <p:nvSpPr>
          <p:cNvPr id="72710" name="Text Box 18"/>
          <p:cNvSpPr txBox="1">
            <a:spLocks noChangeArrowheads="1"/>
          </p:cNvSpPr>
          <p:nvPr/>
        </p:nvSpPr>
        <p:spPr bwMode="auto">
          <a:xfrm>
            <a:off x="179388" y="1628775"/>
            <a:ext cx="3024187" cy="1822450"/>
          </a:xfrm>
          <a:prstGeom prst="rect">
            <a:avLst/>
          </a:prstGeom>
          <a:solidFill>
            <a:srgbClr val="FC3C08"/>
          </a:solidFill>
          <a:ln w="9525">
            <a:noFill/>
            <a:miter lim="800000"/>
            <a:headEnd/>
            <a:tailEnd/>
          </a:ln>
        </p:spPr>
        <p:txBody>
          <a:bodyPr>
            <a:spAutoFit/>
          </a:bodyPr>
          <a:lstStyle/>
          <a:p>
            <a:pPr fontAlgn="base">
              <a:spcBef>
                <a:spcPct val="50000"/>
              </a:spcBef>
              <a:spcAft>
                <a:spcPct val="0"/>
              </a:spcAft>
            </a:pPr>
            <a:r>
              <a:rPr lang="en-GB" b="1" u="sng">
                <a:solidFill>
                  <a:srgbClr val="000000"/>
                </a:solidFill>
              </a:rPr>
              <a:t>Evaluate (A)</a:t>
            </a:r>
          </a:p>
          <a:p>
            <a:pPr fontAlgn="base">
              <a:spcBef>
                <a:spcPct val="30000"/>
              </a:spcBef>
              <a:spcAft>
                <a:spcPct val="0"/>
              </a:spcAft>
            </a:pPr>
            <a:r>
              <a:rPr lang="en-GB" b="1">
                <a:solidFill>
                  <a:srgbClr val="000000"/>
                </a:solidFill>
              </a:rPr>
              <a:t>Using your knowledge on classification, evaluate what could be the potential problems with this method </a:t>
            </a:r>
          </a:p>
        </p:txBody>
      </p:sp>
      <p:pic>
        <p:nvPicPr>
          <p:cNvPr id="72711" name="Picture 20" descr="FHS School Logo Badge"/>
          <p:cNvPicPr>
            <a:picLocks noChangeAspect="1" noChangeArrowheads="1"/>
          </p:cNvPicPr>
          <p:nvPr/>
        </p:nvPicPr>
        <p:blipFill>
          <a:blip r:embed="rId4" cstate="print">
            <a:clrChange>
              <a:clrFrom>
                <a:srgbClr val="FDFDFD"/>
              </a:clrFrom>
              <a:clrTo>
                <a:srgbClr val="FDFDFD">
                  <a:alpha val="0"/>
                </a:srgbClr>
              </a:clrTo>
            </a:clrChange>
            <a:lum bright="70000" contrast="-70000"/>
            <a:grayscl/>
          </a:blip>
          <a:srcRect/>
          <a:stretch>
            <a:fillRect/>
          </a:stretch>
        </p:blipFill>
        <p:spPr bwMode="auto">
          <a:xfrm>
            <a:off x="8378825" y="0"/>
            <a:ext cx="765175" cy="908050"/>
          </a:xfrm>
          <a:prstGeom prst="rect">
            <a:avLst/>
          </a:prstGeom>
          <a:solidFill>
            <a:schemeClr val="bg1"/>
          </a:solidFill>
          <a:ln w="9525">
            <a:noFill/>
            <a:miter lim="800000"/>
            <a:headEnd/>
            <a:tailEnd/>
          </a:ln>
        </p:spPr>
      </p:pic>
      <p:sp>
        <p:nvSpPr>
          <p:cNvPr id="83989" name="Rectangle 21"/>
          <p:cNvSpPr>
            <a:spLocks noGrp="1" noChangeArrowheads="1"/>
          </p:cNvSpPr>
          <p:nvPr>
            <p:ph type="title"/>
          </p:nvPr>
        </p:nvSpPr>
        <p:spPr>
          <a:xfrm>
            <a:off x="250825" y="188913"/>
            <a:ext cx="3097213" cy="1143000"/>
          </a:xfrm>
          <a:solidFill>
            <a:schemeClr val="hlink"/>
          </a:solidFill>
          <a:ln>
            <a:solidFill>
              <a:schemeClr val="tx1"/>
            </a:solidFill>
          </a:ln>
        </p:spPr>
        <p:txBody>
          <a:bodyPr/>
          <a:lstStyle/>
          <a:p>
            <a:pPr eaLnBrk="1" hangingPunct="1"/>
            <a:r>
              <a:rPr lang="en-GB" sz="2000" b="1" smtClean="0">
                <a:solidFill>
                  <a:schemeClr val="bg1"/>
                </a:solidFill>
              </a:rPr>
              <a:t>Demonstrate your Learning for Outcome 1</a:t>
            </a:r>
          </a:p>
        </p:txBody>
      </p:sp>
    </p:spTree>
  </p:cSld>
  <p:clrMapOvr>
    <a:masterClrMapping/>
  </p:clrMapOvr>
  <p:transition spd="med" advClick="0" advTm="1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mph" presetSubtype="2" repeatCount="2000" fill="hold" grpId="0" nodeType="withEffect">
                                  <p:stCondLst>
                                    <p:cond delay="0"/>
                                  </p:stCondLst>
                                  <p:childTnLst>
                                    <p:anim to="1.5" calcmode="lin" valueType="num">
                                      <p:cBhvr override="childStyle">
                                        <p:cTn id="6" dur="2000" fill="hold"/>
                                        <p:tgtEl>
                                          <p:spTgt spid="83989">
                                            <p:txEl>
                                              <p:charRg st="4294967295" end="4294967295"/>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8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Date Placeholder 4"/>
          <p:cNvSpPr>
            <a:spLocks noGrp="1"/>
          </p:cNvSpPr>
          <p:nvPr>
            <p:ph type="dt" sz="quarter" idx="11"/>
          </p:nvPr>
        </p:nvSpPr>
        <p:spPr>
          <a:noFill/>
        </p:spPr>
        <p:txBody>
          <a:bodyPr/>
          <a:lstStyle/>
          <a:p>
            <a:pPr fontAlgn="base">
              <a:spcAft>
                <a:spcPct val="0"/>
              </a:spcAft>
            </a:pPr>
            <a:fld id="{94717623-2C25-447D-AA09-622802BBFCCA}" type="datetime10">
              <a:rPr lang="en-GB" smtClean="0"/>
              <a:pPr fontAlgn="base">
                <a:spcAft>
                  <a:spcPct val="0"/>
                </a:spcAft>
              </a:pPr>
              <a:t>16:12</a:t>
            </a:fld>
            <a:endParaRPr lang="en-GB" smtClean="0"/>
          </a:p>
        </p:txBody>
      </p:sp>
      <p:sp>
        <p:nvSpPr>
          <p:cNvPr id="74754" name="Rectangle 2"/>
          <p:cNvSpPr>
            <a:spLocks noGrp="1" noChangeArrowheads="1"/>
          </p:cNvSpPr>
          <p:nvPr>
            <p:ph type="title"/>
          </p:nvPr>
        </p:nvSpPr>
        <p:spPr>
          <a:xfrm>
            <a:off x="0" y="0"/>
            <a:ext cx="9144000" cy="1417638"/>
          </a:xfrm>
          <a:solidFill>
            <a:srgbClr val="0099FF"/>
          </a:solidFill>
        </p:spPr>
        <p:txBody>
          <a:bodyPr/>
          <a:lstStyle/>
          <a:p>
            <a:pPr eaLnBrk="1" hangingPunct="1"/>
            <a:r>
              <a:rPr lang="en-GB" smtClean="0">
                <a:solidFill>
                  <a:schemeClr val="tx1"/>
                </a:solidFill>
              </a:rPr>
              <a:t>Learning Outcome 1: Review</a:t>
            </a:r>
          </a:p>
        </p:txBody>
      </p:sp>
      <p:graphicFrame>
        <p:nvGraphicFramePr>
          <p:cNvPr id="82965" name="Group 21"/>
          <p:cNvGraphicFramePr>
            <a:graphicFrameLocks noGrp="1"/>
          </p:cNvGraphicFramePr>
          <p:nvPr>
            <p:ph idx="1"/>
          </p:nvPr>
        </p:nvGraphicFramePr>
        <p:xfrm>
          <a:off x="468313" y="3141663"/>
          <a:ext cx="8229600" cy="2464435"/>
        </p:xfrm>
        <a:graphic>
          <a:graphicData uri="http://schemas.openxmlformats.org/drawingml/2006/table">
            <a:tbl>
              <a:tblPr/>
              <a:tblGrid>
                <a:gridCol w="3789362"/>
                <a:gridCol w="2087563"/>
                <a:gridCol w="2352675"/>
              </a:tblGrid>
              <a:tr h="727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Learning Outcome</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26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B0F0"/>
                          </a:solidFill>
                          <a:effectLst/>
                          <a:latin typeface="Arial" charset="0"/>
                        </a:rPr>
                        <a:t>Learning Outcome 1: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B0F0"/>
                          </a:solidFill>
                          <a:effectLst/>
                          <a:latin typeface="Arial" charset="0"/>
                        </a:rPr>
                        <a:t>Explain the importance of classification and be able to apply this system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00B0F0"/>
                          </a:solidFill>
                          <a:effectLst/>
                          <a:latin typeface="Arial" charset="0"/>
                        </a:rPr>
                        <a:t>Grade C</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FF"/>
                          </a:solidFill>
                          <a:effectLst/>
                          <a:latin typeface="Arial" charset="0"/>
                        </a:rPr>
                        <a:t>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FF"/>
                          </a:solidFill>
                          <a:effectLst/>
                          <a:latin typeface="Arial" charset="0"/>
                        </a:rPr>
                        <a:t>Partly 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FF"/>
                          </a:solidFill>
                          <a:effectLst/>
                          <a:latin typeface="Arial" charset="0"/>
                        </a:rPr>
                        <a:t>Not met?</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rgbClr val="66FFFF"/>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66FFFF"/>
                          </a:solidFill>
                          <a:effectLst/>
                          <a:latin typeface="Arial" charset="0"/>
                        </a:rPr>
                        <a:t>How can I improve on Learning Outcome 1?</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74769" name="Text Box 30"/>
          <p:cNvSpPr txBox="1">
            <a:spLocks noChangeArrowheads="1"/>
          </p:cNvSpPr>
          <p:nvPr/>
        </p:nvSpPr>
        <p:spPr bwMode="auto">
          <a:xfrm>
            <a:off x="468313" y="1700213"/>
            <a:ext cx="8207375" cy="946150"/>
          </a:xfrm>
          <a:prstGeom prst="rect">
            <a:avLst/>
          </a:prstGeom>
          <a:solidFill>
            <a:srgbClr val="0099FF"/>
          </a:solidFill>
          <a:ln w="9525">
            <a:noFill/>
            <a:miter lim="800000"/>
            <a:headEnd/>
            <a:tailEnd/>
          </a:ln>
        </p:spPr>
        <p:txBody>
          <a:bodyPr>
            <a:spAutoFit/>
          </a:bodyPr>
          <a:lstStyle/>
          <a:p>
            <a:pPr fontAlgn="base">
              <a:spcBef>
                <a:spcPct val="50000"/>
              </a:spcBef>
              <a:spcAft>
                <a:spcPct val="0"/>
              </a:spcAft>
            </a:pPr>
            <a:r>
              <a:rPr lang="en-GB" sz="2800">
                <a:solidFill>
                  <a:srgbClr val="FFFFFF"/>
                </a:solidFill>
              </a:rPr>
              <a:t>Go back to your Learning Outcome grid and fill out the ‘How I did’ and the ‘Targets’ column.</a:t>
            </a:r>
          </a:p>
        </p:txBody>
      </p:sp>
      <p:pic>
        <p:nvPicPr>
          <p:cNvPr id="74770" name="Picture 33"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524750" y="260350"/>
            <a:ext cx="1152525" cy="1081088"/>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Date Placeholder 4"/>
          <p:cNvSpPr>
            <a:spLocks noGrp="1"/>
          </p:cNvSpPr>
          <p:nvPr>
            <p:ph type="dt" sz="quarter" idx="11"/>
          </p:nvPr>
        </p:nvSpPr>
        <p:spPr>
          <a:noFill/>
        </p:spPr>
        <p:txBody>
          <a:bodyPr/>
          <a:lstStyle/>
          <a:p>
            <a:pPr fontAlgn="base">
              <a:spcAft>
                <a:spcPct val="0"/>
              </a:spcAft>
            </a:pPr>
            <a:fld id="{A1BCF80F-D062-48F2-92DC-6577BC6C3C49}" type="datetime10">
              <a:rPr lang="en-GB" smtClean="0"/>
              <a:pPr fontAlgn="base">
                <a:spcAft>
                  <a:spcPct val="0"/>
                </a:spcAft>
              </a:pPr>
              <a:t>16:12</a:t>
            </a:fld>
            <a:endParaRPr lang="en-GB" smtClean="0"/>
          </a:p>
        </p:txBody>
      </p:sp>
      <p:sp>
        <p:nvSpPr>
          <p:cNvPr id="76802" name="Rectangle 2"/>
          <p:cNvSpPr>
            <a:spLocks noGrp="1" noChangeArrowheads="1"/>
          </p:cNvSpPr>
          <p:nvPr>
            <p:ph type="title"/>
          </p:nvPr>
        </p:nvSpPr>
        <p:spPr>
          <a:xfrm>
            <a:off x="0" y="0"/>
            <a:ext cx="9144000" cy="1417638"/>
          </a:xfrm>
          <a:solidFill>
            <a:srgbClr val="E69D0A"/>
          </a:solidFill>
        </p:spPr>
        <p:txBody>
          <a:bodyPr/>
          <a:lstStyle/>
          <a:p>
            <a:pPr eaLnBrk="1" hangingPunct="1"/>
            <a:r>
              <a:rPr lang="en-GB" sz="3200" b="1" smtClean="0">
                <a:solidFill>
                  <a:schemeClr val="tx1"/>
                </a:solidFill>
              </a:rPr>
              <a:t>New  Information for Learning Outcome 2</a:t>
            </a:r>
          </a:p>
        </p:txBody>
      </p:sp>
      <p:sp>
        <p:nvSpPr>
          <p:cNvPr id="76803" name="Rectangle 3"/>
          <p:cNvSpPr>
            <a:spLocks noGrp="1" noChangeArrowheads="1"/>
          </p:cNvSpPr>
          <p:nvPr>
            <p:ph type="body" idx="1"/>
          </p:nvPr>
        </p:nvSpPr>
        <p:spPr>
          <a:ln>
            <a:solidFill>
              <a:srgbClr val="E69D0A"/>
            </a:solidFill>
          </a:ln>
        </p:spPr>
        <p:txBody>
          <a:bodyPr/>
          <a:lstStyle/>
          <a:p>
            <a:pPr eaLnBrk="1" hangingPunct="1"/>
            <a:r>
              <a:rPr lang="en-GB" b="1" smtClean="0"/>
              <a:t>Visual: </a:t>
            </a:r>
          </a:p>
          <a:p>
            <a:pPr eaLnBrk="1" hangingPunct="1"/>
            <a:r>
              <a:rPr lang="en-GB" b="1" smtClean="0"/>
              <a:t>Audio: </a:t>
            </a:r>
          </a:p>
          <a:p>
            <a:pPr eaLnBrk="1" hangingPunct="1"/>
            <a:r>
              <a:rPr lang="en-GB" b="1" smtClean="0"/>
              <a:t>Kinaesthetic: Practical </a:t>
            </a:r>
          </a:p>
          <a:p>
            <a:pPr eaLnBrk="1" hangingPunct="1"/>
            <a:endParaRPr lang="en-GB" smtClean="0">
              <a:solidFill>
                <a:srgbClr val="FFCC00"/>
              </a:solidFill>
            </a:endParaRPr>
          </a:p>
        </p:txBody>
      </p:sp>
      <p:pic>
        <p:nvPicPr>
          <p:cNvPr id="76804"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Date Placeholder 4"/>
          <p:cNvSpPr txBox="1">
            <a:spLocks noGrp="1"/>
          </p:cNvSpPr>
          <p:nvPr/>
        </p:nvSpPr>
        <p:spPr bwMode="auto">
          <a:xfrm>
            <a:off x="7164388" y="6381750"/>
            <a:ext cx="1439862" cy="476250"/>
          </a:xfrm>
          <a:prstGeom prst="rect">
            <a:avLst/>
          </a:prstGeom>
          <a:noFill/>
          <a:ln w="9525">
            <a:noFill/>
            <a:miter lim="800000"/>
            <a:headEnd/>
            <a:tailEnd/>
          </a:ln>
        </p:spPr>
        <p:txBody>
          <a:bodyPr/>
          <a:lstStyle/>
          <a:p>
            <a:pPr algn="ctr" fontAlgn="base">
              <a:spcBef>
                <a:spcPct val="0"/>
              </a:spcBef>
              <a:spcAft>
                <a:spcPct val="0"/>
              </a:spcAft>
            </a:pPr>
            <a:fld id="{999BFB5B-BC36-4145-A7B0-AA2E81F76947}" type="datetime10">
              <a:rPr lang="en-GB">
                <a:solidFill>
                  <a:srgbClr val="FFCCCC"/>
                </a:solidFill>
              </a:rPr>
              <a:pPr algn="ctr" fontAlgn="base">
                <a:spcBef>
                  <a:spcPct val="0"/>
                </a:spcBef>
                <a:spcAft>
                  <a:spcPct val="0"/>
                </a:spcAft>
              </a:pPr>
              <a:t>16:12</a:t>
            </a:fld>
            <a:endParaRPr lang="en-GB">
              <a:solidFill>
                <a:srgbClr val="FFCCCC"/>
              </a:solidFill>
            </a:endParaRPr>
          </a:p>
        </p:txBody>
      </p:sp>
      <p:sp>
        <p:nvSpPr>
          <p:cNvPr id="2052" name="Rectangle 2"/>
          <p:cNvSpPr>
            <a:spLocks noGrp="1" noChangeArrowheads="1"/>
          </p:cNvSpPr>
          <p:nvPr>
            <p:ph type="title" idx="4294967295"/>
          </p:nvPr>
        </p:nvSpPr>
        <p:spPr>
          <a:xfrm>
            <a:off x="0" y="0"/>
            <a:ext cx="9144000" cy="1417638"/>
          </a:xfrm>
          <a:solidFill>
            <a:srgbClr val="E69D0A"/>
          </a:solidFill>
        </p:spPr>
        <p:txBody>
          <a:bodyPr/>
          <a:lstStyle/>
          <a:p>
            <a:pPr eaLnBrk="1" hangingPunct="1"/>
            <a:r>
              <a:rPr lang="en-GB" sz="3200" b="1" smtClean="0">
                <a:solidFill>
                  <a:schemeClr val="tx1"/>
                </a:solidFill>
              </a:rPr>
              <a:t>New  Information for Learning Outcome 2</a:t>
            </a:r>
          </a:p>
        </p:txBody>
      </p:sp>
      <p:sp>
        <p:nvSpPr>
          <p:cNvPr id="2053" name="Rectangle 3"/>
          <p:cNvSpPr>
            <a:spLocks noGrp="1" noChangeArrowheads="1"/>
          </p:cNvSpPr>
          <p:nvPr>
            <p:ph type="body" idx="4294967295"/>
          </p:nvPr>
        </p:nvSpPr>
        <p:spPr>
          <a:ln>
            <a:solidFill>
              <a:srgbClr val="E69D0A"/>
            </a:solidFill>
          </a:ln>
        </p:spPr>
        <p:txBody>
          <a:bodyPr/>
          <a:lstStyle/>
          <a:p>
            <a:pPr eaLnBrk="1" hangingPunct="1"/>
            <a:r>
              <a:rPr lang="en-GB" sz="2000" b="1" smtClean="0"/>
              <a:t>Kingdoms are split into smaller groups called phyla</a:t>
            </a:r>
            <a:r>
              <a:rPr lang="en-GB" b="1" smtClean="0"/>
              <a:t>  </a:t>
            </a:r>
          </a:p>
          <a:p>
            <a:pPr eaLnBrk="1" hangingPunct="1"/>
            <a:endParaRPr lang="en-GB" b="1" smtClean="0"/>
          </a:p>
          <a:p>
            <a:pPr eaLnBrk="1" hangingPunct="1"/>
            <a:endParaRPr lang="en-GB" smtClean="0">
              <a:solidFill>
                <a:srgbClr val="FFCC00"/>
              </a:solidFill>
            </a:endParaRPr>
          </a:p>
        </p:txBody>
      </p:sp>
      <p:pic>
        <p:nvPicPr>
          <p:cNvPr id="2054" name="Picture 4" descr="FHS School Logo Badge"/>
          <p:cNvPicPr>
            <a:picLocks noChangeAspect="1" noChangeArrowheads="1"/>
          </p:cNvPicPr>
          <p:nvPr/>
        </p:nvPicPr>
        <p:blipFill>
          <a:blip r:embed="rId4"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
        <p:nvSpPr>
          <p:cNvPr id="135174" name="AutoShape 6"/>
          <p:cNvSpPr>
            <a:spLocks noChangeArrowheads="1"/>
          </p:cNvSpPr>
          <p:nvPr/>
        </p:nvSpPr>
        <p:spPr bwMode="auto">
          <a:xfrm>
            <a:off x="4211638" y="3371850"/>
            <a:ext cx="4464050" cy="1785938"/>
          </a:xfrm>
          <a:prstGeom prst="roundRect">
            <a:avLst>
              <a:gd name="adj" fmla="val 16667"/>
            </a:avLst>
          </a:prstGeom>
          <a:solidFill>
            <a:schemeClr val="bg1"/>
          </a:solidFill>
          <a:ln w="28575">
            <a:solidFill>
              <a:srgbClr val="FF6600"/>
            </a:solidFill>
            <a:round/>
            <a:headEnd/>
            <a:tailEnd/>
          </a:ln>
        </p:spPr>
        <p:txBody>
          <a:bodyPr wrap="none" anchor="ctr"/>
          <a:lstStyle/>
          <a:p>
            <a:pPr algn="ctr" eaLnBrk="0" fontAlgn="base" hangingPunct="0">
              <a:spcBef>
                <a:spcPct val="0"/>
              </a:spcBef>
              <a:spcAft>
                <a:spcPct val="0"/>
              </a:spcAft>
            </a:pPr>
            <a:r>
              <a:rPr lang="en-GB" sz="2000" b="1">
                <a:solidFill>
                  <a:srgbClr val="FFFFFF"/>
                </a:solidFill>
              </a:rPr>
              <a:t>Invertebrates</a:t>
            </a:r>
          </a:p>
          <a:p>
            <a:pPr algn="ctr" eaLnBrk="0" fontAlgn="base" hangingPunct="0">
              <a:spcBef>
                <a:spcPct val="0"/>
              </a:spcBef>
              <a:spcAft>
                <a:spcPct val="0"/>
              </a:spcAft>
            </a:pPr>
            <a:r>
              <a:rPr lang="en-GB" sz="2000" b="1">
                <a:solidFill>
                  <a:srgbClr val="FFFFFF"/>
                </a:solidFill>
              </a:rPr>
              <a:t>Cnidarians – e.g jellyfish</a:t>
            </a:r>
          </a:p>
          <a:p>
            <a:pPr algn="ctr" eaLnBrk="0" fontAlgn="base" hangingPunct="0">
              <a:spcBef>
                <a:spcPct val="0"/>
              </a:spcBef>
              <a:spcAft>
                <a:spcPct val="0"/>
              </a:spcAft>
            </a:pPr>
            <a:r>
              <a:rPr lang="en-GB" sz="2000" b="1">
                <a:solidFill>
                  <a:srgbClr val="FFFFFF"/>
                </a:solidFill>
              </a:rPr>
              <a:t>Annelids – e.g worms </a:t>
            </a:r>
          </a:p>
          <a:p>
            <a:pPr algn="ctr" eaLnBrk="0" fontAlgn="base" hangingPunct="0">
              <a:spcBef>
                <a:spcPct val="0"/>
              </a:spcBef>
              <a:spcAft>
                <a:spcPct val="0"/>
              </a:spcAft>
            </a:pPr>
            <a:r>
              <a:rPr lang="en-GB" sz="2000" b="1">
                <a:solidFill>
                  <a:srgbClr val="FFFFFF"/>
                </a:solidFill>
              </a:rPr>
              <a:t>Arthropods (insets beetles, spiders)</a:t>
            </a:r>
          </a:p>
          <a:p>
            <a:pPr algn="ctr" eaLnBrk="0" fontAlgn="base" hangingPunct="0">
              <a:spcBef>
                <a:spcPct val="0"/>
              </a:spcBef>
              <a:spcAft>
                <a:spcPct val="0"/>
              </a:spcAft>
            </a:pPr>
            <a:r>
              <a:rPr lang="en-GB" sz="2000" b="1">
                <a:solidFill>
                  <a:srgbClr val="FFFFFF"/>
                </a:solidFill>
              </a:rPr>
              <a:t>Molluscs – (slugs and snails)</a:t>
            </a:r>
          </a:p>
        </p:txBody>
      </p:sp>
      <p:sp>
        <p:nvSpPr>
          <p:cNvPr id="135175" name="AutoShape 7"/>
          <p:cNvSpPr>
            <a:spLocks noChangeArrowheads="1"/>
          </p:cNvSpPr>
          <p:nvPr/>
        </p:nvSpPr>
        <p:spPr bwMode="auto">
          <a:xfrm>
            <a:off x="611188" y="3371850"/>
            <a:ext cx="3313112" cy="1641475"/>
          </a:xfrm>
          <a:prstGeom prst="roundRect">
            <a:avLst>
              <a:gd name="adj" fmla="val 16667"/>
            </a:avLst>
          </a:prstGeom>
          <a:solidFill>
            <a:schemeClr val="bg1"/>
          </a:solidFill>
          <a:ln w="28575">
            <a:solidFill>
              <a:srgbClr val="FF6600"/>
            </a:solidFill>
            <a:round/>
            <a:headEnd/>
            <a:tailEnd/>
          </a:ln>
        </p:spPr>
        <p:txBody>
          <a:bodyPr wrap="none" anchor="ctr"/>
          <a:lstStyle/>
          <a:p>
            <a:pPr algn="ctr" eaLnBrk="0" fontAlgn="base" hangingPunct="0">
              <a:spcBef>
                <a:spcPct val="0"/>
              </a:spcBef>
              <a:spcAft>
                <a:spcPct val="0"/>
              </a:spcAft>
            </a:pPr>
            <a:r>
              <a:rPr lang="en-GB" sz="2000" b="1">
                <a:solidFill>
                  <a:srgbClr val="FFFFFF"/>
                </a:solidFill>
              </a:rPr>
              <a:t>Vertebrates</a:t>
            </a:r>
          </a:p>
          <a:p>
            <a:pPr algn="ctr" eaLnBrk="0" fontAlgn="base" hangingPunct="0">
              <a:spcBef>
                <a:spcPct val="0"/>
              </a:spcBef>
              <a:spcAft>
                <a:spcPct val="0"/>
              </a:spcAft>
            </a:pPr>
            <a:r>
              <a:rPr lang="en-GB" sz="2000" b="1">
                <a:solidFill>
                  <a:srgbClr val="FFFFFF"/>
                </a:solidFill>
              </a:rPr>
              <a:t>Mammals </a:t>
            </a:r>
          </a:p>
          <a:p>
            <a:pPr algn="ctr" eaLnBrk="0" fontAlgn="base" hangingPunct="0">
              <a:spcBef>
                <a:spcPct val="0"/>
              </a:spcBef>
              <a:spcAft>
                <a:spcPct val="0"/>
              </a:spcAft>
            </a:pPr>
            <a:r>
              <a:rPr lang="en-GB" sz="2000" b="1">
                <a:solidFill>
                  <a:srgbClr val="FFFFFF"/>
                </a:solidFill>
              </a:rPr>
              <a:t>Reptiles, birds</a:t>
            </a:r>
          </a:p>
          <a:p>
            <a:pPr algn="ctr" eaLnBrk="0" fontAlgn="base" hangingPunct="0">
              <a:spcBef>
                <a:spcPct val="0"/>
              </a:spcBef>
              <a:spcAft>
                <a:spcPct val="0"/>
              </a:spcAft>
            </a:pPr>
            <a:r>
              <a:rPr lang="en-GB" sz="2000" b="1">
                <a:solidFill>
                  <a:srgbClr val="FFFFFF"/>
                </a:solidFill>
              </a:rPr>
              <a:t>Amphibians, fish</a:t>
            </a:r>
          </a:p>
        </p:txBody>
      </p:sp>
      <p:sp>
        <p:nvSpPr>
          <p:cNvPr id="135176" name="AutoShape 8"/>
          <p:cNvSpPr>
            <a:spLocks noChangeArrowheads="1"/>
          </p:cNvSpPr>
          <p:nvPr/>
        </p:nvSpPr>
        <p:spPr bwMode="auto">
          <a:xfrm>
            <a:off x="3095625" y="2147888"/>
            <a:ext cx="2952750" cy="719137"/>
          </a:xfrm>
          <a:prstGeom prst="roundRect">
            <a:avLst>
              <a:gd name="adj" fmla="val 16667"/>
            </a:avLst>
          </a:prstGeom>
          <a:solidFill>
            <a:schemeClr val="bg1"/>
          </a:solidFill>
          <a:ln w="28575">
            <a:solidFill>
              <a:srgbClr val="FF6600"/>
            </a:solidFill>
            <a:round/>
            <a:headEnd/>
            <a:tailEnd/>
          </a:ln>
        </p:spPr>
        <p:txBody>
          <a:bodyPr wrap="none" anchor="ctr"/>
          <a:lstStyle/>
          <a:p>
            <a:pPr algn="ctr" eaLnBrk="0" fontAlgn="base" hangingPunct="0">
              <a:spcBef>
                <a:spcPct val="0"/>
              </a:spcBef>
              <a:spcAft>
                <a:spcPct val="0"/>
              </a:spcAft>
            </a:pPr>
            <a:r>
              <a:rPr lang="en-GB" sz="2000" b="1">
                <a:solidFill>
                  <a:srgbClr val="FFFFFF"/>
                </a:solidFill>
              </a:rPr>
              <a:t>animals</a:t>
            </a:r>
          </a:p>
        </p:txBody>
      </p:sp>
      <p:sp>
        <p:nvSpPr>
          <p:cNvPr id="135177" name="Line 9"/>
          <p:cNvSpPr>
            <a:spLocks noChangeShapeType="1"/>
          </p:cNvSpPr>
          <p:nvPr/>
        </p:nvSpPr>
        <p:spPr bwMode="auto">
          <a:xfrm>
            <a:off x="2089150" y="3011488"/>
            <a:ext cx="5038725" cy="0"/>
          </a:xfrm>
          <a:prstGeom prst="line">
            <a:avLst/>
          </a:prstGeom>
          <a:noFill/>
          <a:ln w="63500">
            <a:solidFill>
              <a:srgbClr val="00CC00"/>
            </a:solidFill>
            <a:round/>
            <a:headEnd/>
            <a:tailEnd/>
          </a:ln>
        </p:spPr>
        <p:txBody>
          <a:bodyPr/>
          <a:lstStyle/>
          <a:p>
            <a:pPr fontAlgn="base">
              <a:spcBef>
                <a:spcPct val="0"/>
              </a:spcBef>
              <a:spcAft>
                <a:spcPct val="0"/>
              </a:spcAft>
            </a:pPr>
            <a:endParaRPr lang="en-US">
              <a:solidFill>
                <a:srgbClr val="FFFFFF"/>
              </a:solidFill>
            </a:endParaRPr>
          </a:p>
        </p:txBody>
      </p:sp>
      <p:sp>
        <p:nvSpPr>
          <p:cNvPr id="135178" name="Line 10"/>
          <p:cNvSpPr>
            <a:spLocks noChangeShapeType="1"/>
          </p:cNvSpPr>
          <p:nvPr/>
        </p:nvSpPr>
        <p:spPr bwMode="auto">
          <a:xfrm>
            <a:off x="2124075" y="3011488"/>
            <a:ext cx="0" cy="360362"/>
          </a:xfrm>
          <a:prstGeom prst="line">
            <a:avLst/>
          </a:prstGeom>
          <a:noFill/>
          <a:ln w="63500">
            <a:solidFill>
              <a:srgbClr val="00CC00"/>
            </a:solidFill>
            <a:round/>
            <a:headEnd/>
            <a:tailEnd/>
          </a:ln>
        </p:spPr>
        <p:txBody>
          <a:bodyPr/>
          <a:lstStyle/>
          <a:p>
            <a:pPr fontAlgn="base">
              <a:spcBef>
                <a:spcPct val="0"/>
              </a:spcBef>
              <a:spcAft>
                <a:spcPct val="0"/>
              </a:spcAft>
            </a:pPr>
            <a:endParaRPr lang="en-US">
              <a:solidFill>
                <a:srgbClr val="FFFFFF"/>
              </a:solidFill>
            </a:endParaRPr>
          </a:p>
        </p:txBody>
      </p:sp>
      <p:sp>
        <p:nvSpPr>
          <p:cNvPr id="135179" name="Line 11"/>
          <p:cNvSpPr>
            <a:spLocks noChangeShapeType="1"/>
          </p:cNvSpPr>
          <p:nvPr/>
        </p:nvSpPr>
        <p:spPr bwMode="auto">
          <a:xfrm>
            <a:off x="7092950" y="3011488"/>
            <a:ext cx="0" cy="360362"/>
          </a:xfrm>
          <a:prstGeom prst="line">
            <a:avLst/>
          </a:prstGeom>
          <a:noFill/>
          <a:ln w="63500">
            <a:solidFill>
              <a:srgbClr val="00CC00"/>
            </a:solidFill>
            <a:round/>
            <a:headEnd/>
            <a:tailEnd/>
          </a:ln>
        </p:spPr>
        <p:txBody>
          <a:bodyPr/>
          <a:lstStyle/>
          <a:p>
            <a:pPr fontAlgn="base">
              <a:spcBef>
                <a:spcPct val="0"/>
              </a:spcBef>
              <a:spcAft>
                <a:spcPct val="0"/>
              </a:spcAft>
            </a:pPr>
            <a:endParaRPr lang="en-US">
              <a:solidFill>
                <a:srgbClr val="FFFFFF"/>
              </a:solidFill>
            </a:endParaRPr>
          </a:p>
        </p:txBody>
      </p:sp>
      <p:sp>
        <p:nvSpPr>
          <p:cNvPr id="135180" name="Text Box 12"/>
          <p:cNvSpPr txBox="1">
            <a:spLocks noChangeArrowheads="1"/>
          </p:cNvSpPr>
          <p:nvPr/>
        </p:nvSpPr>
        <p:spPr bwMode="auto">
          <a:xfrm>
            <a:off x="4248150" y="5373688"/>
            <a:ext cx="4284663" cy="655637"/>
          </a:xfrm>
          <a:prstGeom prst="rect">
            <a:avLst/>
          </a:prstGeom>
          <a:noFill/>
          <a:ln w="9525">
            <a:noFill/>
            <a:miter lim="800000"/>
            <a:headEnd/>
            <a:tailEnd/>
          </a:ln>
        </p:spPr>
        <p:txBody>
          <a:bodyPr bIns="0">
            <a:spAutoFit/>
          </a:bodyPr>
          <a:lstStyle/>
          <a:p>
            <a:pPr algn="ctr" eaLnBrk="0" fontAlgn="base" hangingPunct="0">
              <a:spcBef>
                <a:spcPct val="0"/>
              </a:spcBef>
              <a:spcAft>
                <a:spcPct val="0"/>
              </a:spcAft>
            </a:pPr>
            <a:r>
              <a:rPr lang="en-GB" sz="2000">
                <a:solidFill>
                  <a:srgbClr val="FFFFFF"/>
                </a:solidFill>
              </a:rPr>
              <a:t>Invertebrates are animals </a:t>
            </a:r>
          </a:p>
          <a:p>
            <a:pPr algn="ctr" eaLnBrk="0" fontAlgn="base" hangingPunct="0">
              <a:spcBef>
                <a:spcPct val="0"/>
              </a:spcBef>
              <a:spcAft>
                <a:spcPct val="0"/>
              </a:spcAft>
            </a:pPr>
            <a:r>
              <a:rPr lang="en-GB" sz="2000">
                <a:solidFill>
                  <a:srgbClr val="FFFFFF"/>
                </a:solidFill>
              </a:rPr>
              <a:t>that do </a:t>
            </a:r>
            <a:r>
              <a:rPr lang="en-GB" sz="2000" b="1">
                <a:solidFill>
                  <a:srgbClr val="FFFFFF"/>
                </a:solidFill>
              </a:rPr>
              <a:t>not</a:t>
            </a:r>
            <a:r>
              <a:rPr lang="en-GB" sz="2000">
                <a:solidFill>
                  <a:srgbClr val="FFFFFF"/>
                </a:solidFill>
              </a:rPr>
              <a:t> have a backbone. </a:t>
            </a:r>
          </a:p>
        </p:txBody>
      </p:sp>
      <p:sp>
        <p:nvSpPr>
          <p:cNvPr id="135181" name="Text Box 13"/>
          <p:cNvSpPr txBox="1">
            <a:spLocks noChangeArrowheads="1"/>
          </p:cNvSpPr>
          <p:nvPr/>
        </p:nvSpPr>
        <p:spPr bwMode="auto">
          <a:xfrm>
            <a:off x="0" y="5300663"/>
            <a:ext cx="4176713" cy="1006475"/>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GB" sz="2000">
                <a:solidFill>
                  <a:srgbClr val="FFFFFF"/>
                </a:solidFill>
              </a:rPr>
              <a:t>Vertebrates are animals </a:t>
            </a:r>
          </a:p>
          <a:p>
            <a:pPr algn="ctr" eaLnBrk="0" fontAlgn="base" hangingPunct="0">
              <a:spcBef>
                <a:spcPct val="0"/>
              </a:spcBef>
              <a:spcAft>
                <a:spcPct val="0"/>
              </a:spcAft>
            </a:pPr>
            <a:r>
              <a:rPr lang="en-GB" sz="2000">
                <a:solidFill>
                  <a:srgbClr val="FFFFFF"/>
                </a:solidFill>
              </a:rPr>
              <a:t>that have a </a:t>
            </a:r>
            <a:r>
              <a:rPr lang="en-GB" sz="2000" b="1">
                <a:solidFill>
                  <a:srgbClr val="FFFFFF"/>
                </a:solidFill>
              </a:rPr>
              <a:t>backbone</a:t>
            </a:r>
            <a:r>
              <a:rPr lang="en-GB" sz="2000">
                <a:solidFill>
                  <a:srgbClr val="FFFFFF"/>
                </a:solidFill>
              </a:rPr>
              <a:t>. </a:t>
            </a:r>
          </a:p>
          <a:p>
            <a:pPr algn="ctr" eaLnBrk="0" fontAlgn="base" hangingPunct="0">
              <a:spcBef>
                <a:spcPct val="0"/>
              </a:spcBef>
              <a:spcAft>
                <a:spcPct val="0"/>
              </a:spcAft>
            </a:pPr>
            <a:endParaRPr lang="en-GB" sz="2000" b="1">
              <a:solidFill>
                <a:srgbClr val="FFFFFF"/>
              </a:solidFill>
            </a:endParaRPr>
          </a:p>
        </p:txBody>
      </p:sp>
      <p:sp>
        <p:nvSpPr>
          <p:cNvPr id="135182" name="Line 14"/>
          <p:cNvSpPr>
            <a:spLocks noChangeShapeType="1"/>
          </p:cNvSpPr>
          <p:nvPr/>
        </p:nvSpPr>
        <p:spPr bwMode="auto">
          <a:xfrm flipV="1">
            <a:off x="4500563" y="2867025"/>
            <a:ext cx="0" cy="144463"/>
          </a:xfrm>
          <a:prstGeom prst="line">
            <a:avLst/>
          </a:prstGeom>
          <a:noFill/>
          <a:ln w="63500">
            <a:solidFill>
              <a:srgbClr val="00CC00"/>
            </a:solidFill>
            <a:round/>
            <a:headEnd/>
            <a:tailEnd/>
          </a:ln>
        </p:spPr>
        <p:txBody>
          <a:bodyPr/>
          <a:lstStyle/>
          <a:p>
            <a:pPr fontAlgn="base">
              <a:spcBef>
                <a:spcPct val="0"/>
              </a:spcBef>
              <a:spcAft>
                <a:spcPct val="0"/>
              </a:spcAft>
            </a:pPr>
            <a:endParaRPr lang="en-US">
              <a:solidFill>
                <a:srgbClr val="FFFFFF"/>
              </a:solidFill>
            </a:endParaRPr>
          </a:p>
        </p:txBody>
      </p:sp>
      <p:graphicFrame>
        <p:nvGraphicFramePr>
          <p:cNvPr id="135184" name="Object 2"/>
          <p:cNvGraphicFramePr>
            <a:graphicFrameLocks noChangeAspect="1"/>
          </p:cNvGraphicFramePr>
          <p:nvPr/>
        </p:nvGraphicFramePr>
        <p:xfrm>
          <a:off x="7740650" y="3141663"/>
          <a:ext cx="989013" cy="1223962"/>
        </p:xfrm>
        <a:graphic>
          <a:graphicData uri="http://schemas.openxmlformats.org/presentationml/2006/ole">
            <p:oleObj spid="_x0000_s2050" name="Flash Document" r:id="rId5" imgW="1181880" imgH="1233720" progId="Flash.Movie">
              <p:embed/>
            </p:oleObj>
          </a:graphicData>
        </a:graphic>
      </p:graphicFrame>
      <p:pic>
        <p:nvPicPr>
          <p:cNvPr id="135185" name="Picture 17" descr="7D_gfx_mammal_man"/>
          <p:cNvPicPr>
            <a:picLocks noChangeAspect="1" noChangeArrowheads="1"/>
          </p:cNvPicPr>
          <p:nvPr/>
        </p:nvPicPr>
        <p:blipFill>
          <a:blip r:embed="rId6" cstate="print"/>
          <a:srcRect/>
          <a:stretch>
            <a:fillRect/>
          </a:stretch>
        </p:blipFill>
        <p:spPr bwMode="auto">
          <a:xfrm>
            <a:off x="500063" y="2800350"/>
            <a:ext cx="1263650" cy="1577975"/>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5176"/>
                                        </p:tgtEl>
                                        <p:attrNameLst>
                                          <p:attrName>style.visibility</p:attrName>
                                        </p:attrNameLst>
                                      </p:cBhvr>
                                      <p:to>
                                        <p:strVal val="visible"/>
                                      </p:to>
                                    </p:set>
                                    <p:animEffect transition="in" filter="wipe(up)">
                                      <p:cBhvr>
                                        <p:cTn id="7" dur="1000"/>
                                        <p:tgtEl>
                                          <p:spTgt spid="13517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5182"/>
                                        </p:tgtEl>
                                        <p:attrNameLst>
                                          <p:attrName>style.visibility</p:attrName>
                                        </p:attrNameLst>
                                      </p:cBhvr>
                                      <p:to>
                                        <p:strVal val="visible"/>
                                      </p:to>
                                    </p:set>
                                    <p:animEffect transition="in" filter="wipe(up)">
                                      <p:cBhvr>
                                        <p:cTn id="11" dur="500"/>
                                        <p:tgtEl>
                                          <p:spTgt spid="13518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35177"/>
                                        </p:tgtEl>
                                        <p:attrNameLst>
                                          <p:attrName>style.visibility</p:attrName>
                                        </p:attrNameLst>
                                      </p:cBhvr>
                                      <p:to>
                                        <p:strVal val="visible"/>
                                      </p:to>
                                    </p:set>
                                    <p:animEffect transition="in" filter="wipe(up)">
                                      <p:cBhvr>
                                        <p:cTn id="15" dur="500"/>
                                        <p:tgtEl>
                                          <p:spTgt spid="135177"/>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135178"/>
                                        </p:tgtEl>
                                        <p:attrNameLst>
                                          <p:attrName>style.visibility</p:attrName>
                                        </p:attrNameLst>
                                      </p:cBhvr>
                                      <p:to>
                                        <p:strVal val="visible"/>
                                      </p:to>
                                    </p:set>
                                    <p:animEffect transition="in" filter="wipe(up)">
                                      <p:cBhvr>
                                        <p:cTn id="19" dur="1000"/>
                                        <p:tgtEl>
                                          <p:spTgt spid="135178"/>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135175"/>
                                        </p:tgtEl>
                                        <p:attrNameLst>
                                          <p:attrName>style.visibility</p:attrName>
                                        </p:attrNameLst>
                                      </p:cBhvr>
                                      <p:to>
                                        <p:strVal val="visible"/>
                                      </p:to>
                                    </p:set>
                                    <p:animEffect transition="in" filter="wipe(up)">
                                      <p:cBhvr>
                                        <p:cTn id="23" dur="1000"/>
                                        <p:tgtEl>
                                          <p:spTgt spid="135175"/>
                                        </p:tgtEl>
                                      </p:cBhvr>
                                    </p:animEffect>
                                  </p:childTnLst>
                                </p:cTn>
                              </p:par>
                              <p:par>
                                <p:cTn id="24" presetID="22" presetClass="entr" presetSubtype="1" fill="hold" nodeType="withEffect">
                                  <p:stCondLst>
                                    <p:cond delay="0"/>
                                  </p:stCondLst>
                                  <p:childTnLst>
                                    <p:set>
                                      <p:cBhvr>
                                        <p:cTn id="25" dur="1" fill="hold">
                                          <p:stCondLst>
                                            <p:cond delay="0"/>
                                          </p:stCondLst>
                                        </p:cTn>
                                        <p:tgtEl>
                                          <p:spTgt spid="135185"/>
                                        </p:tgtEl>
                                        <p:attrNameLst>
                                          <p:attrName>style.visibility</p:attrName>
                                        </p:attrNameLst>
                                      </p:cBhvr>
                                      <p:to>
                                        <p:strVal val="visible"/>
                                      </p:to>
                                    </p:set>
                                    <p:animEffect transition="in" filter="wipe(up)">
                                      <p:cBhvr>
                                        <p:cTn id="26" dur="1000"/>
                                        <p:tgtEl>
                                          <p:spTgt spid="135185"/>
                                        </p:tgtEl>
                                      </p:cBhvr>
                                    </p:animEffect>
                                  </p:childTnLst>
                                </p:cTn>
                              </p:par>
                            </p:childTnLst>
                          </p:cTn>
                        </p:par>
                        <p:par>
                          <p:cTn id="27" fill="hold">
                            <p:stCondLst>
                              <p:cond delay="4000"/>
                            </p:stCondLst>
                            <p:childTnLst>
                              <p:par>
                                <p:cTn id="28" presetID="22" presetClass="entr" presetSubtype="1" fill="hold" grpId="0" nodeType="afterEffect">
                                  <p:stCondLst>
                                    <p:cond delay="0"/>
                                  </p:stCondLst>
                                  <p:childTnLst>
                                    <p:set>
                                      <p:cBhvr>
                                        <p:cTn id="29" dur="1" fill="hold">
                                          <p:stCondLst>
                                            <p:cond delay="0"/>
                                          </p:stCondLst>
                                        </p:cTn>
                                        <p:tgtEl>
                                          <p:spTgt spid="135179"/>
                                        </p:tgtEl>
                                        <p:attrNameLst>
                                          <p:attrName>style.visibility</p:attrName>
                                        </p:attrNameLst>
                                      </p:cBhvr>
                                      <p:to>
                                        <p:strVal val="visible"/>
                                      </p:to>
                                    </p:set>
                                    <p:animEffect transition="in" filter="wipe(up)">
                                      <p:cBhvr>
                                        <p:cTn id="30" dur="1000"/>
                                        <p:tgtEl>
                                          <p:spTgt spid="135179"/>
                                        </p:tgtEl>
                                      </p:cBhvr>
                                    </p:animEffect>
                                  </p:childTnLst>
                                </p:cTn>
                              </p:par>
                            </p:childTnLst>
                          </p:cTn>
                        </p:par>
                        <p:par>
                          <p:cTn id="31" fill="hold">
                            <p:stCondLst>
                              <p:cond delay="5000"/>
                            </p:stCondLst>
                            <p:childTnLst>
                              <p:par>
                                <p:cTn id="32" presetID="22" presetClass="entr" presetSubtype="1" fill="hold" grpId="0" nodeType="afterEffect">
                                  <p:stCondLst>
                                    <p:cond delay="0"/>
                                  </p:stCondLst>
                                  <p:childTnLst>
                                    <p:set>
                                      <p:cBhvr>
                                        <p:cTn id="33" dur="1" fill="hold">
                                          <p:stCondLst>
                                            <p:cond delay="0"/>
                                          </p:stCondLst>
                                        </p:cTn>
                                        <p:tgtEl>
                                          <p:spTgt spid="135174"/>
                                        </p:tgtEl>
                                        <p:attrNameLst>
                                          <p:attrName>style.visibility</p:attrName>
                                        </p:attrNameLst>
                                      </p:cBhvr>
                                      <p:to>
                                        <p:strVal val="visible"/>
                                      </p:to>
                                    </p:set>
                                    <p:animEffect transition="in" filter="wipe(up)">
                                      <p:cBhvr>
                                        <p:cTn id="34" dur="1000"/>
                                        <p:tgtEl>
                                          <p:spTgt spid="135174"/>
                                        </p:tgtEl>
                                      </p:cBhvr>
                                    </p:animEffect>
                                  </p:childTnLst>
                                </p:cTn>
                              </p:par>
                              <p:par>
                                <p:cTn id="35" presetID="22" presetClass="entr" presetSubtype="1" fill="hold" nodeType="withEffect">
                                  <p:stCondLst>
                                    <p:cond delay="0"/>
                                  </p:stCondLst>
                                  <p:childTnLst>
                                    <p:set>
                                      <p:cBhvr>
                                        <p:cTn id="36" dur="1" fill="hold">
                                          <p:stCondLst>
                                            <p:cond delay="0"/>
                                          </p:stCondLst>
                                        </p:cTn>
                                        <p:tgtEl>
                                          <p:spTgt spid="135184"/>
                                        </p:tgtEl>
                                        <p:attrNameLst>
                                          <p:attrName>style.visibility</p:attrName>
                                        </p:attrNameLst>
                                      </p:cBhvr>
                                      <p:to>
                                        <p:strVal val="visible"/>
                                      </p:to>
                                    </p:set>
                                    <p:animEffect transition="in" filter="wipe(up)">
                                      <p:cBhvr>
                                        <p:cTn id="37" dur="1000"/>
                                        <p:tgtEl>
                                          <p:spTgt spid="13518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35181"/>
                                        </p:tgtEl>
                                        <p:attrNameLst>
                                          <p:attrName>style.visibility</p:attrName>
                                        </p:attrNameLst>
                                      </p:cBhvr>
                                      <p:to>
                                        <p:strVal val="visible"/>
                                      </p:to>
                                    </p:set>
                                    <p:animEffect transition="in" filter="dissolve">
                                      <p:cBhvr>
                                        <p:cTn id="42" dur="500"/>
                                        <p:tgtEl>
                                          <p:spTgt spid="13518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35180"/>
                                        </p:tgtEl>
                                        <p:attrNameLst>
                                          <p:attrName>style.visibility</p:attrName>
                                        </p:attrNameLst>
                                      </p:cBhvr>
                                      <p:to>
                                        <p:strVal val="visible"/>
                                      </p:to>
                                    </p:set>
                                    <p:animEffect transition="in" filter="dissolve">
                                      <p:cBhvr>
                                        <p:cTn id="47" dur="500"/>
                                        <p:tgtEl>
                                          <p:spTgt spid="135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4" grpId="0" animBg="1"/>
      <p:bldP spid="135175" grpId="0" animBg="1"/>
      <p:bldP spid="135176" grpId="0" animBg="1"/>
      <p:bldP spid="135177" grpId="0" animBg="1"/>
      <p:bldP spid="135178" grpId="0" animBg="1"/>
      <p:bldP spid="135179" grpId="0" animBg="1"/>
      <p:bldP spid="135180" grpId="0"/>
      <p:bldP spid="135181" grpId="0"/>
      <p:bldP spid="13518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Date Placeholder 4"/>
          <p:cNvSpPr txBox="1">
            <a:spLocks noGrp="1"/>
          </p:cNvSpPr>
          <p:nvPr/>
        </p:nvSpPr>
        <p:spPr bwMode="auto">
          <a:xfrm>
            <a:off x="7164388" y="6381750"/>
            <a:ext cx="1439862" cy="476250"/>
          </a:xfrm>
          <a:prstGeom prst="rect">
            <a:avLst/>
          </a:prstGeom>
          <a:noFill/>
          <a:ln w="9525">
            <a:noFill/>
            <a:miter lim="800000"/>
            <a:headEnd/>
            <a:tailEnd/>
          </a:ln>
        </p:spPr>
        <p:txBody>
          <a:bodyPr/>
          <a:lstStyle/>
          <a:p>
            <a:pPr algn="ctr" fontAlgn="base">
              <a:spcBef>
                <a:spcPct val="0"/>
              </a:spcBef>
              <a:spcAft>
                <a:spcPct val="0"/>
              </a:spcAft>
            </a:pPr>
            <a:fld id="{71198264-6588-425F-B7FD-AAB94D5ED82D}" type="datetime10">
              <a:rPr lang="en-GB">
                <a:solidFill>
                  <a:srgbClr val="FFCCCC"/>
                </a:solidFill>
              </a:rPr>
              <a:pPr algn="ctr" fontAlgn="base">
                <a:spcBef>
                  <a:spcPct val="0"/>
                </a:spcBef>
                <a:spcAft>
                  <a:spcPct val="0"/>
                </a:spcAft>
              </a:pPr>
              <a:t>16:12</a:t>
            </a:fld>
            <a:endParaRPr lang="en-GB">
              <a:solidFill>
                <a:srgbClr val="FFCCCC"/>
              </a:solidFill>
            </a:endParaRPr>
          </a:p>
        </p:txBody>
      </p:sp>
      <p:sp>
        <p:nvSpPr>
          <p:cNvPr id="81922" name="Rectangle 2"/>
          <p:cNvSpPr>
            <a:spLocks noGrp="1" noChangeArrowheads="1"/>
          </p:cNvSpPr>
          <p:nvPr>
            <p:ph type="title" idx="4294967295"/>
          </p:nvPr>
        </p:nvSpPr>
        <p:spPr>
          <a:xfrm>
            <a:off x="0" y="0"/>
            <a:ext cx="9144000" cy="1417638"/>
          </a:xfrm>
          <a:solidFill>
            <a:srgbClr val="E69D0A"/>
          </a:solidFill>
        </p:spPr>
        <p:txBody>
          <a:bodyPr/>
          <a:lstStyle/>
          <a:p>
            <a:pPr eaLnBrk="1" hangingPunct="1"/>
            <a:r>
              <a:rPr lang="en-GB" sz="3200" b="1" smtClean="0">
                <a:solidFill>
                  <a:schemeClr val="tx1"/>
                </a:solidFill>
              </a:rPr>
              <a:t>New  Information for Learning Outcome 2</a:t>
            </a:r>
          </a:p>
        </p:txBody>
      </p:sp>
      <p:sp>
        <p:nvSpPr>
          <p:cNvPr id="81923" name="Rectangle 3"/>
          <p:cNvSpPr>
            <a:spLocks noGrp="1" noChangeArrowheads="1"/>
          </p:cNvSpPr>
          <p:nvPr>
            <p:ph type="body" idx="4294967295"/>
          </p:nvPr>
        </p:nvSpPr>
        <p:spPr>
          <a:ln>
            <a:solidFill>
              <a:srgbClr val="E69D0A"/>
            </a:solidFill>
          </a:ln>
        </p:spPr>
        <p:txBody>
          <a:bodyPr/>
          <a:lstStyle/>
          <a:p>
            <a:pPr eaLnBrk="1" hangingPunct="1"/>
            <a:r>
              <a:rPr lang="en-GB" sz="2400" smtClean="0">
                <a:solidFill>
                  <a:srgbClr val="FFCC00"/>
                </a:solidFill>
              </a:rPr>
              <a:t>Arthropods are the largest animal phyla they are divided into 4 classes</a:t>
            </a:r>
          </a:p>
        </p:txBody>
      </p:sp>
      <p:pic>
        <p:nvPicPr>
          <p:cNvPr id="81924"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pic>
        <p:nvPicPr>
          <p:cNvPr id="81925" name="Picture 7" descr="I10-82-arthropods"/>
          <p:cNvPicPr>
            <a:picLocks noChangeAspect="1" noChangeArrowheads="1"/>
          </p:cNvPicPr>
          <p:nvPr/>
        </p:nvPicPr>
        <p:blipFill>
          <a:blip r:embed="rId4" cstate="print"/>
          <a:srcRect b="9641"/>
          <a:stretch>
            <a:fillRect/>
          </a:stretch>
        </p:blipFill>
        <p:spPr bwMode="auto">
          <a:xfrm>
            <a:off x="2916238" y="2060575"/>
            <a:ext cx="5688012" cy="4032250"/>
          </a:xfrm>
          <a:prstGeom prst="rect">
            <a:avLst/>
          </a:prstGeom>
          <a:noFill/>
          <a:ln w="9525">
            <a:noFill/>
            <a:miter lim="800000"/>
            <a:headEnd/>
            <a:tailEnd/>
          </a:ln>
        </p:spPr>
      </p:pic>
      <p:sp>
        <p:nvSpPr>
          <p:cNvPr id="81927" name="Text Box 7"/>
          <p:cNvSpPr txBox="1">
            <a:spLocks noChangeArrowheads="1"/>
          </p:cNvSpPr>
          <p:nvPr/>
        </p:nvSpPr>
        <p:spPr bwMode="auto">
          <a:xfrm>
            <a:off x="611188" y="2492375"/>
            <a:ext cx="2160587" cy="3527425"/>
          </a:xfrm>
          <a:prstGeom prst="rect">
            <a:avLst/>
          </a:prstGeom>
          <a:noFill/>
          <a:ln w="9525">
            <a:noFill/>
            <a:miter lim="800000"/>
            <a:headEnd/>
            <a:tailEnd/>
          </a:ln>
          <a:effectLst/>
        </p:spPr>
        <p:txBody>
          <a:bodyPr>
            <a:spAutoFit/>
          </a:bodyPr>
          <a:lstStyle/>
          <a:p>
            <a:pPr fontAlgn="base">
              <a:spcBef>
                <a:spcPct val="50000"/>
              </a:spcBef>
              <a:spcAft>
                <a:spcPct val="0"/>
              </a:spcAft>
            </a:pPr>
            <a:r>
              <a:rPr lang="en-GB">
                <a:solidFill>
                  <a:srgbClr val="FFFFFF"/>
                </a:solidFill>
              </a:rPr>
              <a:t>A  crustacea 10 legs, body coverd in hard coating </a:t>
            </a:r>
          </a:p>
          <a:p>
            <a:pPr fontAlgn="base">
              <a:spcBef>
                <a:spcPct val="50000"/>
              </a:spcBef>
              <a:spcAft>
                <a:spcPct val="0"/>
              </a:spcAft>
            </a:pPr>
            <a:r>
              <a:rPr lang="en-GB">
                <a:solidFill>
                  <a:srgbClr val="FFFFFF"/>
                </a:solidFill>
              </a:rPr>
              <a:t>B Arachnids 8 legs body divided into two sections (scorpions)</a:t>
            </a:r>
          </a:p>
          <a:p>
            <a:pPr fontAlgn="base">
              <a:spcBef>
                <a:spcPct val="50000"/>
              </a:spcBef>
              <a:spcAft>
                <a:spcPct val="0"/>
              </a:spcAft>
            </a:pPr>
            <a:r>
              <a:rPr lang="en-GB">
                <a:solidFill>
                  <a:srgbClr val="FFFFFF"/>
                </a:solidFill>
              </a:rPr>
              <a:t>C myriapods each segment has legs</a:t>
            </a:r>
          </a:p>
          <a:p>
            <a:pPr fontAlgn="base">
              <a:spcBef>
                <a:spcPct val="50000"/>
              </a:spcBef>
              <a:spcAft>
                <a:spcPct val="0"/>
              </a:spcAft>
            </a:pPr>
            <a:r>
              <a:rPr lang="en-GB">
                <a:solidFill>
                  <a:srgbClr val="FFFFFF"/>
                </a:solidFill>
              </a:rPr>
              <a:t>D Insects six legs, three segments. </a:t>
            </a:r>
          </a:p>
        </p:txBody>
      </p:sp>
    </p:spTree>
  </p:cSld>
  <p:clrMapOvr>
    <a:masterClrMapping/>
  </p:clrMapOvr>
  <p:transition spd="med" advClick="0" advTm="12000">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1"/>
          </p:nvPr>
        </p:nvSpPr>
        <p:spPr/>
        <p:txBody>
          <a:bodyPr/>
          <a:lstStyle/>
          <a:p>
            <a:pPr>
              <a:defRPr/>
            </a:pPr>
            <a:fld id="{D6123807-3993-4483-B878-6835AFEC2361}" type="datetime10">
              <a:rPr lang="en-GB" smtClean="0"/>
              <a:pPr>
                <a:defRPr/>
              </a:pPr>
              <a:t>16:12</a:t>
            </a:fld>
            <a:endParaRPr lang="en-GB"/>
          </a:p>
        </p:txBody>
      </p:sp>
      <p:pic>
        <p:nvPicPr>
          <p:cNvPr id="54274" name="Picture 2"/>
          <p:cNvPicPr>
            <a:picLocks noChangeAspect="1" noChangeArrowheads="1"/>
          </p:cNvPicPr>
          <p:nvPr/>
        </p:nvPicPr>
        <p:blipFill>
          <a:blip r:embed="rId2" cstate="print"/>
          <a:srcRect l="68285" t="22266" r="5876" b="31469"/>
          <a:stretch>
            <a:fillRect/>
          </a:stretch>
        </p:blipFill>
        <p:spPr bwMode="auto">
          <a:xfrm>
            <a:off x="395536" y="0"/>
            <a:ext cx="4968552" cy="6672056"/>
          </a:xfrm>
          <a:prstGeom prst="rect">
            <a:avLst/>
          </a:prstGeom>
          <a:noFill/>
          <a:ln w="9525">
            <a:noFill/>
            <a:miter lim="800000"/>
            <a:headEnd/>
            <a:tailEnd/>
          </a:ln>
        </p:spPr>
      </p:pic>
      <p:pic>
        <p:nvPicPr>
          <p:cNvPr id="4" name="Picture 2"/>
          <p:cNvPicPr>
            <a:picLocks noChangeAspect="1" noChangeArrowheads="1"/>
          </p:cNvPicPr>
          <p:nvPr/>
        </p:nvPicPr>
        <p:blipFill>
          <a:blip r:embed="rId2" cstate="print"/>
          <a:srcRect l="68285" t="74437" r="9967" b="10797"/>
          <a:stretch>
            <a:fillRect/>
          </a:stretch>
        </p:blipFill>
        <p:spPr bwMode="auto">
          <a:xfrm>
            <a:off x="5255568" y="2564904"/>
            <a:ext cx="3888432" cy="2088232"/>
          </a:xfrm>
          <a:prstGeom prst="rect">
            <a:avLst/>
          </a:prstGeom>
          <a:noFill/>
          <a:ln w="9525">
            <a:noFill/>
            <a:miter lim="800000"/>
            <a:headEnd/>
            <a:tailEnd/>
          </a:ln>
        </p:spPr>
      </p:pic>
    </p:spTree>
  </p:cSld>
  <p:clrMapOvr>
    <a:masterClrMapping/>
  </p:clrMapOvr>
  <p:transition spd="med" advClick="0" advTm="12000">
    <p:comb/>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Date Placeholder 4"/>
          <p:cNvSpPr txBox="1">
            <a:spLocks noGrp="1"/>
          </p:cNvSpPr>
          <p:nvPr/>
        </p:nvSpPr>
        <p:spPr bwMode="auto">
          <a:xfrm>
            <a:off x="7164388" y="6381750"/>
            <a:ext cx="1439862" cy="476250"/>
          </a:xfrm>
          <a:prstGeom prst="rect">
            <a:avLst/>
          </a:prstGeom>
          <a:noFill/>
          <a:ln w="9525">
            <a:noFill/>
            <a:miter lim="800000"/>
            <a:headEnd/>
            <a:tailEnd/>
          </a:ln>
        </p:spPr>
        <p:txBody>
          <a:bodyPr/>
          <a:lstStyle/>
          <a:p>
            <a:pPr algn="ctr" fontAlgn="base">
              <a:spcBef>
                <a:spcPct val="0"/>
              </a:spcBef>
              <a:spcAft>
                <a:spcPct val="0"/>
              </a:spcAft>
            </a:pPr>
            <a:fld id="{91DC866B-DBC4-4C53-B337-0B2214A17181}" type="datetime10">
              <a:rPr lang="en-GB">
                <a:solidFill>
                  <a:srgbClr val="FFCCCC"/>
                </a:solidFill>
              </a:rPr>
              <a:pPr algn="ctr" fontAlgn="base">
                <a:spcBef>
                  <a:spcPct val="0"/>
                </a:spcBef>
                <a:spcAft>
                  <a:spcPct val="0"/>
                </a:spcAft>
              </a:pPr>
              <a:t>16:12</a:t>
            </a:fld>
            <a:endParaRPr lang="en-GB">
              <a:solidFill>
                <a:srgbClr val="FFCCCC"/>
              </a:solidFill>
            </a:endParaRPr>
          </a:p>
        </p:txBody>
      </p:sp>
      <p:sp>
        <p:nvSpPr>
          <p:cNvPr id="151555" name="Rectangle 2"/>
          <p:cNvSpPr>
            <a:spLocks noGrp="1" noChangeArrowheads="1"/>
          </p:cNvSpPr>
          <p:nvPr>
            <p:ph type="title" idx="4294967295"/>
          </p:nvPr>
        </p:nvSpPr>
        <p:spPr>
          <a:xfrm>
            <a:off x="0" y="0"/>
            <a:ext cx="9144000" cy="1417638"/>
          </a:xfrm>
          <a:solidFill>
            <a:srgbClr val="E69D0A"/>
          </a:solidFill>
        </p:spPr>
        <p:txBody>
          <a:bodyPr/>
          <a:lstStyle/>
          <a:p>
            <a:pPr eaLnBrk="1" hangingPunct="1"/>
            <a:r>
              <a:rPr lang="en-GB" sz="3200" b="1" smtClean="0">
                <a:solidFill>
                  <a:schemeClr val="tx1"/>
                </a:solidFill>
              </a:rPr>
              <a:t>Example </a:t>
            </a:r>
          </a:p>
        </p:txBody>
      </p:sp>
      <p:sp>
        <p:nvSpPr>
          <p:cNvPr id="151556" name="Rectangle 3"/>
          <p:cNvSpPr>
            <a:spLocks noGrp="1" noChangeArrowheads="1"/>
          </p:cNvSpPr>
          <p:nvPr>
            <p:ph type="body" idx="4294967295"/>
          </p:nvPr>
        </p:nvSpPr>
        <p:spPr>
          <a:ln>
            <a:solidFill>
              <a:srgbClr val="E69D0A"/>
            </a:solidFill>
          </a:ln>
        </p:spPr>
        <p:txBody>
          <a:bodyPr/>
          <a:lstStyle/>
          <a:p>
            <a:pPr eaLnBrk="1" hangingPunct="1"/>
            <a:endParaRPr lang="en-GB" b="1" smtClean="0"/>
          </a:p>
          <a:p>
            <a:pPr eaLnBrk="1" hangingPunct="1"/>
            <a:endParaRPr lang="en-GB" smtClean="0">
              <a:solidFill>
                <a:srgbClr val="FFCC00"/>
              </a:solidFill>
            </a:endParaRPr>
          </a:p>
        </p:txBody>
      </p:sp>
      <p:pic>
        <p:nvPicPr>
          <p:cNvPr id="151557"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pic>
        <p:nvPicPr>
          <p:cNvPr id="151558" name="Picture 6"/>
          <p:cNvPicPr>
            <a:picLocks noChangeAspect="1" noChangeArrowheads="1"/>
          </p:cNvPicPr>
          <p:nvPr/>
        </p:nvPicPr>
        <p:blipFill>
          <a:blip r:embed="rId4" cstate="print"/>
          <a:srcRect l="10872" t="24414" r="12354" b="9636"/>
          <a:stretch>
            <a:fillRect/>
          </a:stretch>
        </p:blipFill>
        <p:spPr bwMode="auto">
          <a:xfrm>
            <a:off x="900113" y="1651000"/>
            <a:ext cx="6985000" cy="4498975"/>
          </a:xfrm>
          <a:prstGeom prst="rect">
            <a:avLst/>
          </a:prstGeom>
          <a:noFill/>
          <a:ln w="9525">
            <a:noFill/>
            <a:miter lim="800000"/>
            <a:headEnd/>
            <a:tailEnd/>
          </a:ln>
          <a:effectLst/>
        </p:spPr>
      </p:pic>
    </p:spTree>
  </p:cSld>
  <p:clrMapOvr>
    <a:masterClrMapping/>
  </p:clrMapOvr>
  <p:transition spd="med" advClick="0" advTm="12000">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Date Placeholder 4"/>
          <p:cNvSpPr>
            <a:spLocks noGrp="1"/>
          </p:cNvSpPr>
          <p:nvPr>
            <p:ph type="dt" sz="quarter" idx="11"/>
          </p:nvPr>
        </p:nvSpPr>
        <p:spPr>
          <a:noFill/>
        </p:spPr>
        <p:txBody>
          <a:bodyPr/>
          <a:lstStyle/>
          <a:p>
            <a:pPr fontAlgn="base">
              <a:spcAft>
                <a:spcPct val="0"/>
              </a:spcAft>
            </a:pPr>
            <a:fld id="{079B0922-0F4B-4D55-8E88-4626CB6059DE}" type="datetime10">
              <a:rPr lang="en-GB" smtClean="0"/>
              <a:pPr fontAlgn="base">
                <a:spcAft>
                  <a:spcPct val="0"/>
                </a:spcAft>
              </a:pPr>
              <a:t>16:12</a:t>
            </a:fld>
            <a:endParaRPr lang="en-GB" smtClean="0"/>
          </a:p>
        </p:txBody>
      </p:sp>
      <p:sp>
        <p:nvSpPr>
          <p:cNvPr id="83970" name="Rectangle 2"/>
          <p:cNvSpPr>
            <a:spLocks noGrp="1" noChangeArrowheads="1"/>
          </p:cNvSpPr>
          <p:nvPr>
            <p:ph type="title"/>
          </p:nvPr>
        </p:nvSpPr>
        <p:spPr>
          <a:xfrm>
            <a:off x="0" y="0"/>
            <a:ext cx="9144000" cy="1417638"/>
          </a:xfrm>
          <a:solidFill>
            <a:srgbClr val="E69D0A"/>
          </a:solidFill>
        </p:spPr>
        <p:txBody>
          <a:bodyPr/>
          <a:lstStyle/>
          <a:p>
            <a:pPr eaLnBrk="1" hangingPunct="1"/>
            <a:r>
              <a:rPr lang="en-GB" sz="4000" smtClean="0">
                <a:solidFill>
                  <a:schemeClr val="tx1"/>
                </a:solidFill>
              </a:rPr>
              <a:t>Learning activities for Lesson outcome 2 </a:t>
            </a:r>
            <a:r>
              <a:rPr lang="en-GB" sz="3600" smtClean="0">
                <a:solidFill>
                  <a:schemeClr val="tx1"/>
                </a:solidFill>
              </a:rPr>
              <a:t>(Grade B)</a:t>
            </a:r>
          </a:p>
        </p:txBody>
      </p:sp>
      <p:sp>
        <p:nvSpPr>
          <p:cNvPr id="83971" name="Rectangle 3"/>
          <p:cNvSpPr>
            <a:spLocks noGrp="1" noChangeArrowheads="1"/>
          </p:cNvSpPr>
          <p:nvPr>
            <p:ph type="body" idx="1"/>
          </p:nvPr>
        </p:nvSpPr>
        <p:spPr>
          <a:xfrm>
            <a:off x="250825" y="1412875"/>
            <a:ext cx="6084888" cy="5445125"/>
          </a:xfrm>
          <a:ln>
            <a:solidFill>
              <a:srgbClr val="E69D0A"/>
            </a:solidFill>
          </a:ln>
        </p:spPr>
        <p:txBody>
          <a:bodyPr/>
          <a:lstStyle/>
          <a:p>
            <a:pPr eaLnBrk="1" hangingPunct="1"/>
            <a:r>
              <a:rPr lang="en-GB" sz="2800" smtClean="0">
                <a:solidFill>
                  <a:srgbClr val="FFFF66"/>
                </a:solidFill>
              </a:rPr>
              <a:t>Task 2:</a:t>
            </a:r>
            <a:r>
              <a:rPr lang="en-GB" sz="2800" smtClean="0">
                <a:solidFill>
                  <a:srgbClr val="E69D0A"/>
                </a:solidFill>
              </a:rPr>
              <a:t> </a:t>
            </a:r>
          </a:p>
          <a:p>
            <a:pPr eaLnBrk="1" hangingPunct="1"/>
            <a:r>
              <a:rPr lang="en-GB" sz="2400" smtClean="0">
                <a:solidFill>
                  <a:srgbClr val="66FFFF"/>
                </a:solidFill>
              </a:rPr>
              <a:t>Team work, working as a team (decided by your teacher groups of 3)</a:t>
            </a:r>
          </a:p>
          <a:p>
            <a:pPr eaLnBrk="1" hangingPunct="1"/>
            <a:r>
              <a:rPr lang="en-GB" sz="2400" smtClean="0">
                <a:solidFill>
                  <a:srgbClr val="66FFFF"/>
                </a:solidFill>
              </a:rPr>
              <a:t>Collect invertebrates from your surrounding and try to identify then looking at similarities and differences </a:t>
            </a:r>
          </a:p>
          <a:p>
            <a:pPr eaLnBrk="1" hangingPunct="1"/>
            <a:r>
              <a:rPr lang="en-GB" sz="2400" smtClean="0">
                <a:solidFill>
                  <a:srgbClr val="66FFFF"/>
                </a:solidFill>
              </a:rPr>
              <a:t>Or </a:t>
            </a:r>
          </a:p>
          <a:p>
            <a:pPr eaLnBrk="1" hangingPunct="1"/>
            <a:r>
              <a:rPr lang="en-GB" sz="2400" smtClean="0">
                <a:solidFill>
                  <a:srgbClr val="66FFFF"/>
                </a:solidFill>
              </a:rPr>
              <a:t>From the pictures you are given try to identify the organisms looking at similarities and differences. </a:t>
            </a:r>
          </a:p>
        </p:txBody>
      </p:sp>
      <p:sp>
        <p:nvSpPr>
          <p:cNvPr id="83972" name="Text Box 4"/>
          <p:cNvSpPr txBox="1">
            <a:spLocks noChangeArrowheads="1"/>
          </p:cNvSpPr>
          <p:nvPr/>
        </p:nvSpPr>
        <p:spPr bwMode="auto">
          <a:xfrm>
            <a:off x="6372225" y="1700213"/>
            <a:ext cx="2771775" cy="376237"/>
          </a:xfrm>
          <a:prstGeom prst="rect">
            <a:avLst/>
          </a:prstGeom>
          <a:solidFill>
            <a:srgbClr val="CCFF99"/>
          </a:solidFill>
          <a:ln w="9525">
            <a:solidFill>
              <a:schemeClr val="folHlink"/>
            </a:solidFill>
            <a:miter lim="800000"/>
            <a:headEnd/>
            <a:tailEnd/>
          </a:ln>
        </p:spPr>
        <p:txBody>
          <a:bodyPr>
            <a:spAutoFit/>
          </a:bodyPr>
          <a:lstStyle/>
          <a:p>
            <a:pPr algn="ctr" fontAlgn="base">
              <a:lnSpc>
                <a:spcPct val="90000"/>
              </a:lnSpc>
              <a:spcBef>
                <a:spcPct val="50000"/>
              </a:spcBef>
              <a:spcAft>
                <a:spcPct val="0"/>
              </a:spcAft>
              <a:buFontTx/>
              <a:buChar char="•"/>
            </a:pPr>
            <a:r>
              <a:rPr lang="en-GB" sz="2000" b="1">
                <a:solidFill>
                  <a:srgbClr val="000000"/>
                </a:solidFill>
              </a:rPr>
              <a:t>Keywords for Task</a:t>
            </a:r>
            <a:endParaRPr lang="en-GB" sz="2400">
              <a:solidFill>
                <a:srgbClr val="FFFFFF"/>
              </a:solidFill>
            </a:endParaRPr>
          </a:p>
        </p:txBody>
      </p:sp>
      <p:pic>
        <p:nvPicPr>
          <p:cNvPr id="83973" name="Picture 5"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667625" y="260350"/>
            <a:ext cx="1009650" cy="1152525"/>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Date Placeholder 3"/>
          <p:cNvSpPr>
            <a:spLocks noGrp="1"/>
          </p:cNvSpPr>
          <p:nvPr>
            <p:ph type="dt" sz="quarter" idx="10"/>
          </p:nvPr>
        </p:nvSpPr>
        <p:spPr>
          <a:noFill/>
        </p:spPr>
        <p:txBody>
          <a:bodyPr/>
          <a:lstStyle/>
          <a:p>
            <a:pPr fontAlgn="base">
              <a:spcAft>
                <a:spcPct val="0"/>
              </a:spcAft>
            </a:pPr>
            <a:fld id="{7ED770B0-4B76-4ADB-8721-32EE17AF4954}" type="datetime10">
              <a:rPr lang="en-GB" smtClean="0"/>
              <a:pPr fontAlgn="base">
                <a:spcAft>
                  <a:spcPct val="0"/>
                </a:spcAft>
              </a:pPr>
              <a:t>16:12</a:t>
            </a:fld>
            <a:endParaRPr lang="en-GB" smtClean="0"/>
          </a:p>
        </p:txBody>
      </p:sp>
      <p:grpSp>
        <p:nvGrpSpPr>
          <p:cNvPr id="2" name="Group 2"/>
          <p:cNvGrpSpPr>
            <a:grpSpLocks/>
          </p:cNvGrpSpPr>
          <p:nvPr/>
        </p:nvGrpSpPr>
        <p:grpSpPr bwMode="auto">
          <a:xfrm>
            <a:off x="3348038" y="188913"/>
            <a:ext cx="2016125" cy="6669087"/>
            <a:chOff x="2109" y="119"/>
            <a:chExt cx="1270" cy="4201"/>
          </a:xfrm>
        </p:grpSpPr>
        <p:sp>
          <p:nvSpPr>
            <p:cNvPr id="86025" name="AutoShape 3"/>
            <p:cNvSpPr>
              <a:spLocks noChangeArrowheads="1"/>
            </p:cNvSpPr>
            <p:nvPr/>
          </p:nvSpPr>
          <p:spPr bwMode="auto">
            <a:xfrm>
              <a:off x="3198"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pPr fontAlgn="base">
                <a:lnSpc>
                  <a:spcPct val="90000"/>
                </a:lnSpc>
                <a:spcBef>
                  <a:spcPct val="20000"/>
                </a:spcBef>
                <a:spcAft>
                  <a:spcPct val="0"/>
                </a:spcAft>
                <a:buFontTx/>
                <a:buChar char="•"/>
              </a:pPr>
              <a:endParaRPr lang="en-GB" sz="2400">
                <a:solidFill>
                  <a:srgbClr val="FFFFFF"/>
                </a:solidFill>
              </a:endParaRPr>
            </a:p>
          </p:txBody>
        </p:sp>
        <p:sp>
          <p:nvSpPr>
            <p:cNvPr id="86026" name="AutoShape 4"/>
            <p:cNvSpPr>
              <a:spLocks noChangeArrowheads="1"/>
            </p:cNvSpPr>
            <p:nvPr/>
          </p:nvSpPr>
          <p:spPr bwMode="auto">
            <a:xfrm rot="-5400000">
              <a:off x="2630" y="760"/>
              <a:ext cx="228" cy="908"/>
            </a:xfrm>
            <a:prstGeom prst="can">
              <a:avLst>
                <a:gd name="adj" fmla="val 19857"/>
              </a:avLst>
            </a:prstGeom>
            <a:solidFill>
              <a:srgbClr val="FF0000"/>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Create</a:t>
              </a:r>
            </a:p>
          </p:txBody>
        </p:sp>
        <p:sp>
          <p:nvSpPr>
            <p:cNvPr id="86027" name="AutoShape 5"/>
            <p:cNvSpPr>
              <a:spLocks noChangeArrowheads="1"/>
            </p:cNvSpPr>
            <p:nvPr/>
          </p:nvSpPr>
          <p:spPr bwMode="auto">
            <a:xfrm rot="-5400000">
              <a:off x="2630" y="1304"/>
              <a:ext cx="228" cy="908"/>
            </a:xfrm>
            <a:prstGeom prst="can">
              <a:avLst>
                <a:gd name="adj" fmla="val 19857"/>
              </a:avLst>
            </a:prstGeom>
            <a:solidFill>
              <a:srgbClr val="FF6600"/>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Evaluate</a:t>
              </a:r>
            </a:p>
          </p:txBody>
        </p:sp>
        <p:sp>
          <p:nvSpPr>
            <p:cNvPr id="86028" name="AutoShape 6"/>
            <p:cNvSpPr>
              <a:spLocks noChangeArrowheads="1"/>
            </p:cNvSpPr>
            <p:nvPr/>
          </p:nvSpPr>
          <p:spPr bwMode="auto">
            <a:xfrm rot="-5400000">
              <a:off x="2630" y="1848"/>
              <a:ext cx="228" cy="908"/>
            </a:xfrm>
            <a:prstGeom prst="can">
              <a:avLst>
                <a:gd name="adj" fmla="val 19857"/>
              </a:avLst>
            </a:prstGeom>
            <a:solidFill>
              <a:srgbClr val="FF9900"/>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Analyse</a:t>
              </a:r>
            </a:p>
          </p:txBody>
        </p:sp>
        <p:sp>
          <p:nvSpPr>
            <p:cNvPr id="86029" name="AutoShape 7"/>
            <p:cNvSpPr>
              <a:spLocks noChangeArrowheads="1"/>
            </p:cNvSpPr>
            <p:nvPr/>
          </p:nvSpPr>
          <p:spPr bwMode="auto">
            <a:xfrm rot="-5400000">
              <a:off x="2630" y="2393"/>
              <a:ext cx="228" cy="908"/>
            </a:xfrm>
            <a:prstGeom prst="can">
              <a:avLst>
                <a:gd name="adj" fmla="val 19857"/>
              </a:avLst>
            </a:prstGeom>
            <a:solidFill>
              <a:srgbClr val="FFCC00"/>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Apply</a:t>
              </a:r>
            </a:p>
          </p:txBody>
        </p:sp>
        <p:sp>
          <p:nvSpPr>
            <p:cNvPr id="86030" name="AutoShape 8"/>
            <p:cNvSpPr>
              <a:spLocks noChangeArrowheads="1"/>
            </p:cNvSpPr>
            <p:nvPr/>
          </p:nvSpPr>
          <p:spPr bwMode="auto">
            <a:xfrm rot="-5400000">
              <a:off x="2630" y="2937"/>
              <a:ext cx="228" cy="908"/>
            </a:xfrm>
            <a:prstGeom prst="can">
              <a:avLst>
                <a:gd name="adj" fmla="val 19857"/>
              </a:avLst>
            </a:prstGeom>
            <a:solidFill>
              <a:srgbClr val="FFFF00"/>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Understand</a:t>
              </a:r>
            </a:p>
          </p:txBody>
        </p:sp>
        <p:sp>
          <p:nvSpPr>
            <p:cNvPr id="86031" name="AutoShape 9"/>
            <p:cNvSpPr>
              <a:spLocks noChangeArrowheads="1"/>
            </p:cNvSpPr>
            <p:nvPr/>
          </p:nvSpPr>
          <p:spPr bwMode="auto">
            <a:xfrm rot="-5400000">
              <a:off x="2630" y="3481"/>
              <a:ext cx="228" cy="908"/>
            </a:xfrm>
            <a:prstGeom prst="can">
              <a:avLst>
                <a:gd name="adj" fmla="val 19857"/>
              </a:avLst>
            </a:prstGeom>
            <a:solidFill>
              <a:srgbClr val="FFFF66"/>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Remember</a:t>
              </a:r>
            </a:p>
          </p:txBody>
        </p:sp>
        <p:sp>
          <p:nvSpPr>
            <p:cNvPr id="86032" name="AutoShape 10"/>
            <p:cNvSpPr>
              <a:spLocks noChangeArrowheads="1"/>
            </p:cNvSpPr>
            <p:nvPr/>
          </p:nvSpPr>
          <p:spPr bwMode="auto">
            <a:xfrm>
              <a:off x="2109"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pPr fontAlgn="base">
                <a:lnSpc>
                  <a:spcPct val="90000"/>
                </a:lnSpc>
                <a:spcBef>
                  <a:spcPct val="20000"/>
                </a:spcBef>
                <a:spcAft>
                  <a:spcPct val="0"/>
                </a:spcAft>
                <a:buFontTx/>
                <a:buChar char="•"/>
              </a:pPr>
              <a:endParaRPr lang="en-GB" sz="2400">
                <a:solidFill>
                  <a:srgbClr val="FFFFFF"/>
                </a:solidFill>
              </a:endParaRPr>
            </a:p>
          </p:txBody>
        </p:sp>
        <p:sp>
          <p:nvSpPr>
            <p:cNvPr id="86033" name="Line 11"/>
            <p:cNvSpPr>
              <a:spLocks noChangeShapeType="1"/>
            </p:cNvSpPr>
            <p:nvPr/>
          </p:nvSpPr>
          <p:spPr bwMode="auto">
            <a:xfrm flipV="1">
              <a:off x="3288" y="1463"/>
              <a:ext cx="0" cy="2404"/>
            </a:xfrm>
            <a:prstGeom prst="line">
              <a:avLst/>
            </a:prstGeom>
            <a:noFill/>
            <a:ln w="73025">
              <a:solidFill>
                <a:schemeClr val="bg1"/>
              </a:solidFill>
              <a:round/>
              <a:headEnd/>
              <a:tailEnd type="triangle" w="med" len="med"/>
            </a:ln>
          </p:spPr>
          <p:txBody>
            <a:bodyPr/>
            <a:lstStyle/>
            <a:p>
              <a:pPr fontAlgn="base">
                <a:spcBef>
                  <a:spcPct val="0"/>
                </a:spcBef>
                <a:spcAft>
                  <a:spcPct val="0"/>
                </a:spcAft>
              </a:pPr>
              <a:endParaRPr lang="en-US">
                <a:solidFill>
                  <a:srgbClr val="FFFFFF"/>
                </a:solidFill>
              </a:endParaRPr>
            </a:p>
          </p:txBody>
        </p:sp>
        <p:sp>
          <p:nvSpPr>
            <p:cNvPr id="86034" name="Line 12"/>
            <p:cNvSpPr>
              <a:spLocks noChangeShapeType="1"/>
            </p:cNvSpPr>
            <p:nvPr/>
          </p:nvSpPr>
          <p:spPr bwMode="auto">
            <a:xfrm flipV="1">
              <a:off x="2200" y="1463"/>
              <a:ext cx="0" cy="2404"/>
            </a:xfrm>
            <a:prstGeom prst="line">
              <a:avLst/>
            </a:prstGeom>
            <a:noFill/>
            <a:ln w="73025">
              <a:solidFill>
                <a:schemeClr val="bg1"/>
              </a:solidFill>
              <a:round/>
              <a:headEnd/>
              <a:tailEnd type="triangle" w="med" len="med"/>
            </a:ln>
          </p:spPr>
          <p:txBody>
            <a:bodyPr/>
            <a:lstStyle/>
            <a:p>
              <a:pPr fontAlgn="base">
                <a:spcBef>
                  <a:spcPct val="0"/>
                </a:spcBef>
                <a:spcAft>
                  <a:spcPct val="0"/>
                </a:spcAft>
              </a:pPr>
              <a:endParaRPr lang="en-US">
                <a:solidFill>
                  <a:srgbClr val="FFFFFF"/>
                </a:solidFill>
              </a:endParaRPr>
            </a:p>
          </p:txBody>
        </p:sp>
        <p:pic>
          <p:nvPicPr>
            <p:cNvPr id="86035" name="Picture 13" descr="MC910216361[1]"/>
            <p:cNvPicPr>
              <a:picLocks noChangeAspect="1" noChangeArrowheads="1"/>
            </p:cNvPicPr>
            <p:nvPr/>
          </p:nvPicPr>
          <p:blipFill>
            <a:blip r:embed="rId3" cstate="print"/>
            <a:srcRect/>
            <a:stretch>
              <a:fillRect/>
            </a:stretch>
          </p:blipFill>
          <p:spPr bwMode="auto">
            <a:xfrm>
              <a:off x="2200" y="119"/>
              <a:ext cx="1088" cy="799"/>
            </a:xfrm>
            <a:prstGeom prst="rect">
              <a:avLst/>
            </a:prstGeom>
            <a:solidFill>
              <a:srgbClr val="FFFF00"/>
            </a:solidFill>
            <a:ln w="9525">
              <a:noFill/>
              <a:miter lim="800000"/>
              <a:headEnd/>
              <a:tailEnd/>
            </a:ln>
          </p:spPr>
        </p:pic>
      </p:grpSp>
      <p:sp>
        <p:nvSpPr>
          <p:cNvPr id="86019" name="Text Box 14"/>
          <p:cNvSpPr txBox="1">
            <a:spLocks noChangeArrowheads="1"/>
          </p:cNvSpPr>
          <p:nvPr/>
        </p:nvSpPr>
        <p:spPr bwMode="auto">
          <a:xfrm>
            <a:off x="250825" y="4149725"/>
            <a:ext cx="3024188" cy="1054100"/>
          </a:xfrm>
          <a:prstGeom prst="rect">
            <a:avLst/>
          </a:prstGeom>
          <a:solidFill>
            <a:srgbClr val="FFCC00"/>
          </a:solidFill>
          <a:ln w="9525">
            <a:noFill/>
            <a:miter lim="800000"/>
            <a:headEnd/>
            <a:tailEnd/>
          </a:ln>
        </p:spPr>
        <p:txBody>
          <a:bodyPr>
            <a:spAutoFit/>
          </a:bodyPr>
          <a:lstStyle/>
          <a:p>
            <a:pPr fontAlgn="base">
              <a:spcBef>
                <a:spcPct val="50000"/>
              </a:spcBef>
              <a:spcAft>
                <a:spcPct val="0"/>
              </a:spcAft>
            </a:pPr>
            <a:r>
              <a:rPr lang="en-GB" b="1" u="sng">
                <a:solidFill>
                  <a:srgbClr val="000000"/>
                </a:solidFill>
              </a:rPr>
              <a:t>Apply (C)</a:t>
            </a:r>
          </a:p>
          <a:p>
            <a:pPr fontAlgn="base">
              <a:spcBef>
                <a:spcPct val="50000"/>
              </a:spcBef>
              <a:spcAft>
                <a:spcPct val="0"/>
              </a:spcAft>
            </a:pPr>
            <a:r>
              <a:rPr lang="en-GB">
                <a:solidFill>
                  <a:srgbClr val="000000"/>
                </a:solidFill>
              </a:rPr>
              <a:t>Very simple identification key produced.</a:t>
            </a:r>
            <a:endParaRPr lang="en-GB" b="1" u="sng">
              <a:solidFill>
                <a:srgbClr val="000000"/>
              </a:solidFill>
            </a:endParaRPr>
          </a:p>
        </p:txBody>
      </p:sp>
      <p:sp>
        <p:nvSpPr>
          <p:cNvPr id="86020" name="Text Box 17"/>
          <p:cNvSpPr txBox="1">
            <a:spLocks noChangeArrowheads="1"/>
          </p:cNvSpPr>
          <p:nvPr/>
        </p:nvSpPr>
        <p:spPr bwMode="auto">
          <a:xfrm>
            <a:off x="5580063" y="3213100"/>
            <a:ext cx="3563937" cy="1328738"/>
          </a:xfrm>
          <a:prstGeom prst="rect">
            <a:avLst/>
          </a:prstGeom>
          <a:solidFill>
            <a:srgbClr val="FF9900"/>
          </a:solidFill>
          <a:ln w="9525">
            <a:noFill/>
            <a:miter lim="800000"/>
            <a:headEnd/>
            <a:tailEnd/>
          </a:ln>
        </p:spPr>
        <p:txBody>
          <a:bodyPr>
            <a:spAutoFit/>
          </a:bodyPr>
          <a:lstStyle/>
          <a:p>
            <a:pPr fontAlgn="base">
              <a:spcBef>
                <a:spcPct val="50000"/>
              </a:spcBef>
              <a:spcAft>
                <a:spcPct val="0"/>
              </a:spcAft>
            </a:pPr>
            <a:r>
              <a:rPr lang="en-GB" b="1" u="sng">
                <a:solidFill>
                  <a:srgbClr val="000000"/>
                </a:solidFill>
              </a:rPr>
              <a:t>Analyse (B)</a:t>
            </a:r>
          </a:p>
          <a:p>
            <a:pPr fontAlgn="base">
              <a:spcBef>
                <a:spcPct val="50000"/>
              </a:spcBef>
              <a:spcAft>
                <a:spcPct val="0"/>
              </a:spcAft>
            </a:pPr>
            <a:r>
              <a:rPr lang="en-GB">
                <a:solidFill>
                  <a:srgbClr val="000000"/>
                </a:solidFill>
              </a:rPr>
              <a:t>Looking at the characteristics produced a key to identify the organisms. </a:t>
            </a:r>
          </a:p>
        </p:txBody>
      </p:sp>
      <p:sp>
        <p:nvSpPr>
          <p:cNvPr id="86021" name="Text Box 18"/>
          <p:cNvSpPr txBox="1">
            <a:spLocks noChangeArrowheads="1"/>
          </p:cNvSpPr>
          <p:nvPr/>
        </p:nvSpPr>
        <p:spPr bwMode="auto">
          <a:xfrm>
            <a:off x="179388" y="1628775"/>
            <a:ext cx="3024187" cy="1603375"/>
          </a:xfrm>
          <a:prstGeom prst="rect">
            <a:avLst/>
          </a:prstGeom>
          <a:solidFill>
            <a:srgbClr val="FC3C08"/>
          </a:solidFill>
          <a:ln w="9525">
            <a:noFill/>
            <a:miter lim="800000"/>
            <a:headEnd/>
            <a:tailEnd/>
          </a:ln>
        </p:spPr>
        <p:txBody>
          <a:bodyPr>
            <a:spAutoFit/>
          </a:bodyPr>
          <a:lstStyle/>
          <a:p>
            <a:pPr fontAlgn="base">
              <a:spcBef>
                <a:spcPct val="50000"/>
              </a:spcBef>
              <a:spcAft>
                <a:spcPct val="0"/>
              </a:spcAft>
            </a:pPr>
            <a:r>
              <a:rPr lang="en-GB" b="1" u="sng">
                <a:solidFill>
                  <a:srgbClr val="000000"/>
                </a:solidFill>
              </a:rPr>
              <a:t>Evaluate (A)</a:t>
            </a:r>
          </a:p>
          <a:p>
            <a:pPr fontAlgn="base">
              <a:spcBef>
                <a:spcPct val="50000"/>
              </a:spcBef>
              <a:spcAft>
                <a:spcPct val="0"/>
              </a:spcAft>
            </a:pPr>
            <a:r>
              <a:rPr lang="en-GB">
                <a:solidFill>
                  <a:srgbClr val="000000"/>
                </a:solidFill>
              </a:rPr>
              <a:t>very detailed identification key produced looking at the various characteristics of the organisms </a:t>
            </a:r>
            <a:endParaRPr lang="en-GB" b="1" u="sng">
              <a:solidFill>
                <a:srgbClr val="000000"/>
              </a:solidFill>
            </a:endParaRPr>
          </a:p>
        </p:txBody>
      </p:sp>
      <p:pic>
        <p:nvPicPr>
          <p:cNvPr id="86022" name="Picture 20" descr="FHS School Logo Badge"/>
          <p:cNvPicPr>
            <a:picLocks noChangeAspect="1" noChangeArrowheads="1"/>
          </p:cNvPicPr>
          <p:nvPr/>
        </p:nvPicPr>
        <p:blipFill>
          <a:blip r:embed="rId4" cstate="print">
            <a:clrChange>
              <a:clrFrom>
                <a:srgbClr val="FDFDFD"/>
              </a:clrFrom>
              <a:clrTo>
                <a:srgbClr val="FDFDFD">
                  <a:alpha val="0"/>
                </a:srgbClr>
              </a:clrTo>
            </a:clrChange>
            <a:lum bright="70000" contrast="-70000"/>
            <a:grayscl/>
          </a:blip>
          <a:srcRect/>
          <a:stretch>
            <a:fillRect/>
          </a:stretch>
        </p:blipFill>
        <p:spPr bwMode="auto">
          <a:xfrm>
            <a:off x="8378825" y="0"/>
            <a:ext cx="765175" cy="908050"/>
          </a:xfrm>
          <a:prstGeom prst="rect">
            <a:avLst/>
          </a:prstGeom>
          <a:solidFill>
            <a:schemeClr val="bg1"/>
          </a:solidFill>
          <a:ln w="9525">
            <a:noFill/>
            <a:miter lim="800000"/>
            <a:headEnd/>
            <a:tailEnd/>
          </a:ln>
        </p:spPr>
      </p:pic>
      <p:sp>
        <p:nvSpPr>
          <p:cNvPr id="81941" name="Rectangle 21"/>
          <p:cNvSpPr>
            <a:spLocks noGrp="1" noChangeArrowheads="1"/>
          </p:cNvSpPr>
          <p:nvPr>
            <p:ph type="title"/>
          </p:nvPr>
        </p:nvSpPr>
        <p:spPr>
          <a:xfrm>
            <a:off x="250825" y="188913"/>
            <a:ext cx="3097213" cy="1143000"/>
          </a:xfrm>
          <a:solidFill>
            <a:schemeClr val="hlink"/>
          </a:solidFill>
          <a:ln>
            <a:solidFill>
              <a:schemeClr val="tx1"/>
            </a:solidFill>
          </a:ln>
        </p:spPr>
        <p:txBody>
          <a:bodyPr/>
          <a:lstStyle/>
          <a:p>
            <a:pPr eaLnBrk="1" hangingPunct="1"/>
            <a:r>
              <a:rPr lang="en-GB" sz="2000" b="1" smtClean="0">
                <a:solidFill>
                  <a:schemeClr val="bg1"/>
                </a:solidFill>
              </a:rPr>
              <a:t>Demonstrate your Learning for Outcome 2</a:t>
            </a:r>
          </a:p>
        </p:txBody>
      </p:sp>
      <p:sp>
        <p:nvSpPr>
          <p:cNvPr id="86024" name="Text Box 22"/>
          <p:cNvSpPr txBox="1">
            <a:spLocks noChangeArrowheads="1"/>
          </p:cNvSpPr>
          <p:nvPr/>
        </p:nvSpPr>
        <p:spPr bwMode="auto">
          <a:xfrm>
            <a:off x="5580063" y="0"/>
            <a:ext cx="2663825" cy="1192213"/>
          </a:xfrm>
          <a:prstGeom prst="rect">
            <a:avLst/>
          </a:prstGeom>
          <a:solidFill>
            <a:srgbClr val="66FF33"/>
          </a:solidFill>
          <a:ln w="9525">
            <a:noFill/>
            <a:miter lim="800000"/>
            <a:headEnd/>
            <a:tailEnd/>
          </a:ln>
        </p:spPr>
        <p:txBody>
          <a:bodyPr>
            <a:spAutoFit/>
          </a:bodyPr>
          <a:lstStyle/>
          <a:p>
            <a:pPr fontAlgn="base">
              <a:spcBef>
                <a:spcPct val="50000"/>
              </a:spcBef>
              <a:spcAft>
                <a:spcPct val="0"/>
              </a:spcAft>
            </a:pPr>
            <a:r>
              <a:rPr lang="en-GB" b="1" u="sng">
                <a:solidFill>
                  <a:srgbClr val="000000"/>
                </a:solidFill>
              </a:rPr>
              <a:t>Keywords:</a:t>
            </a:r>
          </a:p>
          <a:p>
            <a:pPr fontAlgn="base">
              <a:spcBef>
                <a:spcPct val="50000"/>
              </a:spcBef>
              <a:spcAft>
                <a:spcPct val="0"/>
              </a:spcAft>
            </a:pPr>
            <a:endParaRPr lang="en-GB" b="1">
              <a:solidFill>
                <a:srgbClr val="000000"/>
              </a:solidFill>
            </a:endParaRPr>
          </a:p>
          <a:p>
            <a:pPr fontAlgn="base">
              <a:spcBef>
                <a:spcPct val="50000"/>
              </a:spcBef>
              <a:spcAft>
                <a:spcPct val="0"/>
              </a:spcAft>
            </a:pPr>
            <a:endParaRPr lang="en-GB">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mph" presetSubtype="2" repeatCount="2000" fill="hold" grpId="0" nodeType="withEffect">
                                  <p:stCondLst>
                                    <p:cond delay="0"/>
                                  </p:stCondLst>
                                  <p:childTnLst>
                                    <p:anim to="1.5" calcmode="lin" valueType="num">
                                      <p:cBhvr override="childStyle">
                                        <p:cTn id="6" dur="2000" fill="hold"/>
                                        <p:tgtEl>
                                          <p:spTgt spid="81941">
                                            <p:txEl>
                                              <p:charRg st="4294967295" end="4294967295"/>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Date Placeholder 4"/>
          <p:cNvSpPr>
            <a:spLocks noGrp="1"/>
          </p:cNvSpPr>
          <p:nvPr>
            <p:ph type="dt" sz="quarter" idx="11"/>
          </p:nvPr>
        </p:nvSpPr>
        <p:spPr>
          <a:noFill/>
        </p:spPr>
        <p:txBody>
          <a:bodyPr/>
          <a:lstStyle/>
          <a:p>
            <a:pPr fontAlgn="base">
              <a:spcAft>
                <a:spcPct val="0"/>
              </a:spcAft>
            </a:pPr>
            <a:fld id="{F90EE69E-A52C-4F55-BD10-4FBE1BC6CDB8}" type="datetime10">
              <a:rPr lang="en-GB" smtClean="0"/>
              <a:pPr fontAlgn="base">
                <a:spcAft>
                  <a:spcPct val="0"/>
                </a:spcAft>
              </a:pPr>
              <a:t>16:12</a:t>
            </a:fld>
            <a:endParaRPr lang="en-GB" smtClean="0"/>
          </a:p>
        </p:txBody>
      </p:sp>
      <p:sp>
        <p:nvSpPr>
          <p:cNvPr id="56322" name="Rectangle 2"/>
          <p:cNvSpPr>
            <a:spLocks noGrp="1" noChangeArrowheads="1"/>
          </p:cNvSpPr>
          <p:nvPr>
            <p:ph type="title"/>
          </p:nvPr>
        </p:nvSpPr>
        <p:spPr>
          <a:xfrm>
            <a:off x="0" y="0"/>
            <a:ext cx="9144000" cy="1417638"/>
          </a:xfrm>
          <a:solidFill>
            <a:srgbClr val="9966FF"/>
          </a:solidFill>
        </p:spPr>
        <p:txBody>
          <a:bodyPr/>
          <a:lstStyle/>
          <a:p>
            <a:pPr eaLnBrk="1" hangingPunct="1"/>
            <a:r>
              <a:rPr lang="en-GB" b="1" smtClean="0">
                <a:solidFill>
                  <a:schemeClr val="tx1"/>
                </a:solidFill>
              </a:rPr>
              <a:t>Extended Learning</a:t>
            </a:r>
          </a:p>
        </p:txBody>
      </p:sp>
      <p:sp>
        <p:nvSpPr>
          <p:cNvPr id="56323" name="Rectangle 3"/>
          <p:cNvSpPr>
            <a:spLocks noGrp="1" noChangeArrowheads="1"/>
          </p:cNvSpPr>
          <p:nvPr>
            <p:ph type="body" idx="1"/>
          </p:nvPr>
        </p:nvSpPr>
        <p:spPr>
          <a:xfrm>
            <a:off x="468313" y="1557338"/>
            <a:ext cx="8229600" cy="5300662"/>
          </a:xfrm>
          <a:ln>
            <a:solidFill>
              <a:srgbClr val="FF99CC"/>
            </a:solidFill>
          </a:ln>
        </p:spPr>
        <p:txBody>
          <a:bodyPr/>
          <a:lstStyle/>
          <a:p>
            <a:pPr eaLnBrk="1" hangingPunct="1">
              <a:lnSpc>
                <a:spcPct val="90000"/>
              </a:lnSpc>
            </a:pPr>
            <a:r>
              <a:rPr lang="en-GB" sz="3600" smtClean="0">
                <a:solidFill>
                  <a:srgbClr val="FF99CC"/>
                </a:solidFill>
              </a:rPr>
              <a:t>Extended Learning task:</a:t>
            </a:r>
          </a:p>
          <a:p>
            <a:pPr eaLnBrk="1" hangingPunct="1">
              <a:lnSpc>
                <a:spcPct val="90000"/>
              </a:lnSpc>
            </a:pPr>
            <a:endParaRPr lang="en-GB" sz="3600" smtClean="0">
              <a:solidFill>
                <a:srgbClr val="FF99CC"/>
              </a:solidFill>
            </a:endParaRPr>
          </a:p>
          <a:p>
            <a:pPr eaLnBrk="1" hangingPunct="1">
              <a:lnSpc>
                <a:spcPct val="90000"/>
              </a:lnSpc>
            </a:pPr>
            <a:r>
              <a:rPr lang="en-GB" sz="3600" smtClean="0">
                <a:solidFill>
                  <a:srgbClr val="FF99CC"/>
                </a:solidFill>
              </a:rPr>
              <a:t>Due date: next lesson</a:t>
            </a:r>
          </a:p>
          <a:p>
            <a:pPr eaLnBrk="1" hangingPunct="1">
              <a:lnSpc>
                <a:spcPct val="90000"/>
              </a:lnSpc>
            </a:pPr>
            <a:endParaRPr lang="en-GB" sz="4000" smtClean="0">
              <a:solidFill>
                <a:srgbClr val="FF99CC"/>
              </a:solidFill>
            </a:endParaRPr>
          </a:p>
          <a:p>
            <a:pPr eaLnBrk="1" hangingPunct="1">
              <a:lnSpc>
                <a:spcPct val="90000"/>
              </a:lnSpc>
            </a:pPr>
            <a:r>
              <a:rPr lang="en-GB" smtClean="0">
                <a:solidFill>
                  <a:srgbClr val="FF99CC"/>
                </a:solidFill>
              </a:rPr>
              <a:t>Criteria for </a:t>
            </a:r>
            <a:r>
              <a:rPr lang="en-GB" smtClean="0">
                <a:solidFill>
                  <a:srgbClr val="FF3300"/>
                </a:solidFill>
              </a:rPr>
              <a:t>Grade C</a:t>
            </a:r>
            <a:r>
              <a:rPr lang="en-GB" smtClean="0">
                <a:solidFill>
                  <a:srgbClr val="FF99CC"/>
                </a:solidFill>
              </a:rPr>
              <a:t>:</a:t>
            </a:r>
          </a:p>
          <a:p>
            <a:pPr eaLnBrk="1" hangingPunct="1">
              <a:lnSpc>
                <a:spcPct val="90000"/>
              </a:lnSpc>
            </a:pPr>
            <a:endParaRPr lang="en-GB" smtClean="0">
              <a:solidFill>
                <a:srgbClr val="FF3300"/>
              </a:solidFill>
            </a:endParaRPr>
          </a:p>
          <a:p>
            <a:pPr eaLnBrk="1" hangingPunct="1">
              <a:lnSpc>
                <a:spcPct val="90000"/>
              </a:lnSpc>
            </a:pPr>
            <a:r>
              <a:rPr lang="en-GB" smtClean="0">
                <a:solidFill>
                  <a:srgbClr val="FF99CC"/>
                </a:solidFill>
              </a:rPr>
              <a:t>Criteria for </a:t>
            </a:r>
            <a:r>
              <a:rPr lang="en-GB" smtClean="0">
                <a:solidFill>
                  <a:srgbClr val="FFCC00"/>
                </a:solidFill>
              </a:rPr>
              <a:t>Grade B</a:t>
            </a:r>
            <a:r>
              <a:rPr lang="en-GB" smtClean="0">
                <a:solidFill>
                  <a:srgbClr val="FF99CC"/>
                </a:solidFill>
              </a:rPr>
              <a:t>:</a:t>
            </a:r>
          </a:p>
          <a:p>
            <a:pPr eaLnBrk="1" hangingPunct="1">
              <a:lnSpc>
                <a:spcPct val="90000"/>
              </a:lnSpc>
            </a:pPr>
            <a:endParaRPr lang="en-GB" smtClean="0">
              <a:solidFill>
                <a:schemeClr val="folHlink"/>
              </a:solidFill>
            </a:endParaRPr>
          </a:p>
          <a:p>
            <a:pPr eaLnBrk="1" hangingPunct="1">
              <a:lnSpc>
                <a:spcPct val="90000"/>
              </a:lnSpc>
            </a:pPr>
            <a:r>
              <a:rPr lang="en-GB" smtClean="0">
                <a:solidFill>
                  <a:srgbClr val="FF99CC"/>
                </a:solidFill>
              </a:rPr>
              <a:t>Criteria for </a:t>
            </a:r>
            <a:r>
              <a:rPr lang="en-GB" smtClean="0">
                <a:solidFill>
                  <a:srgbClr val="33CC33"/>
                </a:solidFill>
              </a:rPr>
              <a:t>Grade A</a:t>
            </a:r>
            <a:r>
              <a:rPr lang="en-GB" smtClean="0">
                <a:solidFill>
                  <a:srgbClr val="FF99CC"/>
                </a:solidFill>
              </a:rPr>
              <a:t>:</a:t>
            </a:r>
          </a:p>
          <a:p>
            <a:pPr eaLnBrk="1" hangingPunct="1">
              <a:lnSpc>
                <a:spcPct val="90000"/>
              </a:lnSpc>
            </a:pPr>
            <a:endParaRPr lang="en-GB" smtClean="0">
              <a:solidFill>
                <a:srgbClr val="99FF99"/>
              </a:solidFill>
            </a:endParaRPr>
          </a:p>
        </p:txBody>
      </p:sp>
      <p:pic>
        <p:nvPicPr>
          <p:cNvPr id="56324"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596188" y="0"/>
            <a:ext cx="1547812" cy="1196975"/>
          </a:xfrm>
          <a:prstGeom prst="rect">
            <a:avLst/>
          </a:prstGeom>
          <a:noFill/>
          <a:ln w="9525">
            <a:noFill/>
            <a:miter lim="800000"/>
            <a:headEnd/>
            <a:tailEnd/>
          </a:ln>
        </p:spPr>
      </p:pic>
    </p:spTree>
  </p:cSld>
  <p:clrMapOvr>
    <a:masterClrMapping/>
  </p:clrMapOvr>
  <p:transition spd="med">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Date Placeholder 4"/>
          <p:cNvSpPr>
            <a:spLocks noGrp="1"/>
          </p:cNvSpPr>
          <p:nvPr>
            <p:ph type="dt" sz="quarter" idx="11"/>
          </p:nvPr>
        </p:nvSpPr>
        <p:spPr>
          <a:noFill/>
        </p:spPr>
        <p:txBody>
          <a:bodyPr/>
          <a:lstStyle/>
          <a:p>
            <a:pPr fontAlgn="base">
              <a:spcAft>
                <a:spcPct val="0"/>
              </a:spcAft>
            </a:pPr>
            <a:fld id="{BFA13787-8344-4DDE-8A61-2138077D3682}" type="datetime10">
              <a:rPr lang="en-GB" smtClean="0"/>
              <a:pPr fontAlgn="base">
                <a:spcAft>
                  <a:spcPct val="0"/>
                </a:spcAft>
              </a:pPr>
              <a:t>16:12</a:t>
            </a:fld>
            <a:endParaRPr lang="en-GB" smtClean="0"/>
          </a:p>
        </p:txBody>
      </p:sp>
      <p:sp>
        <p:nvSpPr>
          <p:cNvPr id="88066" name="Rectangle 2"/>
          <p:cNvSpPr>
            <a:spLocks noGrp="1" noChangeArrowheads="1"/>
          </p:cNvSpPr>
          <p:nvPr>
            <p:ph type="title"/>
          </p:nvPr>
        </p:nvSpPr>
        <p:spPr>
          <a:xfrm>
            <a:off x="0" y="0"/>
            <a:ext cx="9144000" cy="1417638"/>
          </a:xfrm>
          <a:solidFill>
            <a:srgbClr val="E69D0A"/>
          </a:solidFill>
        </p:spPr>
        <p:txBody>
          <a:bodyPr/>
          <a:lstStyle/>
          <a:p>
            <a:pPr eaLnBrk="1" hangingPunct="1"/>
            <a:r>
              <a:rPr lang="en-GB" smtClean="0">
                <a:solidFill>
                  <a:schemeClr val="tx1"/>
                </a:solidFill>
              </a:rPr>
              <a:t>Learning Outcome 2: Review</a:t>
            </a:r>
          </a:p>
        </p:txBody>
      </p:sp>
      <p:graphicFrame>
        <p:nvGraphicFramePr>
          <p:cNvPr id="88086" name="Group 22"/>
          <p:cNvGraphicFramePr>
            <a:graphicFrameLocks noGrp="1"/>
          </p:cNvGraphicFramePr>
          <p:nvPr>
            <p:ph idx="1"/>
          </p:nvPr>
        </p:nvGraphicFramePr>
        <p:xfrm>
          <a:off x="468313" y="3141663"/>
          <a:ext cx="8229600" cy="2464435"/>
        </p:xfrm>
        <a:graphic>
          <a:graphicData uri="http://schemas.openxmlformats.org/drawingml/2006/table">
            <a:tbl>
              <a:tblPr/>
              <a:tblGrid>
                <a:gridCol w="3789362"/>
                <a:gridCol w="2087563"/>
                <a:gridCol w="2352675"/>
              </a:tblGrid>
              <a:tr h="727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Learning Outcome</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26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CC00"/>
                          </a:solidFill>
                          <a:effectLst/>
                          <a:latin typeface="Arial" charset="0"/>
                        </a:rPr>
                        <a:t>Learning Outcome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CC00"/>
                          </a:solidFill>
                          <a:effectLst/>
                          <a:latin typeface="Arial" charset="0"/>
                        </a:rPr>
                        <a:t>Construct a classification key to identify some simple invertebrates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CC00"/>
                          </a:solidFill>
                          <a:effectLst/>
                          <a:latin typeface="Arial" charset="0"/>
                        </a:rPr>
                        <a:t>Grade B</a:t>
                      </a:r>
                      <a:endParaRPr kumimoji="0" lang="en-GB" sz="2000" b="0" i="0" u="none" strike="noStrike" cap="none" normalizeH="0" baseline="0" smtClean="0">
                        <a:ln>
                          <a:noFill/>
                        </a:ln>
                        <a:solidFill>
                          <a:srgbClr val="E69D0A"/>
                        </a:solidFill>
                        <a:effectLst/>
                        <a:latin typeface="Arial" charset="0"/>
                      </a:endParaRP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CC00"/>
                          </a:solidFill>
                          <a:effectLst/>
                          <a:latin typeface="Arial" charset="0"/>
                        </a:rPr>
                        <a:t>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CC00"/>
                          </a:solidFill>
                          <a:effectLst/>
                          <a:latin typeface="Arial" charset="0"/>
                        </a:rPr>
                        <a:t>Partly 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CC00"/>
                          </a:solidFill>
                          <a:effectLst/>
                          <a:latin typeface="Arial" charset="0"/>
                        </a:rPr>
                        <a:t>Not met?</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CC00"/>
                          </a:solidFill>
                          <a:effectLst/>
                          <a:latin typeface="Arial" charset="0"/>
                        </a:rPr>
                        <a:t>How can I improve on Learning Outcome 2?</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88081" name="Text Box 17"/>
          <p:cNvSpPr txBox="1">
            <a:spLocks noChangeArrowheads="1"/>
          </p:cNvSpPr>
          <p:nvPr/>
        </p:nvSpPr>
        <p:spPr bwMode="auto">
          <a:xfrm>
            <a:off x="468313" y="1700213"/>
            <a:ext cx="8207375" cy="946150"/>
          </a:xfrm>
          <a:prstGeom prst="rect">
            <a:avLst/>
          </a:prstGeom>
          <a:solidFill>
            <a:srgbClr val="E69D0A"/>
          </a:solidFill>
          <a:ln w="9525">
            <a:noFill/>
            <a:miter lim="800000"/>
            <a:headEnd/>
            <a:tailEnd/>
          </a:ln>
        </p:spPr>
        <p:txBody>
          <a:bodyPr>
            <a:spAutoFit/>
          </a:bodyPr>
          <a:lstStyle/>
          <a:p>
            <a:pPr fontAlgn="base">
              <a:spcBef>
                <a:spcPct val="50000"/>
              </a:spcBef>
              <a:spcAft>
                <a:spcPct val="0"/>
              </a:spcAft>
            </a:pPr>
            <a:r>
              <a:rPr lang="en-GB" sz="2800">
                <a:solidFill>
                  <a:srgbClr val="FFFFFF"/>
                </a:solidFill>
              </a:rPr>
              <a:t>Go back to your Learning Outcome grid and fill out the ‘How I did’ and the ‘Targets’ column.</a:t>
            </a:r>
          </a:p>
        </p:txBody>
      </p:sp>
      <p:pic>
        <p:nvPicPr>
          <p:cNvPr id="88082" name="Picture 20"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Date Placeholder 4"/>
          <p:cNvSpPr>
            <a:spLocks noGrp="1"/>
          </p:cNvSpPr>
          <p:nvPr>
            <p:ph type="dt" sz="quarter" idx="11"/>
          </p:nvPr>
        </p:nvSpPr>
        <p:spPr>
          <a:noFill/>
        </p:spPr>
        <p:txBody>
          <a:bodyPr/>
          <a:lstStyle/>
          <a:p>
            <a:pPr fontAlgn="base">
              <a:spcAft>
                <a:spcPct val="0"/>
              </a:spcAft>
            </a:pPr>
            <a:fld id="{781DE713-133B-4BD7-A42E-E061C09D03B4}" type="datetime10">
              <a:rPr lang="en-GB" smtClean="0"/>
              <a:pPr fontAlgn="base">
                <a:spcAft>
                  <a:spcPct val="0"/>
                </a:spcAft>
              </a:pPr>
              <a:t>16:12</a:t>
            </a:fld>
            <a:endParaRPr lang="en-GB" smtClean="0"/>
          </a:p>
        </p:txBody>
      </p:sp>
      <p:sp>
        <p:nvSpPr>
          <p:cNvPr id="104450" name="Rectangle 2"/>
          <p:cNvSpPr>
            <a:spLocks noGrp="1" noChangeArrowheads="1"/>
          </p:cNvSpPr>
          <p:nvPr>
            <p:ph type="title"/>
          </p:nvPr>
        </p:nvSpPr>
        <p:spPr>
          <a:xfrm>
            <a:off x="0" y="0"/>
            <a:ext cx="9144000" cy="1417638"/>
          </a:xfrm>
          <a:solidFill>
            <a:srgbClr val="00FF00"/>
          </a:solidFill>
        </p:spPr>
        <p:txBody>
          <a:bodyPr/>
          <a:lstStyle/>
          <a:p>
            <a:pPr eaLnBrk="1" hangingPunct="1"/>
            <a:r>
              <a:rPr lang="en-GB" sz="3500" b="1" smtClean="0">
                <a:solidFill>
                  <a:schemeClr val="tx1"/>
                </a:solidFill>
              </a:rPr>
              <a:t>New  Information for Learning Outcome 3</a:t>
            </a:r>
          </a:p>
        </p:txBody>
      </p:sp>
      <p:sp>
        <p:nvSpPr>
          <p:cNvPr id="104451" name="Rectangle 3"/>
          <p:cNvSpPr>
            <a:spLocks noGrp="1" noChangeArrowheads="1"/>
          </p:cNvSpPr>
          <p:nvPr>
            <p:ph type="body" idx="1"/>
          </p:nvPr>
        </p:nvSpPr>
        <p:spPr>
          <a:ln>
            <a:solidFill>
              <a:srgbClr val="33CC33"/>
            </a:solidFill>
          </a:ln>
        </p:spPr>
        <p:txBody>
          <a:bodyPr/>
          <a:lstStyle/>
          <a:p>
            <a:pPr eaLnBrk="1" hangingPunct="1">
              <a:buFontTx/>
              <a:buNone/>
            </a:pPr>
            <a:r>
              <a:rPr lang="en-GB" smtClean="0"/>
              <a:t>Organisms are classified in two ways </a:t>
            </a:r>
          </a:p>
          <a:p>
            <a:pPr eaLnBrk="1" hangingPunct="1">
              <a:buFontTx/>
              <a:buNone/>
            </a:pPr>
            <a:r>
              <a:rPr lang="en-GB" smtClean="0"/>
              <a:t>Naturally – Based on evolution, organisms are placed in groups depending on their ancestors</a:t>
            </a:r>
          </a:p>
          <a:p>
            <a:pPr eaLnBrk="1" hangingPunct="1">
              <a:buFontTx/>
              <a:buNone/>
            </a:pPr>
            <a:r>
              <a:rPr lang="en-GB" smtClean="0"/>
              <a:t>e.g puffins and herring gulls are both birds but they belong to different families </a:t>
            </a:r>
          </a:p>
        </p:txBody>
      </p:sp>
      <p:pic>
        <p:nvPicPr>
          <p:cNvPr id="104452" name="Picture 5"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pic>
        <p:nvPicPr>
          <p:cNvPr id="104455" name="Picture 7" descr="550px-Atlantic_Puffin">
            <a:hlinkClick r:id="rId4"/>
          </p:cNvPr>
          <p:cNvPicPr>
            <a:picLocks noChangeAspect="1" noChangeArrowheads="1"/>
          </p:cNvPicPr>
          <p:nvPr/>
        </p:nvPicPr>
        <p:blipFill>
          <a:blip r:embed="rId5" cstate="print"/>
          <a:srcRect/>
          <a:stretch>
            <a:fillRect/>
          </a:stretch>
        </p:blipFill>
        <p:spPr bwMode="auto">
          <a:xfrm>
            <a:off x="755650" y="4941888"/>
            <a:ext cx="1266825" cy="1066800"/>
          </a:xfrm>
          <a:prstGeom prst="rect">
            <a:avLst/>
          </a:prstGeom>
          <a:noFill/>
        </p:spPr>
      </p:pic>
      <p:pic>
        <p:nvPicPr>
          <p:cNvPr id="104457" name="Picture 9" descr="herring_gull">
            <a:hlinkClick r:id="rId6"/>
          </p:cNvPr>
          <p:cNvPicPr>
            <a:picLocks noChangeAspect="1" noChangeArrowheads="1"/>
          </p:cNvPicPr>
          <p:nvPr/>
        </p:nvPicPr>
        <p:blipFill>
          <a:blip r:embed="rId7" cstate="print"/>
          <a:srcRect/>
          <a:stretch>
            <a:fillRect/>
          </a:stretch>
        </p:blipFill>
        <p:spPr bwMode="auto">
          <a:xfrm>
            <a:off x="6372225" y="4941888"/>
            <a:ext cx="1257300" cy="904875"/>
          </a:xfrm>
          <a:prstGeom prst="rect">
            <a:avLst/>
          </a:prstGeom>
          <a:noFill/>
        </p:spPr>
      </p:pic>
      <p:sp>
        <p:nvSpPr>
          <p:cNvPr id="104458" name="Text Box 10"/>
          <p:cNvSpPr txBox="1">
            <a:spLocks noChangeArrowheads="1"/>
          </p:cNvSpPr>
          <p:nvPr/>
        </p:nvSpPr>
        <p:spPr bwMode="auto">
          <a:xfrm>
            <a:off x="2195513" y="5157788"/>
            <a:ext cx="4105275" cy="366712"/>
          </a:xfrm>
          <a:prstGeom prst="rect">
            <a:avLst/>
          </a:prstGeom>
          <a:noFill/>
          <a:ln w="9525">
            <a:noFill/>
            <a:miter lim="800000"/>
            <a:headEnd/>
            <a:tailEnd/>
          </a:ln>
          <a:effectLst/>
        </p:spPr>
        <p:txBody>
          <a:bodyPr>
            <a:spAutoFit/>
          </a:bodyPr>
          <a:lstStyle/>
          <a:p>
            <a:pPr fontAlgn="base">
              <a:spcBef>
                <a:spcPct val="50000"/>
              </a:spcBef>
              <a:spcAft>
                <a:spcPct val="0"/>
              </a:spcAft>
            </a:pPr>
            <a:r>
              <a:rPr lang="en-GB">
                <a:solidFill>
                  <a:srgbClr val="FFFFFF"/>
                </a:solidFill>
              </a:rPr>
              <a:t>Puffin 			      Herring </a:t>
            </a:r>
          </a:p>
        </p:txBody>
      </p:sp>
    </p:spTree>
  </p:cSld>
  <p:clrMapOvr>
    <a:masterClrMapping/>
  </p:clrMapOvr>
  <p:transition spd="med" advClick="0" advTm="12000">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Date Placeholder 4"/>
          <p:cNvSpPr txBox="1">
            <a:spLocks noGrp="1"/>
          </p:cNvSpPr>
          <p:nvPr/>
        </p:nvSpPr>
        <p:spPr bwMode="auto">
          <a:xfrm>
            <a:off x="7164388" y="6381750"/>
            <a:ext cx="1439862" cy="476250"/>
          </a:xfrm>
          <a:prstGeom prst="rect">
            <a:avLst/>
          </a:prstGeom>
          <a:noFill/>
          <a:ln w="9525">
            <a:noFill/>
            <a:miter lim="800000"/>
            <a:headEnd/>
            <a:tailEnd/>
          </a:ln>
        </p:spPr>
        <p:txBody>
          <a:bodyPr/>
          <a:lstStyle/>
          <a:p>
            <a:pPr algn="ctr" fontAlgn="base">
              <a:spcBef>
                <a:spcPct val="0"/>
              </a:spcBef>
              <a:spcAft>
                <a:spcPct val="0"/>
              </a:spcAft>
            </a:pPr>
            <a:fld id="{D876783B-040B-496E-8F3C-7F6348BACC65}" type="datetime10">
              <a:rPr lang="en-GB">
                <a:solidFill>
                  <a:srgbClr val="FFCCCC"/>
                </a:solidFill>
              </a:rPr>
              <a:pPr algn="ctr" fontAlgn="base">
                <a:spcBef>
                  <a:spcPct val="0"/>
                </a:spcBef>
                <a:spcAft>
                  <a:spcPct val="0"/>
                </a:spcAft>
              </a:pPr>
              <a:t>16:12</a:t>
            </a:fld>
            <a:endParaRPr lang="en-GB">
              <a:solidFill>
                <a:srgbClr val="FFCCCC"/>
              </a:solidFill>
            </a:endParaRPr>
          </a:p>
        </p:txBody>
      </p:sp>
      <p:sp>
        <p:nvSpPr>
          <p:cNvPr id="153603" name="Rectangle 2"/>
          <p:cNvSpPr>
            <a:spLocks noGrp="1" noChangeArrowheads="1"/>
          </p:cNvSpPr>
          <p:nvPr>
            <p:ph type="title" idx="4294967295"/>
          </p:nvPr>
        </p:nvSpPr>
        <p:spPr>
          <a:xfrm>
            <a:off x="0" y="0"/>
            <a:ext cx="9144000" cy="1417638"/>
          </a:xfrm>
          <a:solidFill>
            <a:srgbClr val="00FF00"/>
          </a:solidFill>
        </p:spPr>
        <p:txBody>
          <a:bodyPr/>
          <a:lstStyle/>
          <a:p>
            <a:pPr eaLnBrk="1" hangingPunct="1"/>
            <a:r>
              <a:rPr lang="en-GB" sz="3500" b="1" smtClean="0">
                <a:solidFill>
                  <a:schemeClr val="tx1"/>
                </a:solidFill>
              </a:rPr>
              <a:t>New  Information for Learning Outcome 3</a:t>
            </a:r>
          </a:p>
        </p:txBody>
      </p:sp>
      <p:sp>
        <p:nvSpPr>
          <p:cNvPr id="153604" name="Rectangle 3"/>
          <p:cNvSpPr>
            <a:spLocks noGrp="1" noChangeArrowheads="1"/>
          </p:cNvSpPr>
          <p:nvPr>
            <p:ph type="body" idx="4294967295"/>
          </p:nvPr>
        </p:nvSpPr>
        <p:spPr>
          <a:ln>
            <a:solidFill>
              <a:srgbClr val="33CC33"/>
            </a:solidFill>
          </a:ln>
        </p:spPr>
        <p:txBody>
          <a:bodyPr/>
          <a:lstStyle/>
          <a:p>
            <a:pPr eaLnBrk="1" hangingPunct="1">
              <a:buFontTx/>
              <a:buNone/>
            </a:pPr>
            <a:r>
              <a:rPr lang="en-GB" smtClean="0"/>
              <a:t>Artificial classification – based on visible features making groups of organisms easier to identify.</a:t>
            </a:r>
          </a:p>
          <a:p>
            <a:pPr eaLnBrk="1" hangingPunct="1">
              <a:buFontTx/>
              <a:buNone/>
            </a:pPr>
            <a:r>
              <a:rPr lang="en-GB" smtClean="0"/>
              <a:t>e.g puffins, penguins and herring gulls are all called seabirds because they live near the sea</a:t>
            </a:r>
          </a:p>
        </p:txBody>
      </p:sp>
      <p:pic>
        <p:nvPicPr>
          <p:cNvPr id="153605" name="Picture 5"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Date Placeholder 4"/>
          <p:cNvSpPr txBox="1">
            <a:spLocks noGrp="1"/>
          </p:cNvSpPr>
          <p:nvPr/>
        </p:nvSpPr>
        <p:spPr bwMode="auto">
          <a:xfrm>
            <a:off x="7164388" y="6381750"/>
            <a:ext cx="1439862" cy="476250"/>
          </a:xfrm>
          <a:prstGeom prst="rect">
            <a:avLst/>
          </a:prstGeom>
          <a:noFill/>
          <a:ln w="9525">
            <a:noFill/>
            <a:miter lim="800000"/>
            <a:headEnd/>
            <a:tailEnd/>
          </a:ln>
        </p:spPr>
        <p:txBody>
          <a:bodyPr/>
          <a:lstStyle/>
          <a:p>
            <a:pPr algn="ctr" fontAlgn="base">
              <a:spcBef>
                <a:spcPct val="0"/>
              </a:spcBef>
              <a:spcAft>
                <a:spcPct val="0"/>
              </a:spcAft>
            </a:pPr>
            <a:fld id="{A28C93D1-4336-481B-B6B1-074E47E35C73}" type="datetime10">
              <a:rPr lang="en-GB">
                <a:solidFill>
                  <a:srgbClr val="FFCCCC"/>
                </a:solidFill>
              </a:rPr>
              <a:pPr algn="ctr" fontAlgn="base">
                <a:spcBef>
                  <a:spcPct val="0"/>
                </a:spcBef>
                <a:spcAft>
                  <a:spcPct val="0"/>
                </a:spcAft>
              </a:pPr>
              <a:t>16:12</a:t>
            </a:fld>
            <a:endParaRPr lang="en-GB">
              <a:solidFill>
                <a:srgbClr val="FFCCCC"/>
              </a:solidFill>
            </a:endParaRPr>
          </a:p>
        </p:txBody>
      </p:sp>
      <p:sp>
        <p:nvSpPr>
          <p:cNvPr id="155651" name="Rectangle 2"/>
          <p:cNvSpPr>
            <a:spLocks noGrp="1" noChangeArrowheads="1"/>
          </p:cNvSpPr>
          <p:nvPr>
            <p:ph type="title" idx="4294967295"/>
          </p:nvPr>
        </p:nvSpPr>
        <p:spPr>
          <a:xfrm>
            <a:off x="0" y="0"/>
            <a:ext cx="9144000" cy="1417638"/>
          </a:xfrm>
          <a:solidFill>
            <a:srgbClr val="00FF00"/>
          </a:solidFill>
        </p:spPr>
        <p:txBody>
          <a:bodyPr/>
          <a:lstStyle/>
          <a:p>
            <a:pPr eaLnBrk="1" hangingPunct="1"/>
            <a:r>
              <a:rPr lang="en-GB" sz="3500" b="1" smtClean="0">
                <a:solidFill>
                  <a:schemeClr val="tx1"/>
                </a:solidFill>
              </a:rPr>
              <a:t>New  Information for Learning Outcome 3</a:t>
            </a:r>
          </a:p>
        </p:txBody>
      </p:sp>
      <p:sp>
        <p:nvSpPr>
          <p:cNvPr id="155652" name="Rectangle 3"/>
          <p:cNvSpPr>
            <a:spLocks noGrp="1" noChangeArrowheads="1"/>
          </p:cNvSpPr>
          <p:nvPr>
            <p:ph type="body" idx="4294967295"/>
          </p:nvPr>
        </p:nvSpPr>
        <p:spPr>
          <a:ln>
            <a:solidFill>
              <a:srgbClr val="33CC33"/>
            </a:solidFill>
          </a:ln>
        </p:spPr>
        <p:txBody>
          <a:bodyPr/>
          <a:lstStyle/>
          <a:p>
            <a:pPr eaLnBrk="1" hangingPunct="1">
              <a:buFontTx/>
              <a:buNone/>
            </a:pPr>
            <a:r>
              <a:rPr lang="en-GB" smtClean="0"/>
              <a:t>The genetics of an organism has helped scientists to understand how closely related organisms are.</a:t>
            </a:r>
          </a:p>
          <a:p>
            <a:pPr eaLnBrk="1" hangingPunct="1">
              <a:buFontTx/>
              <a:buNone/>
            </a:pPr>
            <a:r>
              <a:rPr lang="en-GB" smtClean="0"/>
              <a:t>If the gene sequence in organisms are similar in both organisms then the species are related.</a:t>
            </a:r>
          </a:p>
          <a:p>
            <a:pPr eaLnBrk="1" hangingPunct="1">
              <a:buFontTx/>
              <a:buNone/>
            </a:pPr>
            <a:r>
              <a:rPr lang="en-GB" smtClean="0"/>
              <a:t>The more sequences the same the more closely they are related. </a:t>
            </a:r>
          </a:p>
        </p:txBody>
      </p:sp>
      <p:pic>
        <p:nvPicPr>
          <p:cNvPr id="155653" name="Picture 5"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60350"/>
            <a:ext cx="8229600" cy="720378"/>
          </a:xfrm>
        </p:spPr>
        <p:txBody>
          <a:bodyPr/>
          <a:lstStyle/>
          <a:p>
            <a:r>
              <a:rPr lang="en-GB" dirty="0" smtClean="0"/>
              <a:t>Evolution</a:t>
            </a:r>
            <a:endParaRPr lang="en-GB" dirty="0"/>
          </a:p>
        </p:txBody>
      </p:sp>
      <p:sp>
        <p:nvSpPr>
          <p:cNvPr id="3" name="Content Placeholder 2"/>
          <p:cNvSpPr>
            <a:spLocks noGrp="1"/>
          </p:cNvSpPr>
          <p:nvPr>
            <p:ph idx="1"/>
          </p:nvPr>
        </p:nvSpPr>
        <p:spPr>
          <a:xfrm>
            <a:off x="467544" y="1268760"/>
            <a:ext cx="3754760" cy="4525963"/>
          </a:xfrm>
        </p:spPr>
        <p:txBody>
          <a:bodyPr/>
          <a:lstStyle/>
          <a:p>
            <a:pPr>
              <a:buNone/>
            </a:pPr>
            <a:r>
              <a:rPr lang="en-GB" sz="2000" dirty="0" smtClean="0"/>
              <a:t>The tree shows how the various organisms evolved from the simple bacteria to the complex Vertebrates.</a:t>
            </a:r>
          </a:p>
          <a:p>
            <a:pPr>
              <a:buNone/>
            </a:pPr>
            <a:r>
              <a:rPr lang="en-GB" sz="2000" dirty="0" smtClean="0"/>
              <a:t>The position on the tree indicates how closely related the organisms are.</a:t>
            </a:r>
          </a:p>
          <a:p>
            <a:pPr>
              <a:buNone/>
            </a:pPr>
            <a:endParaRPr lang="en-GB" sz="2000" dirty="0"/>
          </a:p>
        </p:txBody>
      </p:sp>
      <p:sp>
        <p:nvSpPr>
          <p:cNvPr id="4" name="Date Placeholder 3"/>
          <p:cNvSpPr>
            <a:spLocks noGrp="1"/>
          </p:cNvSpPr>
          <p:nvPr>
            <p:ph type="dt" sz="half" idx="11"/>
          </p:nvPr>
        </p:nvSpPr>
        <p:spPr/>
        <p:txBody>
          <a:bodyPr/>
          <a:lstStyle/>
          <a:p>
            <a:pPr>
              <a:defRPr/>
            </a:pPr>
            <a:fld id="{DE523210-38FB-4434-A3C6-BD2F9F8CC5B0}" type="datetime10">
              <a:rPr lang="en-GB" smtClean="0"/>
              <a:pPr>
                <a:defRPr/>
              </a:pPr>
              <a:t>16:12</a:t>
            </a:fld>
            <a:endParaRPr lang="en-GB" dirty="0"/>
          </a:p>
        </p:txBody>
      </p:sp>
      <p:pic>
        <p:nvPicPr>
          <p:cNvPr id="54274" name="Picture 2"/>
          <p:cNvPicPr>
            <a:picLocks noChangeAspect="1" noChangeArrowheads="1"/>
          </p:cNvPicPr>
          <p:nvPr/>
        </p:nvPicPr>
        <p:blipFill>
          <a:blip r:embed="rId2" cstate="print"/>
          <a:srcRect l="29895" t="20297" r="26547" b="15719"/>
          <a:stretch>
            <a:fillRect/>
          </a:stretch>
        </p:blipFill>
        <p:spPr bwMode="auto">
          <a:xfrm>
            <a:off x="4139952" y="1345066"/>
            <a:ext cx="5004048" cy="5512934"/>
          </a:xfrm>
          <a:prstGeom prst="rect">
            <a:avLst/>
          </a:prstGeom>
          <a:noFill/>
          <a:ln w="9525">
            <a:noFill/>
            <a:miter lim="800000"/>
            <a:headEnd/>
            <a:tailEnd/>
          </a:ln>
        </p:spPr>
      </p:pic>
    </p:spTree>
  </p:cSld>
  <p:clrMapOvr>
    <a:masterClrMapping/>
  </p:clrMapOvr>
  <p:transition spd="med" advClick="0" advTm="12000">
    <p:comb/>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Date Placeholder 3"/>
          <p:cNvSpPr>
            <a:spLocks noGrp="1"/>
          </p:cNvSpPr>
          <p:nvPr>
            <p:ph type="dt" sz="half" idx="11"/>
          </p:nvPr>
        </p:nvSpPr>
        <p:spPr/>
        <p:txBody>
          <a:bodyPr/>
          <a:lstStyle/>
          <a:p>
            <a:pPr>
              <a:defRPr/>
            </a:pPr>
            <a:fld id="{DE523210-38FB-4434-A3C6-BD2F9F8CC5B0}" type="datetime10">
              <a:rPr lang="en-GB" smtClean="0"/>
              <a:pPr>
                <a:defRPr/>
              </a:pPr>
              <a:t>16:18</a:t>
            </a:fld>
            <a:endParaRPr lang="en-GB"/>
          </a:p>
        </p:txBody>
      </p:sp>
      <p:pic>
        <p:nvPicPr>
          <p:cNvPr id="55298" name="Picture 2"/>
          <p:cNvPicPr>
            <a:picLocks noChangeAspect="1" noChangeArrowheads="1"/>
          </p:cNvPicPr>
          <p:nvPr/>
        </p:nvPicPr>
        <p:blipFill>
          <a:blip r:embed="rId2" cstate="print"/>
          <a:srcRect l="4794" t="23251" r="33930" b="15719"/>
          <a:stretch>
            <a:fillRect/>
          </a:stretch>
        </p:blipFill>
        <p:spPr bwMode="auto">
          <a:xfrm>
            <a:off x="1691680" y="1772816"/>
            <a:ext cx="5976664" cy="4464496"/>
          </a:xfrm>
          <a:prstGeom prst="rect">
            <a:avLst/>
          </a:prstGeom>
          <a:noFill/>
          <a:ln w="9525">
            <a:noFill/>
            <a:miter lim="800000"/>
            <a:headEnd/>
            <a:tailEnd/>
          </a:ln>
        </p:spPr>
      </p:pic>
    </p:spTree>
  </p:cSld>
  <p:clrMapOvr>
    <a:masterClrMapping/>
  </p:clrMapOvr>
  <p:transition spd="med" advClick="0" advTm="12000">
    <p:comb/>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Date Placeholder 3"/>
          <p:cNvSpPr>
            <a:spLocks noGrp="1"/>
          </p:cNvSpPr>
          <p:nvPr>
            <p:ph type="dt" sz="quarter" idx="10"/>
          </p:nvPr>
        </p:nvSpPr>
        <p:spPr>
          <a:noFill/>
        </p:spPr>
        <p:txBody>
          <a:bodyPr/>
          <a:lstStyle/>
          <a:p>
            <a:pPr fontAlgn="base">
              <a:spcAft>
                <a:spcPct val="0"/>
              </a:spcAft>
            </a:pPr>
            <a:fld id="{F73AC782-7438-4A61-9196-539233685FD5}" type="datetime10">
              <a:rPr lang="en-GB" smtClean="0"/>
              <a:pPr fontAlgn="base">
                <a:spcAft>
                  <a:spcPct val="0"/>
                </a:spcAft>
              </a:pPr>
              <a:t>16:12</a:t>
            </a:fld>
            <a:endParaRPr lang="en-GB" smtClean="0"/>
          </a:p>
        </p:txBody>
      </p:sp>
      <p:grpSp>
        <p:nvGrpSpPr>
          <p:cNvPr id="2" name="Group 2"/>
          <p:cNvGrpSpPr>
            <a:grpSpLocks/>
          </p:cNvGrpSpPr>
          <p:nvPr/>
        </p:nvGrpSpPr>
        <p:grpSpPr bwMode="auto">
          <a:xfrm>
            <a:off x="3348038" y="188913"/>
            <a:ext cx="2016125" cy="6669087"/>
            <a:chOff x="2109" y="119"/>
            <a:chExt cx="1270" cy="4201"/>
          </a:xfrm>
        </p:grpSpPr>
        <p:sp>
          <p:nvSpPr>
            <p:cNvPr id="106505" name="AutoShape 3"/>
            <p:cNvSpPr>
              <a:spLocks noChangeArrowheads="1"/>
            </p:cNvSpPr>
            <p:nvPr/>
          </p:nvSpPr>
          <p:spPr bwMode="auto">
            <a:xfrm>
              <a:off x="3198"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pPr fontAlgn="base">
                <a:lnSpc>
                  <a:spcPct val="90000"/>
                </a:lnSpc>
                <a:spcBef>
                  <a:spcPct val="20000"/>
                </a:spcBef>
                <a:spcAft>
                  <a:spcPct val="0"/>
                </a:spcAft>
                <a:buFontTx/>
                <a:buChar char="•"/>
              </a:pPr>
              <a:endParaRPr lang="en-GB" sz="2400">
                <a:solidFill>
                  <a:srgbClr val="FFFFFF"/>
                </a:solidFill>
              </a:endParaRPr>
            </a:p>
          </p:txBody>
        </p:sp>
        <p:sp>
          <p:nvSpPr>
            <p:cNvPr id="106506" name="AutoShape 4"/>
            <p:cNvSpPr>
              <a:spLocks noChangeArrowheads="1"/>
            </p:cNvSpPr>
            <p:nvPr/>
          </p:nvSpPr>
          <p:spPr bwMode="auto">
            <a:xfrm rot="-5400000">
              <a:off x="2630" y="760"/>
              <a:ext cx="228" cy="908"/>
            </a:xfrm>
            <a:prstGeom prst="can">
              <a:avLst>
                <a:gd name="adj" fmla="val 19857"/>
              </a:avLst>
            </a:prstGeom>
            <a:solidFill>
              <a:srgbClr val="FF0000"/>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Create</a:t>
              </a:r>
            </a:p>
          </p:txBody>
        </p:sp>
        <p:sp>
          <p:nvSpPr>
            <p:cNvPr id="106507" name="AutoShape 5"/>
            <p:cNvSpPr>
              <a:spLocks noChangeArrowheads="1"/>
            </p:cNvSpPr>
            <p:nvPr/>
          </p:nvSpPr>
          <p:spPr bwMode="auto">
            <a:xfrm rot="-5400000">
              <a:off x="2630" y="1304"/>
              <a:ext cx="228" cy="908"/>
            </a:xfrm>
            <a:prstGeom prst="can">
              <a:avLst>
                <a:gd name="adj" fmla="val 19857"/>
              </a:avLst>
            </a:prstGeom>
            <a:solidFill>
              <a:srgbClr val="FF6600"/>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Evaluate</a:t>
              </a:r>
            </a:p>
          </p:txBody>
        </p:sp>
        <p:sp>
          <p:nvSpPr>
            <p:cNvPr id="106508" name="AutoShape 6"/>
            <p:cNvSpPr>
              <a:spLocks noChangeArrowheads="1"/>
            </p:cNvSpPr>
            <p:nvPr/>
          </p:nvSpPr>
          <p:spPr bwMode="auto">
            <a:xfrm rot="-5400000">
              <a:off x="2630" y="1848"/>
              <a:ext cx="228" cy="908"/>
            </a:xfrm>
            <a:prstGeom prst="can">
              <a:avLst>
                <a:gd name="adj" fmla="val 19857"/>
              </a:avLst>
            </a:prstGeom>
            <a:solidFill>
              <a:srgbClr val="FF9900"/>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Analyse</a:t>
              </a:r>
            </a:p>
          </p:txBody>
        </p:sp>
        <p:sp>
          <p:nvSpPr>
            <p:cNvPr id="106509" name="AutoShape 7"/>
            <p:cNvSpPr>
              <a:spLocks noChangeArrowheads="1"/>
            </p:cNvSpPr>
            <p:nvPr/>
          </p:nvSpPr>
          <p:spPr bwMode="auto">
            <a:xfrm rot="-5400000">
              <a:off x="2630" y="2393"/>
              <a:ext cx="228" cy="908"/>
            </a:xfrm>
            <a:prstGeom prst="can">
              <a:avLst>
                <a:gd name="adj" fmla="val 19857"/>
              </a:avLst>
            </a:prstGeom>
            <a:solidFill>
              <a:srgbClr val="FFCC00"/>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Apply</a:t>
              </a:r>
            </a:p>
          </p:txBody>
        </p:sp>
        <p:sp>
          <p:nvSpPr>
            <p:cNvPr id="106510" name="AutoShape 8"/>
            <p:cNvSpPr>
              <a:spLocks noChangeArrowheads="1"/>
            </p:cNvSpPr>
            <p:nvPr/>
          </p:nvSpPr>
          <p:spPr bwMode="auto">
            <a:xfrm rot="-5400000">
              <a:off x="2630" y="2937"/>
              <a:ext cx="228" cy="908"/>
            </a:xfrm>
            <a:prstGeom prst="can">
              <a:avLst>
                <a:gd name="adj" fmla="val 19857"/>
              </a:avLst>
            </a:prstGeom>
            <a:solidFill>
              <a:srgbClr val="FFFF00"/>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Understand</a:t>
              </a:r>
            </a:p>
          </p:txBody>
        </p:sp>
        <p:sp>
          <p:nvSpPr>
            <p:cNvPr id="106511" name="AutoShape 9"/>
            <p:cNvSpPr>
              <a:spLocks noChangeArrowheads="1"/>
            </p:cNvSpPr>
            <p:nvPr/>
          </p:nvSpPr>
          <p:spPr bwMode="auto">
            <a:xfrm rot="-5400000">
              <a:off x="2630" y="3481"/>
              <a:ext cx="228" cy="908"/>
            </a:xfrm>
            <a:prstGeom prst="can">
              <a:avLst>
                <a:gd name="adj" fmla="val 19857"/>
              </a:avLst>
            </a:prstGeom>
            <a:solidFill>
              <a:srgbClr val="FFFF66"/>
            </a:solidFill>
            <a:ln w="9525">
              <a:solidFill>
                <a:schemeClr val="bg1"/>
              </a:solidFill>
              <a:round/>
              <a:headEnd/>
              <a:tailEnd/>
            </a:ln>
          </p:spPr>
          <p:txBody>
            <a:bodyPr vert="eaVert" wrap="none" anchor="ctr"/>
            <a:lstStyle/>
            <a:p>
              <a:pPr algn="ctr" fontAlgn="base">
                <a:spcBef>
                  <a:spcPct val="0"/>
                </a:spcBef>
                <a:spcAft>
                  <a:spcPct val="0"/>
                </a:spcAft>
              </a:pPr>
              <a:r>
                <a:rPr lang="en-GB" b="1">
                  <a:solidFill>
                    <a:srgbClr val="000000"/>
                  </a:solidFill>
                </a:rPr>
                <a:t>Remember</a:t>
              </a:r>
            </a:p>
          </p:txBody>
        </p:sp>
        <p:sp>
          <p:nvSpPr>
            <p:cNvPr id="106512" name="AutoShape 10"/>
            <p:cNvSpPr>
              <a:spLocks noChangeArrowheads="1"/>
            </p:cNvSpPr>
            <p:nvPr/>
          </p:nvSpPr>
          <p:spPr bwMode="auto">
            <a:xfrm>
              <a:off x="2109" y="1009"/>
              <a:ext cx="181" cy="3311"/>
            </a:xfrm>
            <a:prstGeom prst="can">
              <a:avLst>
                <a:gd name="adj" fmla="val 40312"/>
              </a:avLst>
            </a:prstGeom>
            <a:gradFill rotWithShape="1">
              <a:gsLst>
                <a:gs pos="0">
                  <a:srgbClr val="FC3C08"/>
                </a:gs>
                <a:gs pos="100000">
                  <a:srgbClr val="FFCC00"/>
                </a:gs>
              </a:gsLst>
              <a:lin ang="5400000" scaled="1"/>
            </a:gradFill>
            <a:ln w="9525">
              <a:solidFill>
                <a:schemeClr val="bg1"/>
              </a:solidFill>
              <a:round/>
              <a:headEnd/>
              <a:tailEnd/>
            </a:ln>
          </p:spPr>
          <p:txBody>
            <a:bodyPr wrap="none" anchor="ctr"/>
            <a:lstStyle/>
            <a:p>
              <a:pPr fontAlgn="base">
                <a:lnSpc>
                  <a:spcPct val="90000"/>
                </a:lnSpc>
                <a:spcBef>
                  <a:spcPct val="20000"/>
                </a:spcBef>
                <a:spcAft>
                  <a:spcPct val="0"/>
                </a:spcAft>
                <a:buFontTx/>
                <a:buChar char="•"/>
              </a:pPr>
              <a:endParaRPr lang="en-GB" sz="2400">
                <a:solidFill>
                  <a:srgbClr val="FFFFFF"/>
                </a:solidFill>
              </a:endParaRPr>
            </a:p>
          </p:txBody>
        </p:sp>
        <p:sp>
          <p:nvSpPr>
            <p:cNvPr id="106513" name="Line 11"/>
            <p:cNvSpPr>
              <a:spLocks noChangeShapeType="1"/>
            </p:cNvSpPr>
            <p:nvPr/>
          </p:nvSpPr>
          <p:spPr bwMode="auto">
            <a:xfrm flipV="1">
              <a:off x="3288" y="1463"/>
              <a:ext cx="0" cy="2404"/>
            </a:xfrm>
            <a:prstGeom prst="line">
              <a:avLst/>
            </a:prstGeom>
            <a:noFill/>
            <a:ln w="73025">
              <a:solidFill>
                <a:schemeClr val="bg1"/>
              </a:solidFill>
              <a:round/>
              <a:headEnd/>
              <a:tailEnd type="triangle" w="med" len="med"/>
            </a:ln>
          </p:spPr>
          <p:txBody>
            <a:bodyPr/>
            <a:lstStyle/>
            <a:p>
              <a:pPr fontAlgn="base">
                <a:spcBef>
                  <a:spcPct val="0"/>
                </a:spcBef>
                <a:spcAft>
                  <a:spcPct val="0"/>
                </a:spcAft>
              </a:pPr>
              <a:endParaRPr lang="en-US">
                <a:solidFill>
                  <a:srgbClr val="FFFFFF"/>
                </a:solidFill>
              </a:endParaRPr>
            </a:p>
          </p:txBody>
        </p:sp>
        <p:sp>
          <p:nvSpPr>
            <p:cNvPr id="106514" name="Line 12"/>
            <p:cNvSpPr>
              <a:spLocks noChangeShapeType="1"/>
            </p:cNvSpPr>
            <p:nvPr/>
          </p:nvSpPr>
          <p:spPr bwMode="auto">
            <a:xfrm flipV="1">
              <a:off x="2200" y="1463"/>
              <a:ext cx="0" cy="2404"/>
            </a:xfrm>
            <a:prstGeom prst="line">
              <a:avLst/>
            </a:prstGeom>
            <a:noFill/>
            <a:ln w="73025">
              <a:solidFill>
                <a:schemeClr val="bg1"/>
              </a:solidFill>
              <a:round/>
              <a:headEnd/>
              <a:tailEnd type="triangle" w="med" len="med"/>
            </a:ln>
          </p:spPr>
          <p:txBody>
            <a:bodyPr/>
            <a:lstStyle/>
            <a:p>
              <a:pPr fontAlgn="base">
                <a:spcBef>
                  <a:spcPct val="0"/>
                </a:spcBef>
                <a:spcAft>
                  <a:spcPct val="0"/>
                </a:spcAft>
              </a:pPr>
              <a:endParaRPr lang="en-US">
                <a:solidFill>
                  <a:srgbClr val="FFFFFF"/>
                </a:solidFill>
              </a:endParaRPr>
            </a:p>
          </p:txBody>
        </p:sp>
        <p:pic>
          <p:nvPicPr>
            <p:cNvPr id="106515" name="Picture 13" descr="MC910216361[1]"/>
            <p:cNvPicPr>
              <a:picLocks noChangeAspect="1" noChangeArrowheads="1"/>
            </p:cNvPicPr>
            <p:nvPr/>
          </p:nvPicPr>
          <p:blipFill>
            <a:blip r:embed="rId3" cstate="print"/>
            <a:srcRect/>
            <a:stretch>
              <a:fillRect/>
            </a:stretch>
          </p:blipFill>
          <p:spPr bwMode="auto">
            <a:xfrm>
              <a:off x="2200" y="119"/>
              <a:ext cx="1088" cy="799"/>
            </a:xfrm>
            <a:prstGeom prst="rect">
              <a:avLst/>
            </a:prstGeom>
            <a:solidFill>
              <a:srgbClr val="FFFF00"/>
            </a:solidFill>
            <a:ln w="9525">
              <a:noFill/>
              <a:miter lim="800000"/>
              <a:headEnd/>
              <a:tailEnd/>
            </a:ln>
          </p:spPr>
        </p:pic>
      </p:grpSp>
      <p:sp>
        <p:nvSpPr>
          <p:cNvPr id="106499" name="Text Box 14"/>
          <p:cNvSpPr txBox="1">
            <a:spLocks noChangeArrowheads="1"/>
          </p:cNvSpPr>
          <p:nvPr/>
        </p:nvSpPr>
        <p:spPr bwMode="auto">
          <a:xfrm>
            <a:off x="179388" y="4149725"/>
            <a:ext cx="3024187" cy="1547813"/>
          </a:xfrm>
          <a:prstGeom prst="rect">
            <a:avLst/>
          </a:prstGeom>
          <a:solidFill>
            <a:srgbClr val="FFCC00"/>
          </a:solidFill>
          <a:ln w="9525">
            <a:noFill/>
            <a:miter lim="800000"/>
            <a:headEnd/>
            <a:tailEnd/>
          </a:ln>
        </p:spPr>
        <p:txBody>
          <a:bodyPr>
            <a:spAutoFit/>
          </a:bodyPr>
          <a:lstStyle/>
          <a:p>
            <a:pPr fontAlgn="base">
              <a:spcBef>
                <a:spcPct val="50000"/>
              </a:spcBef>
              <a:spcAft>
                <a:spcPct val="0"/>
              </a:spcAft>
            </a:pPr>
            <a:r>
              <a:rPr lang="en-GB" b="1" u="sng">
                <a:solidFill>
                  <a:srgbClr val="000000"/>
                </a:solidFill>
              </a:rPr>
              <a:t>Apply (C)</a:t>
            </a:r>
          </a:p>
          <a:p>
            <a:pPr fontAlgn="base">
              <a:spcBef>
                <a:spcPct val="30000"/>
              </a:spcBef>
              <a:spcAft>
                <a:spcPct val="0"/>
              </a:spcAft>
            </a:pPr>
            <a:r>
              <a:rPr lang="en-GB" b="1">
                <a:solidFill>
                  <a:srgbClr val="000000"/>
                </a:solidFill>
              </a:rPr>
              <a:t>Use your knowledge of classification to explain how can elephant is related to a manatee?</a:t>
            </a:r>
          </a:p>
        </p:txBody>
      </p:sp>
      <p:sp>
        <p:nvSpPr>
          <p:cNvPr id="106500" name="Text Box 17"/>
          <p:cNvSpPr txBox="1">
            <a:spLocks noChangeArrowheads="1"/>
          </p:cNvSpPr>
          <p:nvPr/>
        </p:nvSpPr>
        <p:spPr bwMode="auto">
          <a:xfrm>
            <a:off x="5580063" y="4437063"/>
            <a:ext cx="3563937" cy="1273175"/>
          </a:xfrm>
          <a:prstGeom prst="rect">
            <a:avLst/>
          </a:prstGeom>
          <a:solidFill>
            <a:srgbClr val="FF9900"/>
          </a:solidFill>
          <a:ln w="9525">
            <a:noFill/>
            <a:miter lim="800000"/>
            <a:headEnd/>
            <a:tailEnd/>
          </a:ln>
        </p:spPr>
        <p:txBody>
          <a:bodyPr>
            <a:spAutoFit/>
          </a:bodyPr>
          <a:lstStyle/>
          <a:p>
            <a:pPr fontAlgn="base">
              <a:spcBef>
                <a:spcPct val="30000"/>
              </a:spcBef>
              <a:spcAft>
                <a:spcPct val="0"/>
              </a:spcAft>
            </a:pPr>
            <a:r>
              <a:rPr lang="en-GB" b="1" u="sng">
                <a:solidFill>
                  <a:srgbClr val="000000"/>
                </a:solidFill>
              </a:rPr>
              <a:t>Analyse (B)</a:t>
            </a:r>
          </a:p>
          <a:p>
            <a:pPr fontAlgn="base">
              <a:spcBef>
                <a:spcPct val="30000"/>
              </a:spcBef>
              <a:spcAft>
                <a:spcPct val="0"/>
              </a:spcAft>
            </a:pPr>
            <a:r>
              <a:rPr lang="en-GB" b="1">
                <a:solidFill>
                  <a:srgbClr val="000000"/>
                </a:solidFill>
              </a:rPr>
              <a:t>Use your knowledge to explain the difference between natural and artificial classification</a:t>
            </a:r>
          </a:p>
        </p:txBody>
      </p:sp>
      <p:sp>
        <p:nvSpPr>
          <p:cNvPr id="106501" name="Text Box 19"/>
          <p:cNvSpPr txBox="1">
            <a:spLocks noChangeArrowheads="1"/>
          </p:cNvSpPr>
          <p:nvPr/>
        </p:nvSpPr>
        <p:spPr bwMode="auto">
          <a:xfrm>
            <a:off x="5580063" y="1628775"/>
            <a:ext cx="3563937" cy="1328738"/>
          </a:xfrm>
          <a:prstGeom prst="rect">
            <a:avLst/>
          </a:prstGeom>
          <a:solidFill>
            <a:srgbClr val="FF0000"/>
          </a:solidFill>
          <a:ln w="9525">
            <a:noFill/>
            <a:miter lim="800000"/>
            <a:headEnd/>
            <a:tailEnd/>
          </a:ln>
        </p:spPr>
        <p:txBody>
          <a:bodyPr>
            <a:spAutoFit/>
          </a:bodyPr>
          <a:lstStyle/>
          <a:p>
            <a:pPr fontAlgn="base">
              <a:spcBef>
                <a:spcPct val="50000"/>
              </a:spcBef>
              <a:spcAft>
                <a:spcPct val="0"/>
              </a:spcAft>
            </a:pPr>
            <a:r>
              <a:rPr lang="en-GB" b="1" u="sng">
                <a:solidFill>
                  <a:srgbClr val="000000"/>
                </a:solidFill>
              </a:rPr>
              <a:t>(A*)</a:t>
            </a:r>
          </a:p>
          <a:p>
            <a:pPr fontAlgn="base">
              <a:spcBef>
                <a:spcPct val="50000"/>
              </a:spcBef>
              <a:spcAft>
                <a:spcPct val="0"/>
              </a:spcAft>
            </a:pPr>
            <a:r>
              <a:rPr lang="en-GB" b="1">
                <a:solidFill>
                  <a:srgbClr val="000000"/>
                </a:solidFill>
              </a:rPr>
              <a:t>Explain how advances in genetics have helped with the process of classification. </a:t>
            </a:r>
          </a:p>
        </p:txBody>
      </p:sp>
      <p:pic>
        <p:nvPicPr>
          <p:cNvPr id="106502" name="Picture 20" descr="FHS School Logo Badge"/>
          <p:cNvPicPr>
            <a:picLocks noChangeAspect="1" noChangeArrowheads="1"/>
          </p:cNvPicPr>
          <p:nvPr/>
        </p:nvPicPr>
        <p:blipFill>
          <a:blip r:embed="rId4" cstate="print">
            <a:clrChange>
              <a:clrFrom>
                <a:srgbClr val="FDFDFD"/>
              </a:clrFrom>
              <a:clrTo>
                <a:srgbClr val="FDFDFD">
                  <a:alpha val="0"/>
                </a:srgbClr>
              </a:clrTo>
            </a:clrChange>
            <a:lum bright="70000" contrast="-70000"/>
            <a:grayscl/>
          </a:blip>
          <a:srcRect/>
          <a:stretch>
            <a:fillRect/>
          </a:stretch>
        </p:blipFill>
        <p:spPr bwMode="auto">
          <a:xfrm>
            <a:off x="8378825" y="0"/>
            <a:ext cx="765175" cy="908050"/>
          </a:xfrm>
          <a:prstGeom prst="rect">
            <a:avLst/>
          </a:prstGeom>
          <a:solidFill>
            <a:schemeClr val="bg1"/>
          </a:solidFill>
          <a:ln w="9525">
            <a:noFill/>
            <a:miter lim="800000"/>
            <a:headEnd/>
            <a:tailEnd/>
          </a:ln>
        </p:spPr>
      </p:pic>
      <p:sp>
        <p:nvSpPr>
          <p:cNvPr id="69653" name="Rectangle 21"/>
          <p:cNvSpPr>
            <a:spLocks noGrp="1" noChangeArrowheads="1"/>
          </p:cNvSpPr>
          <p:nvPr>
            <p:ph type="title"/>
          </p:nvPr>
        </p:nvSpPr>
        <p:spPr>
          <a:xfrm>
            <a:off x="250825" y="188913"/>
            <a:ext cx="3097213" cy="1143000"/>
          </a:xfrm>
          <a:solidFill>
            <a:schemeClr val="hlink"/>
          </a:solidFill>
          <a:ln>
            <a:solidFill>
              <a:schemeClr val="tx1"/>
            </a:solidFill>
          </a:ln>
        </p:spPr>
        <p:txBody>
          <a:bodyPr/>
          <a:lstStyle/>
          <a:p>
            <a:pPr eaLnBrk="1" hangingPunct="1"/>
            <a:r>
              <a:rPr lang="en-GB" sz="2000" b="1" smtClean="0">
                <a:solidFill>
                  <a:schemeClr val="bg1"/>
                </a:solidFill>
              </a:rPr>
              <a:t>Demonstrate your Learning for Outcome 3</a:t>
            </a:r>
          </a:p>
        </p:txBody>
      </p:sp>
      <p:sp>
        <p:nvSpPr>
          <p:cNvPr id="106504" name="Text Box 22"/>
          <p:cNvSpPr txBox="1">
            <a:spLocks noChangeArrowheads="1"/>
          </p:cNvSpPr>
          <p:nvPr/>
        </p:nvSpPr>
        <p:spPr bwMode="auto">
          <a:xfrm>
            <a:off x="5292725" y="0"/>
            <a:ext cx="3240088" cy="366713"/>
          </a:xfrm>
          <a:prstGeom prst="rect">
            <a:avLst/>
          </a:prstGeom>
          <a:solidFill>
            <a:srgbClr val="66FF33"/>
          </a:solidFill>
          <a:ln w="9525">
            <a:noFill/>
            <a:miter lim="800000"/>
            <a:headEnd/>
            <a:tailEnd/>
          </a:ln>
        </p:spPr>
        <p:txBody>
          <a:bodyPr>
            <a:spAutoFit/>
          </a:bodyPr>
          <a:lstStyle/>
          <a:p>
            <a:pPr fontAlgn="base">
              <a:spcBef>
                <a:spcPct val="50000"/>
              </a:spcBef>
              <a:spcAft>
                <a:spcPct val="0"/>
              </a:spcAft>
            </a:pPr>
            <a:r>
              <a:rPr lang="en-GB" b="1" u="sng">
                <a:solidFill>
                  <a:srgbClr val="000000"/>
                </a:solidFill>
              </a:rPr>
              <a:t>Keywords:</a:t>
            </a:r>
          </a:p>
        </p:txBody>
      </p:sp>
      <p:sp>
        <p:nvSpPr>
          <p:cNvPr id="106517" name="Text Box 19"/>
          <p:cNvSpPr txBox="1">
            <a:spLocks noChangeArrowheads="1"/>
          </p:cNvSpPr>
          <p:nvPr/>
        </p:nvSpPr>
        <p:spPr bwMode="auto">
          <a:xfrm>
            <a:off x="395288" y="1628775"/>
            <a:ext cx="2771775" cy="1878013"/>
          </a:xfrm>
          <a:prstGeom prst="rect">
            <a:avLst/>
          </a:prstGeom>
          <a:solidFill>
            <a:srgbClr val="FF6600"/>
          </a:solidFill>
          <a:ln w="9525">
            <a:noFill/>
            <a:miter lim="800000"/>
            <a:headEnd/>
            <a:tailEnd/>
          </a:ln>
        </p:spPr>
        <p:txBody>
          <a:bodyPr>
            <a:spAutoFit/>
          </a:bodyPr>
          <a:lstStyle/>
          <a:p>
            <a:pPr fontAlgn="base">
              <a:spcBef>
                <a:spcPct val="50000"/>
              </a:spcBef>
              <a:spcAft>
                <a:spcPct val="0"/>
              </a:spcAft>
            </a:pPr>
            <a:r>
              <a:rPr lang="en-GB" b="1" u="sng">
                <a:solidFill>
                  <a:srgbClr val="000000"/>
                </a:solidFill>
              </a:rPr>
              <a:t>(A)</a:t>
            </a:r>
          </a:p>
          <a:p>
            <a:pPr fontAlgn="base">
              <a:spcBef>
                <a:spcPct val="50000"/>
              </a:spcBef>
              <a:spcAft>
                <a:spcPct val="0"/>
              </a:spcAft>
            </a:pPr>
            <a:r>
              <a:rPr lang="en-GB" b="1">
                <a:solidFill>
                  <a:srgbClr val="000000"/>
                </a:solidFill>
              </a:rPr>
              <a:t>With the use of examples explain the difference between natural and artificial classification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mph" presetSubtype="2" repeatCount="2000" fill="hold" grpId="0" nodeType="withEffect">
                                  <p:stCondLst>
                                    <p:cond delay="0"/>
                                  </p:stCondLst>
                                  <p:childTnLst>
                                    <p:anim to="1.5" calcmode="lin" valueType="num">
                                      <p:cBhvr override="childStyle">
                                        <p:cTn id="6" dur="2000" fill="hold"/>
                                        <p:tgtEl>
                                          <p:spTgt spid="69653">
                                            <p:txEl>
                                              <p:charRg st="4294967295" end="4294967295"/>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5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Date Placeholder 4"/>
          <p:cNvSpPr>
            <a:spLocks noGrp="1"/>
          </p:cNvSpPr>
          <p:nvPr>
            <p:ph type="dt" sz="quarter" idx="11"/>
          </p:nvPr>
        </p:nvSpPr>
        <p:spPr>
          <a:noFill/>
        </p:spPr>
        <p:txBody>
          <a:bodyPr/>
          <a:lstStyle/>
          <a:p>
            <a:pPr fontAlgn="base">
              <a:spcAft>
                <a:spcPct val="0"/>
              </a:spcAft>
            </a:pPr>
            <a:fld id="{3695067F-00C8-4528-BAFF-C0CEE9FB7ED5}" type="datetime10">
              <a:rPr lang="en-GB" smtClean="0"/>
              <a:pPr fontAlgn="base">
                <a:spcAft>
                  <a:spcPct val="0"/>
                </a:spcAft>
              </a:pPr>
              <a:t>16:12</a:t>
            </a:fld>
            <a:endParaRPr lang="en-GB" smtClean="0"/>
          </a:p>
        </p:txBody>
      </p:sp>
      <p:sp>
        <p:nvSpPr>
          <p:cNvPr id="108546" name="Rectangle 2"/>
          <p:cNvSpPr>
            <a:spLocks noGrp="1" noChangeArrowheads="1"/>
          </p:cNvSpPr>
          <p:nvPr>
            <p:ph type="title"/>
          </p:nvPr>
        </p:nvSpPr>
        <p:spPr>
          <a:xfrm>
            <a:off x="0" y="0"/>
            <a:ext cx="9144000" cy="1417638"/>
          </a:xfrm>
          <a:solidFill>
            <a:srgbClr val="00FF00"/>
          </a:solidFill>
        </p:spPr>
        <p:txBody>
          <a:bodyPr/>
          <a:lstStyle/>
          <a:p>
            <a:pPr eaLnBrk="1" hangingPunct="1"/>
            <a:r>
              <a:rPr lang="en-GB" smtClean="0">
                <a:solidFill>
                  <a:schemeClr val="tx1"/>
                </a:solidFill>
              </a:rPr>
              <a:t>Learning Outcome 3: Review</a:t>
            </a:r>
          </a:p>
        </p:txBody>
      </p:sp>
      <p:graphicFrame>
        <p:nvGraphicFramePr>
          <p:cNvPr id="108564" name="Group 20"/>
          <p:cNvGraphicFramePr>
            <a:graphicFrameLocks noGrp="1"/>
          </p:cNvGraphicFramePr>
          <p:nvPr>
            <p:ph idx="1"/>
          </p:nvPr>
        </p:nvGraphicFramePr>
        <p:xfrm>
          <a:off x="468313" y="3141663"/>
          <a:ext cx="8229600" cy="2159635"/>
        </p:xfrm>
        <a:graphic>
          <a:graphicData uri="http://schemas.openxmlformats.org/drawingml/2006/table">
            <a:tbl>
              <a:tblPr/>
              <a:tblGrid>
                <a:gridCol w="3789362"/>
                <a:gridCol w="2087563"/>
                <a:gridCol w="2352675"/>
              </a:tblGrid>
              <a:tr h="727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hlink"/>
                          </a:solidFill>
                          <a:effectLst/>
                          <a:latin typeface="Arial" charset="0"/>
                        </a:rPr>
                        <a:t>Learning Outcomes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How I did</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hlink"/>
                          </a:solidFill>
                          <a:effectLst/>
                          <a:latin typeface="Arial" charset="0"/>
                        </a:rPr>
                        <a:t>Targets</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r h="1263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33CC33"/>
                          </a:solidFill>
                          <a:effectLst/>
                          <a:latin typeface="Arial" charset="0"/>
                        </a:rPr>
                        <a:t>Learning Outcome 3: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33CC33"/>
                          </a:solidFill>
                          <a:effectLst/>
                          <a:latin typeface="Arial" charset="0"/>
                        </a:rPr>
                        <a:t>Analyse the natural and artificial methods of classification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33CC33"/>
                          </a:solidFill>
                          <a:effectLst/>
                          <a:latin typeface="Arial" charset="0"/>
                        </a:rPr>
                        <a:t>Grade A/A*</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33CC33"/>
                          </a:solidFill>
                          <a:effectLst/>
                          <a:latin typeface="Arial" charset="0"/>
                        </a:rPr>
                        <a:t>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33CC33"/>
                          </a:solidFill>
                          <a:effectLst/>
                          <a:latin typeface="Arial" charset="0"/>
                        </a:rPr>
                        <a:t>Partly met?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33CC33"/>
                          </a:solidFill>
                          <a:effectLst/>
                          <a:latin typeface="Arial" charset="0"/>
                        </a:rPr>
                        <a:t>Not met?</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33CC33"/>
                          </a:solidFill>
                          <a:effectLst/>
                          <a:latin typeface="Arial" charset="0"/>
                        </a:rPr>
                        <a:t>How can I improve on Learning Outcome 3?</a:t>
                      </a:r>
                    </a:p>
                  </a:txBody>
                  <a:tcPr horzOverflow="overflow">
                    <a:lnL w="57150" cap="flat" cmpd="sng" algn="ctr">
                      <a:solidFill>
                        <a:srgbClr val="00FF00"/>
                      </a:solidFill>
                      <a:prstDash val="solid"/>
                      <a:round/>
                      <a:headEnd type="none" w="med" len="med"/>
                      <a:tailEnd type="none" w="med" len="med"/>
                    </a:lnL>
                    <a:lnR w="57150" cap="flat" cmpd="sng" algn="ctr">
                      <a:solidFill>
                        <a:srgbClr val="00FF00"/>
                      </a:solidFill>
                      <a:prstDash val="solid"/>
                      <a:round/>
                      <a:headEnd type="none" w="med" len="med"/>
                      <a:tailEnd type="none" w="med" len="med"/>
                    </a:lnR>
                    <a:lnT w="57150" cap="flat" cmpd="sng" algn="ctr">
                      <a:solidFill>
                        <a:srgbClr val="00FF00"/>
                      </a:solidFill>
                      <a:prstDash val="solid"/>
                      <a:round/>
                      <a:headEnd type="none" w="med" len="med"/>
                      <a:tailEnd type="none" w="med" len="med"/>
                    </a:lnT>
                    <a:lnB w="57150" cap="flat" cmpd="sng" algn="ctr">
                      <a:solidFill>
                        <a:srgbClr val="00FF00"/>
                      </a:solidFill>
                      <a:prstDash val="solid"/>
                      <a:round/>
                      <a:headEnd type="none" w="med" len="med"/>
                      <a:tailEnd type="none" w="med" len="med"/>
                    </a:lnB>
                    <a:lnTlToBr>
                      <a:noFill/>
                    </a:lnTlToBr>
                    <a:lnBlToTr>
                      <a:noFill/>
                    </a:lnBlToTr>
                    <a:noFill/>
                  </a:tcPr>
                </a:tc>
              </a:tr>
            </a:tbl>
          </a:graphicData>
        </a:graphic>
      </p:graphicFrame>
      <p:sp>
        <p:nvSpPr>
          <p:cNvPr id="108561" name="Text Box 17"/>
          <p:cNvSpPr txBox="1">
            <a:spLocks noChangeArrowheads="1"/>
          </p:cNvSpPr>
          <p:nvPr/>
        </p:nvSpPr>
        <p:spPr bwMode="auto">
          <a:xfrm>
            <a:off x="468313" y="1700213"/>
            <a:ext cx="8207375" cy="946150"/>
          </a:xfrm>
          <a:prstGeom prst="rect">
            <a:avLst/>
          </a:prstGeom>
          <a:solidFill>
            <a:srgbClr val="00FF00"/>
          </a:solidFill>
          <a:ln w="9525">
            <a:noFill/>
            <a:miter lim="800000"/>
            <a:headEnd/>
            <a:tailEnd/>
          </a:ln>
        </p:spPr>
        <p:txBody>
          <a:bodyPr>
            <a:spAutoFit/>
          </a:bodyPr>
          <a:lstStyle/>
          <a:p>
            <a:pPr fontAlgn="base">
              <a:spcBef>
                <a:spcPct val="50000"/>
              </a:spcBef>
              <a:spcAft>
                <a:spcPct val="0"/>
              </a:spcAft>
            </a:pPr>
            <a:r>
              <a:rPr lang="en-GB" sz="2800">
                <a:solidFill>
                  <a:srgbClr val="FFFFFF"/>
                </a:solidFill>
              </a:rPr>
              <a:t>Go back to your Learning Outcome grid and fill out the ‘How I did’ and the ‘Targets’ column.</a:t>
            </a:r>
          </a:p>
        </p:txBody>
      </p:sp>
      <p:pic>
        <p:nvPicPr>
          <p:cNvPr id="108562" name="Picture 19"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Date Placeholder 4"/>
          <p:cNvSpPr>
            <a:spLocks noGrp="1"/>
          </p:cNvSpPr>
          <p:nvPr>
            <p:ph type="dt" sz="quarter" idx="11"/>
          </p:nvPr>
        </p:nvSpPr>
        <p:spPr>
          <a:noFill/>
        </p:spPr>
        <p:txBody>
          <a:bodyPr/>
          <a:lstStyle/>
          <a:p>
            <a:pPr fontAlgn="base">
              <a:spcAft>
                <a:spcPct val="0"/>
              </a:spcAft>
            </a:pPr>
            <a:fld id="{FA91C836-CC30-4D94-A12A-0869DFEB464E}" type="datetime10">
              <a:rPr lang="en-GB" smtClean="0"/>
              <a:pPr fontAlgn="base">
                <a:spcAft>
                  <a:spcPct val="0"/>
                </a:spcAft>
              </a:pPr>
              <a:t>16:12</a:t>
            </a:fld>
            <a:endParaRPr lang="en-GB" smtClean="0"/>
          </a:p>
        </p:txBody>
      </p:sp>
      <p:sp>
        <p:nvSpPr>
          <p:cNvPr id="110594" name="Rectangle 2"/>
          <p:cNvSpPr>
            <a:spLocks noGrp="1" noChangeArrowheads="1"/>
          </p:cNvSpPr>
          <p:nvPr>
            <p:ph type="title"/>
          </p:nvPr>
        </p:nvSpPr>
        <p:spPr>
          <a:xfrm>
            <a:off x="0" y="0"/>
            <a:ext cx="9144000" cy="1417638"/>
          </a:xfrm>
          <a:solidFill>
            <a:srgbClr val="FF99CC"/>
          </a:solidFill>
        </p:spPr>
        <p:txBody>
          <a:bodyPr/>
          <a:lstStyle/>
          <a:p>
            <a:pPr eaLnBrk="1" hangingPunct="1"/>
            <a:r>
              <a:rPr lang="en-GB" smtClean="0">
                <a:solidFill>
                  <a:schemeClr val="tx1"/>
                </a:solidFill>
              </a:rPr>
              <a:t>Review for Remembering</a:t>
            </a:r>
          </a:p>
        </p:txBody>
      </p:sp>
      <p:sp>
        <p:nvSpPr>
          <p:cNvPr id="110595" name="Rectangle 3"/>
          <p:cNvSpPr>
            <a:spLocks noGrp="1" noChangeArrowheads="1"/>
          </p:cNvSpPr>
          <p:nvPr>
            <p:ph type="body" idx="1"/>
          </p:nvPr>
        </p:nvSpPr>
        <p:spPr>
          <a:xfrm>
            <a:off x="457200" y="1600200"/>
            <a:ext cx="8229600" cy="5068888"/>
          </a:xfrm>
          <a:ln>
            <a:solidFill>
              <a:srgbClr val="FF99CC"/>
            </a:solidFill>
          </a:ln>
        </p:spPr>
        <p:txBody>
          <a:bodyPr/>
          <a:lstStyle/>
          <a:p>
            <a:pPr eaLnBrk="1" hangingPunct="1"/>
            <a:r>
              <a:rPr lang="en-GB" sz="2800" smtClean="0">
                <a:solidFill>
                  <a:srgbClr val="FF99CC"/>
                </a:solidFill>
              </a:rPr>
              <a:t>Stand up if you have met all three lesson outcomes?</a:t>
            </a:r>
          </a:p>
          <a:p>
            <a:pPr eaLnBrk="1" hangingPunct="1"/>
            <a:r>
              <a:rPr lang="en-GB" sz="2800" smtClean="0">
                <a:solidFill>
                  <a:srgbClr val="FF99CC"/>
                </a:solidFill>
              </a:rPr>
              <a:t>If not what do you need to do next in order to meet the outcome? Record this in your diary as part of your homework.</a:t>
            </a:r>
          </a:p>
          <a:p>
            <a:pPr eaLnBrk="1" hangingPunct="1"/>
            <a:r>
              <a:rPr lang="en-GB" sz="2800" smtClean="0">
                <a:solidFill>
                  <a:srgbClr val="FF99CC"/>
                </a:solidFill>
              </a:rPr>
              <a:t>Is there any part of the lesson you think you need to go over again next lesson?</a:t>
            </a:r>
          </a:p>
          <a:p>
            <a:pPr eaLnBrk="1" hangingPunct="1"/>
            <a:r>
              <a:rPr lang="en-GB" sz="2800" smtClean="0">
                <a:solidFill>
                  <a:srgbClr val="FF99CC"/>
                </a:solidFill>
              </a:rPr>
              <a:t>Tell the person next to you three things you have learnt this lesson.</a:t>
            </a:r>
          </a:p>
          <a:p>
            <a:pPr eaLnBrk="1" hangingPunct="1"/>
            <a:r>
              <a:rPr lang="en-GB" sz="2800" smtClean="0">
                <a:solidFill>
                  <a:srgbClr val="FF99CC"/>
                </a:solidFill>
              </a:rPr>
              <a:t>How will you remember this for your exam?</a:t>
            </a:r>
          </a:p>
        </p:txBody>
      </p:sp>
      <p:pic>
        <p:nvPicPr>
          <p:cNvPr id="110596" name="Picture 5"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027988" y="0"/>
            <a:ext cx="1116012" cy="1268413"/>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Date Placeholder 4"/>
          <p:cNvSpPr>
            <a:spLocks noGrp="1"/>
          </p:cNvSpPr>
          <p:nvPr>
            <p:ph type="dt" sz="quarter" idx="11"/>
          </p:nvPr>
        </p:nvSpPr>
        <p:spPr>
          <a:noFill/>
        </p:spPr>
        <p:txBody>
          <a:bodyPr/>
          <a:lstStyle/>
          <a:p>
            <a:pPr fontAlgn="base">
              <a:spcAft>
                <a:spcPct val="0"/>
              </a:spcAft>
            </a:pPr>
            <a:fld id="{CE52537C-875B-43C9-A387-78A24A57745E}" type="datetime10">
              <a:rPr lang="en-GB" smtClean="0"/>
              <a:pPr fontAlgn="base">
                <a:spcAft>
                  <a:spcPct val="0"/>
                </a:spcAft>
              </a:pPr>
              <a:t>16:12</a:t>
            </a:fld>
            <a:endParaRPr lang="en-GB" smtClean="0"/>
          </a:p>
        </p:txBody>
      </p:sp>
      <p:sp>
        <p:nvSpPr>
          <p:cNvPr id="112642" name="Rectangle 2"/>
          <p:cNvSpPr>
            <a:spLocks noGrp="1" noChangeArrowheads="1"/>
          </p:cNvSpPr>
          <p:nvPr>
            <p:ph type="subTitle" idx="1"/>
          </p:nvPr>
        </p:nvSpPr>
        <p:spPr>
          <a:xfrm>
            <a:off x="684213" y="3789363"/>
            <a:ext cx="6400800" cy="1568450"/>
          </a:xfrm>
        </p:spPr>
        <p:txBody>
          <a:bodyPr/>
          <a:lstStyle/>
          <a:p>
            <a:pPr marL="609600" indent="-609600" algn="l" eaLnBrk="1" hangingPunct="1">
              <a:lnSpc>
                <a:spcPct val="80000"/>
              </a:lnSpc>
            </a:pPr>
            <a:r>
              <a:rPr lang="en-GB" sz="2000" b="1" dirty="0" smtClean="0"/>
              <a:t>Technicians list:</a:t>
            </a:r>
          </a:p>
          <a:p>
            <a:pPr marL="609600" indent="-609600" algn="l" eaLnBrk="1" hangingPunct="1">
              <a:lnSpc>
                <a:spcPct val="80000"/>
              </a:lnSpc>
              <a:buAutoNum type="arabicParenR"/>
            </a:pPr>
            <a:r>
              <a:rPr lang="en-GB" sz="2000" b="1" dirty="0" err="1" smtClean="0"/>
              <a:t>Pooters</a:t>
            </a:r>
            <a:endParaRPr lang="en-GB" sz="2000" b="1" dirty="0" smtClean="0"/>
          </a:p>
          <a:p>
            <a:pPr marL="609600" indent="-609600" algn="l" eaLnBrk="1" hangingPunct="1">
              <a:lnSpc>
                <a:spcPct val="80000"/>
              </a:lnSpc>
              <a:buAutoNum type="arabicParenR"/>
            </a:pPr>
            <a:r>
              <a:rPr lang="en-GB" sz="2000" b="1" dirty="0" smtClean="0"/>
              <a:t>Yoghurt pot and spoons </a:t>
            </a:r>
          </a:p>
          <a:p>
            <a:pPr marL="609600" indent="-609600" algn="l" eaLnBrk="1" hangingPunct="1">
              <a:lnSpc>
                <a:spcPct val="80000"/>
              </a:lnSpc>
              <a:buAutoNum type="arabicParenR"/>
            </a:pPr>
            <a:r>
              <a:rPr lang="en-GB" sz="2000" b="1" dirty="0" smtClean="0"/>
              <a:t>Magnifying glasses </a:t>
            </a:r>
          </a:p>
          <a:p>
            <a:pPr marL="609600" indent="-609600" algn="l" eaLnBrk="1" hangingPunct="1">
              <a:lnSpc>
                <a:spcPct val="80000"/>
              </a:lnSpc>
              <a:buAutoNum type="arabicParenR"/>
            </a:pPr>
            <a:r>
              <a:rPr lang="en-GB" sz="2000" b="1" dirty="0" smtClean="0"/>
              <a:t>Pictures of various invertebrates </a:t>
            </a:r>
          </a:p>
        </p:txBody>
      </p:sp>
      <p:pic>
        <p:nvPicPr>
          <p:cNvPr id="112643"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956550" y="0"/>
            <a:ext cx="1187450" cy="1166813"/>
          </a:xfrm>
          <a:prstGeom prst="rect">
            <a:avLst/>
          </a:prstGeom>
          <a:noFill/>
          <a:ln w="9525">
            <a:noFill/>
            <a:miter lim="800000"/>
            <a:headEnd/>
            <a:tailEnd/>
          </a:ln>
        </p:spPr>
      </p:pic>
      <p:sp>
        <p:nvSpPr>
          <p:cNvPr id="112644" name="Text Box 5"/>
          <p:cNvSpPr txBox="1">
            <a:spLocks noChangeArrowheads="1"/>
          </p:cNvSpPr>
          <p:nvPr/>
        </p:nvSpPr>
        <p:spPr bwMode="auto">
          <a:xfrm>
            <a:off x="1116013" y="333375"/>
            <a:ext cx="6335712" cy="1646238"/>
          </a:xfrm>
          <a:prstGeom prst="rect">
            <a:avLst/>
          </a:prstGeom>
          <a:noFill/>
          <a:ln w="9525">
            <a:noFill/>
            <a:miter lim="800000"/>
            <a:headEnd/>
            <a:tailEnd/>
          </a:ln>
        </p:spPr>
        <p:txBody>
          <a:bodyPr>
            <a:spAutoFit/>
          </a:bodyPr>
          <a:lstStyle/>
          <a:p>
            <a:pPr algn="ctr" fontAlgn="base">
              <a:spcBef>
                <a:spcPct val="50000"/>
              </a:spcBef>
              <a:spcAft>
                <a:spcPct val="0"/>
              </a:spcAft>
            </a:pPr>
            <a:r>
              <a:rPr lang="en-GB" sz="2400" b="1">
                <a:solidFill>
                  <a:srgbClr val="FFFFFF"/>
                </a:solidFill>
              </a:rPr>
              <a:t>Science Department </a:t>
            </a:r>
          </a:p>
          <a:p>
            <a:pPr algn="ctr" fontAlgn="base">
              <a:spcBef>
                <a:spcPct val="50000"/>
              </a:spcBef>
              <a:spcAft>
                <a:spcPct val="0"/>
              </a:spcAft>
            </a:pPr>
            <a:r>
              <a:rPr lang="en-GB" sz="2400" b="1">
                <a:solidFill>
                  <a:srgbClr val="FFFFFF"/>
                </a:solidFill>
              </a:rPr>
              <a:t>Lesson plan</a:t>
            </a:r>
            <a:r>
              <a:rPr lang="en-GB" sz="2400">
                <a:solidFill>
                  <a:srgbClr val="FFFFFF"/>
                </a:solidFill>
              </a:rPr>
              <a:t> </a:t>
            </a:r>
          </a:p>
          <a:p>
            <a:pPr algn="ctr" fontAlgn="base">
              <a:spcBef>
                <a:spcPct val="50000"/>
              </a:spcBef>
              <a:spcAft>
                <a:spcPct val="0"/>
              </a:spcAft>
            </a:pPr>
            <a:r>
              <a:rPr lang="en-GB" sz="2800" b="1">
                <a:solidFill>
                  <a:srgbClr val="FFFFFF"/>
                </a:solidFill>
              </a:rPr>
              <a:t>Teacher information</a:t>
            </a:r>
          </a:p>
        </p:txBody>
      </p:sp>
      <p:sp>
        <p:nvSpPr>
          <p:cNvPr id="112645" name="Text Box 6"/>
          <p:cNvSpPr txBox="1">
            <a:spLocks noChangeArrowheads="1"/>
          </p:cNvSpPr>
          <p:nvPr/>
        </p:nvSpPr>
        <p:spPr bwMode="auto">
          <a:xfrm>
            <a:off x="6264275" y="2781300"/>
            <a:ext cx="2879725" cy="3382963"/>
          </a:xfrm>
          <a:prstGeom prst="rect">
            <a:avLst/>
          </a:prstGeom>
          <a:noFill/>
          <a:ln w="9525" algn="ctr">
            <a:noFill/>
            <a:miter lim="800000"/>
            <a:headEnd/>
            <a:tailEnd/>
          </a:ln>
        </p:spPr>
        <p:txBody>
          <a:bodyPr>
            <a:spAutoFit/>
          </a:bodyPr>
          <a:lstStyle/>
          <a:p>
            <a:pPr fontAlgn="base">
              <a:spcBef>
                <a:spcPct val="0"/>
              </a:spcBef>
              <a:spcAft>
                <a:spcPct val="0"/>
              </a:spcAft>
            </a:pPr>
            <a:r>
              <a:rPr lang="en-GB" sz="2000" b="1">
                <a:solidFill>
                  <a:srgbClr val="FFCC00"/>
                </a:solidFill>
              </a:rPr>
              <a:t>Provision:</a:t>
            </a:r>
          </a:p>
          <a:p>
            <a:pPr fontAlgn="base">
              <a:spcBef>
                <a:spcPct val="0"/>
              </a:spcBef>
              <a:spcAft>
                <a:spcPct val="0"/>
              </a:spcAft>
            </a:pPr>
            <a:r>
              <a:rPr lang="en-GB" sz="2000" b="1">
                <a:solidFill>
                  <a:srgbClr val="FFCC00"/>
                </a:solidFill>
              </a:rPr>
              <a:t>1) EAL:</a:t>
            </a:r>
          </a:p>
          <a:p>
            <a:pPr fontAlgn="base">
              <a:spcBef>
                <a:spcPct val="0"/>
              </a:spcBef>
              <a:spcAft>
                <a:spcPct val="0"/>
              </a:spcAft>
            </a:pPr>
            <a:r>
              <a:rPr lang="en-GB" sz="2000" b="1">
                <a:solidFill>
                  <a:srgbClr val="FFCC00"/>
                </a:solidFill>
              </a:rPr>
              <a:t>2) SEN:</a:t>
            </a:r>
          </a:p>
          <a:p>
            <a:pPr fontAlgn="base">
              <a:spcBef>
                <a:spcPct val="50000"/>
              </a:spcBef>
              <a:spcAft>
                <a:spcPct val="0"/>
              </a:spcAft>
            </a:pPr>
            <a:r>
              <a:rPr lang="en-GB" sz="2000" b="1">
                <a:solidFill>
                  <a:srgbClr val="FFCC00"/>
                </a:solidFill>
              </a:rPr>
              <a:t>Role of TA:</a:t>
            </a:r>
          </a:p>
          <a:p>
            <a:pPr fontAlgn="base">
              <a:spcBef>
                <a:spcPct val="50000"/>
              </a:spcBef>
              <a:spcAft>
                <a:spcPct val="0"/>
              </a:spcAft>
            </a:pPr>
            <a:r>
              <a:rPr lang="en-GB" sz="2000" b="1">
                <a:solidFill>
                  <a:srgbClr val="FFCC00"/>
                </a:solidFill>
              </a:rPr>
              <a:t>1)</a:t>
            </a:r>
          </a:p>
          <a:p>
            <a:pPr fontAlgn="base">
              <a:spcBef>
                <a:spcPct val="50000"/>
              </a:spcBef>
              <a:spcAft>
                <a:spcPct val="0"/>
              </a:spcAft>
            </a:pPr>
            <a:r>
              <a:rPr lang="en-GB" sz="2000" b="1">
                <a:solidFill>
                  <a:srgbClr val="FFCC00"/>
                </a:solidFill>
              </a:rPr>
              <a:t>2)</a:t>
            </a:r>
          </a:p>
          <a:p>
            <a:pPr fontAlgn="base">
              <a:spcBef>
                <a:spcPct val="50000"/>
              </a:spcBef>
              <a:spcAft>
                <a:spcPct val="0"/>
              </a:spcAft>
            </a:pPr>
            <a:r>
              <a:rPr lang="en-GB" sz="2000" b="1">
                <a:solidFill>
                  <a:srgbClr val="FFCC00"/>
                </a:solidFill>
              </a:rPr>
              <a:t>3)</a:t>
            </a:r>
          </a:p>
          <a:p>
            <a:pPr fontAlgn="base">
              <a:spcBef>
                <a:spcPct val="50000"/>
              </a:spcBef>
              <a:spcAft>
                <a:spcPct val="0"/>
              </a:spcAft>
            </a:pPr>
            <a:endParaRPr lang="en-GB" sz="2400">
              <a:solidFill>
                <a:srgbClr val="FFCC00"/>
              </a:solidFill>
            </a:endParaRPr>
          </a:p>
        </p:txBody>
      </p:sp>
      <p:sp>
        <p:nvSpPr>
          <p:cNvPr id="112646" name="Title 7"/>
          <p:cNvSpPr>
            <a:spLocks noGrp="1"/>
          </p:cNvSpPr>
          <p:nvPr>
            <p:ph type="ctrTitle"/>
          </p:nvPr>
        </p:nvSpPr>
        <p:spPr/>
        <p:txBody>
          <a:bodyPr/>
          <a:lstStyle/>
          <a:p>
            <a:pPr eaLnBrk="1" hangingPunct="1"/>
            <a:endParaRPr lang="en-US" smtClean="0"/>
          </a:p>
        </p:txBody>
      </p:sp>
    </p:spTree>
  </p:cSld>
  <p:clrMapOvr>
    <a:masterClrMapping/>
  </p:clrMapOvr>
  <p:transition spd="med" advClick="0" advTm="12000">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Date Placeholder 4"/>
          <p:cNvSpPr>
            <a:spLocks noGrp="1"/>
          </p:cNvSpPr>
          <p:nvPr>
            <p:ph type="dt" sz="quarter" idx="11"/>
          </p:nvPr>
        </p:nvSpPr>
        <p:spPr>
          <a:noFill/>
        </p:spPr>
        <p:txBody>
          <a:bodyPr/>
          <a:lstStyle/>
          <a:p>
            <a:pPr fontAlgn="base">
              <a:spcAft>
                <a:spcPct val="0"/>
              </a:spcAft>
            </a:pPr>
            <a:fld id="{DCA8A045-C0BE-400A-B66F-F3D84E0F09DA}" type="datetime10">
              <a:rPr lang="en-GB" smtClean="0"/>
              <a:pPr fontAlgn="base">
                <a:spcAft>
                  <a:spcPct val="0"/>
                </a:spcAft>
              </a:pPr>
              <a:t>16:12</a:t>
            </a:fld>
            <a:endParaRPr lang="en-GB" smtClean="0"/>
          </a:p>
        </p:txBody>
      </p:sp>
      <p:sp>
        <p:nvSpPr>
          <p:cNvPr id="58370" name="Rectangle 2"/>
          <p:cNvSpPr>
            <a:spLocks noGrp="1" noChangeArrowheads="1"/>
          </p:cNvSpPr>
          <p:nvPr>
            <p:ph type="title"/>
          </p:nvPr>
        </p:nvSpPr>
        <p:spPr>
          <a:xfrm>
            <a:off x="0" y="0"/>
            <a:ext cx="9144000" cy="836613"/>
          </a:xfrm>
          <a:solidFill>
            <a:srgbClr val="FF99CC"/>
          </a:solidFill>
        </p:spPr>
        <p:txBody>
          <a:bodyPr/>
          <a:lstStyle/>
          <a:p>
            <a:pPr eaLnBrk="1" hangingPunct="1"/>
            <a:r>
              <a:rPr lang="en-GB" b="1" smtClean="0">
                <a:solidFill>
                  <a:schemeClr val="tx1"/>
                </a:solidFill>
              </a:rPr>
              <a:t>BIG picture</a:t>
            </a:r>
          </a:p>
        </p:txBody>
      </p:sp>
      <p:sp>
        <p:nvSpPr>
          <p:cNvPr id="58371" name="Rectangle 3"/>
          <p:cNvSpPr>
            <a:spLocks noGrp="1" noChangeArrowheads="1"/>
          </p:cNvSpPr>
          <p:nvPr>
            <p:ph type="body" idx="1"/>
          </p:nvPr>
        </p:nvSpPr>
        <p:spPr>
          <a:xfrm>
            <a:off x="0" y="1916113"/>
            <a:ext cx="5795963" cy="4941887"/>
          </a:xfrm>
          <a:solidFill>
            <a:srgbClr val="0000FF"/>
          </a:solidFill>
        </p:spPr>
        <p:txBody>
          <a:bodyPr/>
          <a:lstStyle/>
          <a:p>
            <a:pPr eaLnBrk="1" hangingPunct="1">
              <a:lnSpc>
                <a:spcPct val="80000"/>
              </a:lnSpc>
              <a:buFontTx/>
              <a:buNone/>
            </a:pPr>
            <a:endParaRPr lang="en-GB" sz="1800" b="1" smtClean="0">
              <a:solidFill>
                <a:schemeClr val="bg1"/>
              </a:solidFill>
            </a:endParaRPr>
          </a:p>
          <a:p>
            <a:pPr eaLnBrk="1" hangingPunct="1">
              <a:lnSpc>
                <a:spcPct val="80000"/>
              </a:lnSpc>
            </a:pPr>
            <a:r>
              <a:rPr lang="en-GB" sz="1800" b="1" smtClean="0"/>
              <a:t>What skills will you be developing this lesson?</a:t>
            </a:r>
          </a:p>
          <a:p>
            <a:pPr eaLnBrk="1" hangingPunct="1">
              <a:lnSpc>
                <a:spcPct val="80000"/>
              </a:lnSpc>
            </a:pPr>
            <a:endParaRPr lang="en-GB" sz="1800" b="1" smtClean="0"/>
          </a:p>
          <a:p>
            <a:pPr eaLnBrk="1" hangingPunct="1">
              <a:lnSpc>
                <a:spcPct val="80000"/>
              </a:lnSpc>
            </a:pPr>
            <a:r>
              <a:rPr lang="en-GB" sz="1800" b="1" i="1" smtClean="0"/>
              <a:t>HSW- by planning and carrying out an investigation/ Interpreting data/ evaluating an experiment</a:t>
            </a:r>
          </a:p>
          <a:p>
            <a:pPr eaLnBrk="1" hangingPunct="1">
              <a:lnSpc>
                <a:spcPct val="80000"/>
              </a:lnSpc>
            </a:pPr>
            <a:r>
              <a:rPr lang="en-GB" sz="1800" b="1" i="1" smtClean="0"/>
              <a:t>Numeracy- by using formulae in calculations</a:t>
            </a:r>
          </a:p>
          <a:p>
            <a:pPr eaLnBrk="1" hangingPunct="1">
              <a:lnSpc>
                <a:spcPct val="80000"/>
              </a:lnSpc>
            </a:pPr>
            <a:r>
              <a:rPr lang="en-GB" sz="1800" b="1" i="1" smtClean="0"/>
              <a:t>Literacy- by writing explanations using correctly spelt keywords and good grammar.  </a:t>
            </a:r>
          </a:p>
          <a:p>
            <a:pPr eaLnBrk="1" hangingPunct="1">
              <a:lnSpc>
                <a:spcPct val="80000"/>
              </a:lnSpc>
            </a:pPr>
            <a:r>
              <a:rPr lang="en-GB" sz="1800" b="1" i="1" smtClean="0"/>
              <a:t>Team work- during a practical investigation</a:t>
            </a:r>
          </a:p>
          <a:p>
            <a:pPr eaLnBrk="1" hangingPunct="1">
              <a:lnSpc>
                <a:spcPct val="80000"/>
              </a:lnSpc>
            </a:pPr>
            <a:r>
              <a:rPr lang="en-GB" sz="1800" b="1" i="1" smtClean="0"/>
              <a:t>Self management- by completing an individual assignment by …..</a:t>
            </a:r>
          </a:p>
          <a:p>
            <a:pPr eaLnBrk="1" hangingPunct="1">
              <a:lnSpc>
                <a:spcPct val="80000"/>
              </a:lnSpc>
            </a:pPr>
            <a:r>
              <a:rPr lang="en-GB" sz="1800" b="1" i="1" smtClean="0"/>
              <a:t>Participation- during a practical activity</a:t>
            </a:r>
          </a:p>
          <a:p>
            <a:pPr eaLnBrk="1" hangingPunct="1">
              <a:lnSpc>
                <a:spcPct val="80000"/>
              </a:lnSpc>
            </a:pPr>
            <a:r>
              <a:rPr lang="en-GB" sz="1800" b="1" i="1" smtClean="0"/>
              <a:t>Reflection- through self and peer assessment of each outcome</a:t>
            </a:r>
          </a:p>
          <a:p>
            <a:pPr eaLnBrk="1" hangingPunct="1">
              <a:lnSpc>
                <a:spcPct val="80000"/>
              </a:lnSpc>
            </a:pPr>
            <a:endParaRPr lang="en-GB" sz="1800" b="1" i="1" smtClean="0"/>
          </a:p>
        </p:txBody>
      </p:sp>
      <p:pic>
        <p:nvPicPr>
          <p:cNvPr id="58372"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885113" y="0"/>
            <a:ext cx="1258887" cy="836613"/>
          </a:xfrm>
          <a:prstGeom prst="rect">
            <a:avLst/>
          </a:prstGeom>
          <a:noFill/>
          <a:ln w="9525">
            <a:noFill/>
            <a:miter lim="800000"/>
            <a:headEnd/>
            <a:tailEnd/>
          </a:ln>
        </p:spPr>
      </p:pic>
      <p:sp>
        <p:nvSpPr>
          <p:cNvPr id="58373" name="Text Box 5"/>
          <p:cNvSpPr txBox="1">
            <a:spLocks noChangeArrowheads="1"/>
          </p:cNvSpPr>
          <p:nvPr/>
        </p:nvSpPr>
        <p:spPr bwMode="auto">
          <a:xfrm>
            <a:off x="395288" y="981075"/>
            <a:ext cx="6192837" cy="822325"/>
          </a:xfrm>
          <a:prstGeom prst="rect">
            <a:avLst/>
          </a:prstGeom>
          <a:solidFill>
            <a:srgbClr val="99FF99"/>
          </a:solidFill>
          <a:ln w="9525">
            <a:noFill/>
            <a:miter lim="800000"/>
            <a:headEnd/>
            <a:tailEnd/>
          </a:ln>
        </p:spPr>
        <p:txBody>
          <a:bodyPr>
            <a:spAutoFit/>
          </a:bodyPr>
          <a:lstStyle/>
          <a:p>
            <a:pPr fontAlgn="base">
              <a:spcBef>
                <a:spcPct val="0"/>
              </a:spcBef>
              <a:spcAft>
                <a:spcPct val="0"/>
              </a:spcAft>
            </a:pPr>
            <a:r>
              <a:rPr lang="en-GB" sz="2400" b="1">
                <a:solidFill>
                  <a:srgbClr val="000000"/>
                </a:solidFill>
              </a:rPr>
              <a:t>Key Question: How are organisms classified?</a:t>
            </a:r>
          </a:p>
        </p:txBody>
      </p:sp>
      <p:sp>
        <p:nvSpPr>
          <p:cNvPr id="58374" name="Text Box 7"/>
          <p:cNvSpPr txBox="1">
            <a:spLocks noChangeArrowheads="1"/>
          </p:cNvSpPr>
          <p:nvPr/>
        </p:nvSpPr>
        <p:spPr bwMode="auto">
          <a:xfrm>
            <a:off x="5940425" y="5373688"/>
            <a:ext cx="3203575" cy="1201737"/>
          </a:xfrm>
          <a:prstGeom prst="rect">
            <a:avLst/>
          </a:prstGeom>
          <a:solidFill>
            <a:srgbClr val="FF3300"/>
          </a:solidFill>
          <a:ln w="9525">
            <a:noFill/>
            <a:miter lim="800000"/>
            <a:headEnd/>
            <a:tailEnd/>
          </a:ln>
        </p:spPr>
        <p:txBody>
          <a:bodyPr>
            <a:spAutoFit/>
          </a:bodyPr>
          <a:lstStyle/>
          <a:p>
            <a:pPr fontAlgn="base">
              <a:lnSpc>
                <a:spcPct val="80000"/>
              </a:lnSpc>
              <a:spcBef>
                <a:spcPct val="20000"/>
              </a:spcBef>
              <a:spcAft>
                <a:spcPct val="0"/>
              </a:spcAft>
              <a:buFontTx/>
              <a:buChar char="•"/>
            </a:pPr>
            <a:r>
              <a:rPr lang="en-GB" sz="2800">
                <a:solidFill>
                  <a:srgbClr val="FFFFFF"/>
                </a:solidFill>
              </a:rPr>
              <a:t>Quick Discussion:</a:t>
            </a:r>
          </a:p>
          <a:p>
            <a:pPr fontAlgn="base">
              <a:lnSpc>
                <a:spcPct val="80000"/>
              </a:lnSpc>
              <a:spcBef>
                <a:spcPct val="20000"/>
              </a:spcBef>
              <a:spcAft>
                <a:spcPct val="0"/>
              </a:spcAft>
              <a:buFontTx/>
              <a:buChar char="•"/>
            </a:pPr>
            <a:r>
              <a:rPr lang="en-GB" sz="2800">
                <a:solidFill>
                  <a:srgbClr val="FFFFFF"/>
                </a:solidFill>
              </a:rPr>
              <a:t>What do you already know?</a:t>
            </a:r>
          </a:p>
        </p:txBody>
      </p:sp>
      <p:sp>
        <p:nvSpPr>
          <p:cNvPr id="58375" name="Text Box 8"/>
          <p:cNvSpPr txBox="1">
            <a:spLocks noChangeArrowheads="1"/>
          </p:cNvSpPr>
          <p:nvPr/>
        </p:nvSpPr>
        <p:spPr bwMode="auto">
          <a:xfrm>
            <a:off x="6838950" y="1052513"/>
            <a:ext cx="2305050" cy="2822575"/>
          </a:xfrm>
          <a:prstGeom prst="rect">
            <a:avLst/>
          </a:prstGeom>
          <a:solidFill>
            <a:srgbClr val="CC3399"/>
          </a:solidFill>
          <a:ln w="9525">
            <a:noFill/>
            <a:miter lim="800000"/>
            <a:headEnd/>
            <a:tailEnd/>
          </a:ln>
        </p:spPr>
        <p:txBody>
          <a:bodyPr>
            <a:spAutoFit/>
          </a:bodyPr>
          <a:lstStyle/>
          <a:p>
            <a:pPr fontAlgn="base">
              <a:lnSpc>
                <a:spcPct val="80000"/>
              </a:lnSpc>
              <a:spcBef>
                <a:spcPct val="20000"/>
              </a:spcBef>
              <a:spcAft>
                <a:spcPct val="0"/>
              </a:spcAft>
              <a:buFontTx/>
              <a:buChar char="•"/>
            </a:pPr>
            <a:r>
              <a:rPr lang="en-GB" sz="2800">
                <a:solidFill>
                  <a:srgbClr val="FFFFFF"/>
                </a:solidFill>
              </a:rPr>
              <a:t>How is this lesson relevant to every day life?  Identify and maintain global diversity </a:t>
            </a:r>
          </a:p>
        </p:txBody>
      </p:sp>
      <p:sp>
        <p:nvSpPr>
          <p:cNvPr id="58376" name="Text Box 9"/>
          <p:cNvSpPr txBox="1">
            <a:spLocks noChangeArrowheads="1"/>
          </p:cNvSpPr>
          <p:nvPr/>
        </p:nvSpPr>
        <p:spPr bwMode="auto">
          <a:xfrm>
            <a:off x="5867400" y="4076700"/>
            <a:ext cx="3276600" cy="1006475"/>
          </a:xfrm>
          <a:prstGeom prst="rect">
            <a:avLst/>
          </a:prstGeom>
          <a:solidFill>
            <a:srgbClr val="FFCC00"/>
          </a:solidFill>
          <a:ln w="9525">
            <a:noFill/>
            <a:miter lim="800000"/>
            <a:headEnd/>
            <a:tailEnd/>
          </a:ln>
        </p:spPr>
        <p:txBody>
          <a:bodyPr>
            <a:spAutoFit/>
          </a:bodyPr>
          <a:lstStyle/>
          <a:p>
            <a:pPr fontAlgn="base">
              <a:spcBef>
                <a:spcPct val="50000"/>
              </a:spcBef>
              <a:spcAft>
                <a:spcPct val="0"/>
              </a:spcAft>
            </a:pPr>
            <a:r>
              <a:rPr lang="en-GB" sz="2000" b="1">
                <a:solidFill>
                  <a:srgbClr val="000000"/>
                </a:solidFill>
              </a:rPr>
              <a:t>Where does this lesson fit in to the rest of the topic? Lesson 1</a:t>
            </a:r>
          </a:p>
        </p:txBody>
      </p:sp>
    </p:spTree>
  </p:cSld>
  <p:clrMapOvr>
    <a:masterClrMapping/>
  </p:clrMapOvr>
  <p:transition spd="med" advClick="0" advTm="12000">
    <p:comb/>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1"/>
          </p:nvPr>
        </p:nvSpPr>
        <p:spPr/>
        <p:txBody>
          <a:bodyPr/>
          <a:lstStyle/>
          <a:p>
            <a:pPr>
              <a:defRPr/>
            </a:pPr>
            <a:fld id="{DE523210-38FB-4434-A3C6-BD2F9F8CC5B0}" type="datetime10">
              <a:rPr lang="en-GB" smtClean="0"/>
              <a:pPr>
                <a:defRPr/>
              </a:pPr>
              <a:t>16:12</a:t>
            </a:fld>
            <a:endParaRPr lang="en-GB"/>
          </a:p>
        </p:txBody>
      </p:sp>
      <p:pic>
        <p:nvPicPr>
          <p:cNvPr id="55298" name="Picture 2"/>
          <p:cNvPicPr>
            <a:picLocks noChangeAspect="1" noChangeArrowheads="1"/>
          </p:cNvPicPr>
          <p:nvPr/>
        </p:nvPicPr>
        <p:blipFill>
          <a:blip r:embed="rId2" cstate="print"/>
          <a:srcRect l="7008" t="31125" r="33930" b="26547"/>
          <a:stretch>
            <a:fillRect/>
          </a:stretch>
        </p:blipFill>
        <p:spPr bwMode="auto">
          <a:xfrm>
            <a:off x="13728" y="1268760"/>
            <a:ext cx="9130272" cy="5589240"/>
          </a:xfrm>
          <a:prstGeom prst="rect">
            <a:avLst/>
          </a:prstGeom>
          <a:noFill/>
          <a:ln w="9525">
            <a:noFill/>
            <a:miter lim="800000"/>
            <a:headEnd/>
            <a:tailEnd/>
          </a:ln>
        </p:spPr>
      </p:pic>
    </p:spTree>
  </p:cSld>
  <p:clrMapOvr>
    <a:masterClrMapping/>
  </p:clrMapOvr>
  <p:transition spd="med" advClick="0" advTm="12000">
    <p:comb/>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Platypus – </a:t>
            </a:r>
            <a:r>
              <a:rPr lang="en-GB" smtClean="0"/>
              <a:t>unusual mammal</a:t>
            </a:r>
            <a:endParaRPr lang="en-US" dirty="0"/>
          </a:p>
        </p:txBody>
      </p:sp>
      <p:sp>
        <p:nvSpPr>
          <p:cNvPr id="3" name="Content Placeholder 2"/>
          <p:cNvSpPr>
            <a:spLocks noGrp="1"/>
          </p:cNvSpPr>
          <p:nvPr>
            <p:ph idx="1"/>
          </p:nvPr>
        </p:nvSpPr>
        <p:spPr>
          <a:xfrm>
            <a:off x="4499992" y="1628800"/>
            <a:ext cx="4402832" cy="5040560"/>
          </a:xfrm>
        </p:spPr>
        <p:txBody>
          <a:bodyPr/>
          <a:lstStyle/>
          <a:p>
            <a:pPr>
              <a:buNone/>
            </a:pPr>
            <a:r>
              <a:rPr lang="en-US" sz="1800" dirty="0" smtClean="0"/>
              <a:t>The platypus is a semi- </a:t>
            </a:r>
            <a:r>
              <a:rPr lang="en-US" sz="1800" dirty="0" smtClean="0"/>
              <a:t>aquatic mammal </a:t>
            </a:r>
            <a:r>
              <a:rPr lang="en-US" sz="1800" dirty="0" smtClean="0"/>
              <a:t>in </a:t>
            </a:r>
            <a:r>
              <a:rPr lang="en-US" sz="1800" dirty="0" smtClean="0"/>
              <a:t>Australia. It is one of the five species of </a:t>
            </a:r>
            <a:r>
              <a:rPr lang="en-US" sz="1800" dirty="0" err="1" smtClean="0"/>
              <a:t>monotremes</a:t>
            </a:r>
            <a:r>
              <a:rPr lang="en-US" sz="1800" dirty="0" smtClean="0"/>
              <a:t>, the only mammals that lay eggs instead of giving birth to live young. It is the sole living representative of its family and genus though a number of related species have been found in the fossil record</a:t>
            </a:r>
            <a:r>
              <a:rPr lang="en-US" sz="1800" dirty="0" smtClean="0"/>
              <a:t>.</a:t>
            </a:r>
          </a:p>
          <a:p>
            <a:pPr>
              <a:buNone/>
            </a:pPr>
            <a:r>
              <a:rPr lang="en-US" sz="1800" dirty="0" smtClean="0"/>
              <a:t>Platypus  is warm blooded, has fur/hair and feeds it young with milk.</a:t>
            </a:r>
            <a:endParaRPr lang="en-US" sz="1800" dirty="0" smtClean="0"/>
          </a:p>
          <a:p>
            <a:pPr>
              <a:buNone/>
            </a:pPr>
            <a:r>
              <a:rPr lang="en-US" sz="1800" dirty="0" smtClean="0"/>
              <a:t>The bizarre appearance of this egg-laying, venomous, duck-billed</a:t>
            </a:r>
            <a:r>
              <a:rPr lang="en-US" sz="1800" dirty="0" smtClean="0"/>
              <a:t>, mammal </a:t>
            </a:r>
            <a:r>
              <a:rPr lang="en-US" sz="1800" dirty="0" smtClean="0"/>
              <a:t>baffled European naturalists when they first encountered it, with some considering it an elaborate fraud. </a:t>
            </a:r>
            <a:endParaRPr lang="en-US" dirty="0"/>
          </a:p>
        </p:txBody>
      </p:sp>
      <p:sp>
        <p:nvSpPr>
          <p:cNvPr id="4" name="Date Placeholder 3"/>
          <p:cNvSpPr>
            <a:spLocks noGrp="1"/>
          </p:cNvSpPr>
          <p:nvPr>
            <p:ph type="dt" sz="half" idx="11"/>
          </p:nvPr>
        </p:nvSpPr>
        <p:spPr/>
        <p:txBody>
          <a:bodyPr/>
          <a:lstStyle/>
          <a:p>
            <a:pPr>
              <a:defRPr/>
            </a:pPr>
            <a:fld id="{DE523210-38FB-4434-A3C6-BD2F9F8CC5B0}" type="datetime10">
              <a:rPr lang="en-GB" smtClean="0"/>
              <a:pPr>
                <a:defRPr/>
              </a:pPr>
              <a:t>16:20</a:t>
            </a:fld>
            <a:endParaRPr lang="en-GB"/>
          </a:p>
        </p:txBody>
      </p:sp>
      <p:pic>
        <p:nvPicPr>
          <p:cNvPr id="56322" name="Picture 2"/>
          <p:cNvPicPr>
            <a:picLocks noChangeAspect="1" noChangeArrowheads="1"/>
          </p:cNvPicPr>
          <p:nvPr/>
        </p:nvPicPr>
        <p:blipFill>
          <a:blip r:embed="rId2" cstate="print"/>
          <a:srcRect l="14027" t="31125" r="41677" b="24579"/>
          <a:stretch>
            <a:fillRect/>
          </a:stretch>
        </p:blipFill>
        <p:spPr bwMode="auto">
          <a:xfrm>
            <a:off x="179512" y="2348880"/>
            <a:ext cx="4320480" cy="3240360"/>
          </a:xfrm>
          <a:prstGeom prst="rect">
            <a:avLst/>
          </a:prstGeom>
          <a:noFill/>
          <a:ln w="9525">
            <a:noFill/>
            <a:miter lim="800000"/>
            <a:headEnd/>
            <a:tailEnd/>
          </a:ln>
        </p:spPr>
      </p:pic>
    </p:spTree>
  </p:cSld>
  <p:clrMapOvr>
    <a:masterClrMapping/>
  </p:clrMapOvr>
  <p:transition spd="med" advClick="0" advTm="12000">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eaLnBrk="1" hangingPunct="1"/>
            <a:r>
              <a:rPr lang="en-GB" smtClean="0"/>
              <a:t>Keywords:</a:t>
            </a:r>
          </a:p>
        </p:txBody>
      </p:sp>
      <p:sp>
        <p:nvSpPr>
          <p:cNvPr id="60418" name="Rectangle 3"/>
          <p:cNvSpPr>
            <a:spLocks noGrp="1" noChangeArrowheads="1"/>
          </p:cNvSpPr>
          <p:nvPr>
            <p:ph sz="half" idx="1"/>
          </p:nvPr>
        </p:nvSpPr>
        <p:spPr>
          <a:xfrm>
            <a:off x="457200" y="1384300"/>
            <a:ext cx="4038600" cy="4525963"/>
          </a:xfrm>
        </p:spPr>
        <p:txBody>
          <a:bodyPr/>
          <a:lstStyle/>
          <a:p>
            <a:pPr eaLnBrk="1" hangingPunct="1"/>
            <a:r>
              <a:rPr lang="en-GB" sz="2400" smtClean="0"/>
              <a:t>Classification </a:t>
            </a:r>
          </a:p>
          <a:p>
            <a:pPr eaLnBrk="1" hangingPunct="1"/>
            <a:r>
              <a:rPr lang="en-GB" sz="2400" smtClean="0"/>
              <a:t>Kingdom</a:t>
            </a:r>
          </a:p>
          <a:p>
            <a:pPr eaLnBrk="1" hangingPunct="1"/>
            <a:r>
              <a:rPr lang="en-GB" sz="2400" smtClean="0"/>
              <a:t>Phylum </a:t>
            </a:r>
          </a:p>
          <a:p>
            <a:pPr eaLnBrk="1" hangingPunct="1"/>
            <a:r>
              <a:rPr lang="en-GB" sz="2400" smtClean="0"/>
              <a:t>Class</a:t>
            </a:r>
          </a:p>
          <a:p>
            <a:pPr eaLnBrk="1" hangingPunct="1"/>
            <a:r>
              <a:rPr lang="en-GB" sz="2400" smtClean="0"/>
              <a:t>Order</a:t>
            </a:r>
          </a:p>
          <a:p>
            <a:pPr eaLnBrk="1" hangingPunct="1"/>
            <a:r>
              <a:rPr lang="en-GB" sz="2400" smtClean="0"/>
              <a:t>Family </a:t>
            </a:r>
          </a:p>
          <a:p>
            <a:pPr eaLnBrk="1" hangingPunct="1"/>
            <a:r>
              <a:rPr lang="en-GB" sz="2400" smtClean="0"/>
              <a:t>Genus </a:t>
            </a:r>
          </a:p>
          <a:p>
            <a:pPr eaLnBrk="1" hangingPunct="1"/>
            <a:r>
              <a:rPr lang="en-GB" sz="2400" smtClean="0"/>
              <a:t>Species </a:t>
            </a:r>
          </a:p>
        </p:txBody>
      </p:sp>
      <p:sp>
        <p:nvSpPr>
          <p:cNvPr id="60419" name="Content Placeholder 12"/>
          <p:cNvSpPr>
            <a:spLocks noGrp="1"/>
          </p:cNvSpPr>
          <p:nvPr>
            <p:ph sz="half" idx="2"/>
          </p:nvPr>
        </p:nvSpPr>
        <p:spPr>
          <a:xfrm>
            <a:off x="4572000" y="1268413"/>
            <a:ext cx="4038600" cy="4525962"/>
          </a:xfrm>
        </p:spPr>
        <p:txBody>
          <a:bodyPr/>
          <a:lstStyle/>
          <a:p>
            <a:pPr eaLnBrk="1" hangingPunct="1"/>
            <a:r>
              <a:rPr lang="en-GB" sz="2400" smtClean="0"/>
              <a:t>Species </a:t>
            </a:r>
          </a:p>
          <a:p>
            <a:pPr eaLnBrk="1" hangingPunct="1"/>
            <a:r>
              <a:rPr lang="en-GB" sz="2400" smtClean="0"/>
              <a:t>Evolution</a:t>
            </a:r>
          </a:p>
          <a:p>
            <a:pPr eaLnBrk="1" hangingPunct="1"/>
            <a:r>
              <a:rPr lang="en-GB" sz="2400" smtClean="0"/>
              <a:t>Artificial </a:t>
            </a:r>
          </a:p>
          <a:p>
            <a:pPr eaLnBrk="1" hangingPunct="1"/>
            <a:r>
              <a:rPr lang="en-GB" sz="2400" smtClean="0"/>
              <a:t>Natural </a:t>
            </a:r>
          </a:p>
          <a:p>
            <a:pPr eaLnBrk="1" hangingPunct="1"/>
            <a:r>
              <a:rPr lang="en-GB" sz="2400" smtClean="0"/>
              <a:t>Hybrids</a:t>
            </a:r>
          </a:p>
          <a:p>
            <a:pPr eaLnBrk="1" hangingPunct="1"/>
            <a:r>
              <a:rPr lang="en-GB" sz="2400" smtClean="0"/>
              <a:t>Protoctista </a:t>
            </a:r>
          </a:p>
          <a:p>
            <a:pPr eaLnBrk="1" hangingPunct="1"/>
            <a:r>
              <a:rPr lang="en-GB" sz="2400" smtClean="0"/>
              <a:t>Prokaryotes</a:t>
            </a:r>
          </a:p>
          <a:p>
            <a:pPr eaLnBrk="1" hangingPunct="1"/>
            <a:r>
              <a:rPr lang="en-GB" sz="2400" smtClean="0"/>
              <a:t>Animal</a:t>
            </a:r>
          </a:p>
          <a:p>
            <a:pPr eaLnBrk="1" hangingPunct="1"/>
            <a:r>
              <a:rPr lang="en-GB" sz="2400" smtClean="0"/>
              <a:t>Plant</a:t>
            </a:r>
          </a:p>
          <a:p>
            <a:pPr eaLnBrk="1" hangingPunct="1"/>
            <a:r>
              <a:rPr lang="en-GB" sz="2400" smtClean="0"/>
              <a:t>Fungi </a:t>
            </a:r>
          </a:p>
          <a:p>
            <a:pPr eaLnBrk="1" hangingPunct="1"/>
            <a:endParaRPr lang="en-GB" sz="2400" smtClean="0"/>
          </a:p>
          <a:p>
            <a:pPr eaLnBrk="1" hangingPunct="1"/>
            <a:endParaRPr lang="en-GB" sz="2400" smtClean="0"/>
          </a:p>
          <a:p>
            <a:pPr eaLnBrk="1" hangingPunct="1"/>
            <a:endParaRPr lang="en-GB" sz="2400" smtClean="0"/>
          </a:p>
        </p:txBody>
      </p:sp>
      <p:sp>
        <p:nvSpPr>
          <p:cNvPr id="60420" name="Date Placeholder 4"/>
          <p:cNvSpPr>
            <a:spLocks noGrp="1"/>
          </p:cNvSpPr>
          <p:nvPr>
            <p:ph type="dt" sz="quarter" idx="11"/>
          </p:nvPr>
        </p:nvSpPr>
        <p:spPr>
          <a:noFill/>
        </p:spPr>
        <p:txBody>
          <a:bodyPr/>
          <a:lstStyle/>
          <a:p>
            <a:pPr fontAlgn="base">
              <a:spcAft>
                <a:spcPct val="0"/>
              </a:spcAft>
            </a:pPr>
            <a:fld id="{58F1CE71-EB32-4E17-839B-4272B28B74F8}" type="datetime10">
              <a:rPr lang="en-GB" smtClean="0"/>
              <a:pPr fontAlgn="base">
                <a:spcAft>
                  <a:spcPct val="0"/>
                </a:spcAft>
              </a:pPr>
              <a:t>16:12</a:t>
            </a:fld>
            <a:endParaRPr lang="en-GB" smtClean="0"/>
          </a:p>
        </p:txBody>
      </p:sp>
      <p:sp>
        <p:nvSpPr>
          <p:cNvPr id="60421" name="Text Box 4"/>
          <p:cNvSpPr txBox="1">
            <a:spLocks noChangeArrowheads="1"/>
          </p:cNvSpPr>
          <p:nvPr/>
        </p:nvSpPr>
        <p:spPr bwMode="auto">
          <a:xfrm>
            <a:off x="611188" y="5805488"/>
            <a:ext cx="7561262" cy="830262"/>
          </a:xfrm>
          <a:prstGeom prst="rect">
            <a:avLst/>
          </a:prstGeom>
          <a:solidFill>
            <a:srgbClr val="FFCC00"/>
          </a:solidFill>
          <a:ln w="9525">
            <a:noFill/>
            <a:miter lim="800000"/>
            <a:headEnd/>
            <a:tailEnd/>
          </a:ln>
        </p:spPr>
        <p:txBody>
          <a:bodyPr>
            <a:spAutoFit/>
          </a:bodyPr>
          <a:lstStyle/>
          <a:p>
            <a:pPr fontAlgn="base">
              <a:spcBef>
                <a:spcPct val="50000"/>
              </a:spcBef>
              <a:spcAft>
                <a:spcPct val="0"/>
              </a:spcAft>
            </a:pPr>
            <a:r>
              <a:rPr lang="en-GB" sz="2400" b="1">
                <a:solidFill>
                  <a:srgbClr val="000000"/>
                </a:solidFill>
              </a:rPr>
              <a:t>Put your hand up if there is any key word from the list that you don’t know the meaning of.</a:t>
            </a:r>
          </a:p>
        </p:txBody>
      </p:sp>
      <p:pic>
        <p:nvPicPr>
          <p:cNvPr id="60422" name="Picture 6"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956550" y="0"/>
            <a:ext cx="1187450" cy="1341438"/>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Date Placeholder 4"/>
          <p:cNvSpPr>
            <a:spLocks noGrp="1"/>
          </p:cNvSpPr>
          <p:nvPr>
            <p:ph type="dt" sz="quarter" idx="11"/>
          </p:nvPr>
        </p:nvSpPr>
        <p:spPr>
          <a:noFill/>
        </p:spPr>
        <p:txBody>
          <a:bodyPr/>
          <a:lstStyle/>
          <a:p>
            <a:pPr fontAlgn="base">
              <a:spcAft>
                <a:spcPct val="0"/>
              </a:spcAft>
            </a:pPr>
            <a:fld id="{CCD6881B-F790-4448-BD2D-1C6DDE2BEA37}" type="datetime10">
              <a:rPr lang="en-GB" smtClean="0"/>
              <a:pPr fontAlgn="base">
                <a:spcAft>
                  <a:spcPct val="0"/>
                </a:spcAft>
              </a:pPr>
              <a:t>16:12</a:t>
            </a:fld>
            <a:endParaRPr lang="en-GB" smtClean="0"/>
          </a:p>
        </p:txBody>
      </p:sp>
      <p:sp>
        <p:nvSpPr>
          <p:cNvPr id="62466" name="Rectangle 2"/>
          <p:cNvSpPr>
            <a:spLocks noGrp="1" noChangeArrowheads="1"/>
          </p:cNvSpPr>
          <p:nvPr>
            <p:ph type="title"/>
          </p:nvPr>
        </p:nvSpPr>
        <p:spPr>
          <a:xfrm>
            <a:off x="0" y="0"/>
            <a:ext cx="9144000" cy="1417638"/>
          </a:xfrm>
          <a:solidFill>
            <a:srgbClr val="0099FF"/>
          </a:solidFill>
        </p:spPr>
        <p:txBody>
          <a:bodyPr/>
          <a:lstStyle/>
          <a:p>
            <a:pPr eaLnBrk="1" hangingPunct="1"/>
            <a:r>
              <a:rPr lang="en-GB" sz="3200" smtClean="0">
                <a:solidFill>
                  <a:schemeClr val="tx1"/>
                </a:solidFill>
              </a:rPr>
              <a:t>New  Information for Learning Outcome 1</a:t>
            </a:r>
          </a:p>
        </p:txBody>
      </p:sp>
      <p:sp>
        <p:nvSpPr>
          <p:cNvPr id="62467" name="Rectangle 3"/>
          <p:cNvSpPr>
            <a:spLocks noGrp="1" noChangeArrowheads="1"/>
          </p:cNvSpPr>
          <p:nvPr>
            <p:ph type="body" idx="1"/>
          </p:nvPr>
        </p:nvSpPr>
        <p:spPr>
          <a:ln>
            <a:solidFill>
              <a:srgbClr val="66FFFF"/>
            </a:solidFill>
          </a:ln>
        </p:spPr>
        <p:txBody>
          <a:bodyPr/>
          <a:lstStyle/>
          <a:p>
            <a:pPr eaLnBrk="1" hangingPunct="1"/>
            <a:r>
              <a:rPr lang="en-GB" b="1" smtClean="0"/>
              <a:t>Visual: Classify organisms in to groups </a:t>
            </a:r>
          </a:p>
          <a:p>
            <a:pPr eaLnBrk="1" hangingPunct="1"/>
            <a:r>
              <a:rPr lang="en-GB" b="1" smtClean="0"/>
              <a:t>Audio: Discussion and conclusion making</a:t>
            </a:r>
          </a:p>
          <a:p>
            <a:pPr eaLnBrk="1" hangingPunct="1"/>
            <a:r>
              <a:rPr lang="en-GB" b="1" smtClean="0"/>
              <a:t>Kinaesthetic:</a:t>
            </a:r>
            <a:endParaRPr lang="en-GB" b="1" i="1" smtClean="0">
              <a:solidFill>
                <a:schemeClr val="bg1"/>
              </a:solidFill>
            </a:endParaRPr>
          </a:p>
          <a:p>
            <a:pPr eaLnBrk="1" hangingPunct="1"/>
            <a:endParaRPr lang="en-GB" b="1" smtClean="0">
              <a:solidFill>
                <a:schemeClr val="bg1"/>
              </a:solidFill>
            </a:endParaRPr>
          </a:p>
        </p:txBody>
      </p:sp>
      <p:pic>
        <p:nvPicPr>
          <p:cNvPr id="62468"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101013" y="0"/>
            <a:ext cx="1042987" cy="1341438"/>
          </a:xfrm>
          <a:prstGeom prst="rect">
            <a:avLst/>
          </a:prstGeom>
          <a:noFill/>
          <a:ln w="9525">
            <a:noFill/>
            <a:miter lim="800000"/>
            <a:headEnd/>
            <a:tailEnd/>
          </a:ln>
        </p:spPr>
      </p:pic>
      <p:pic>
        <p:nvPicPr>
          <p:cNvPr id="18433" name="Picture 1"/>
          <p:cNvPicPr>
            <a:picLocks noChangeAspect="1" noChangeArrowheads="1"/>
          </p:cNvPicPr>
          <p:nvPr/>
        </p:nvPicPr>
        <p:blipFill>
          <a:blip r:embed="rId4" cstate="print"/>
          <a:srcRect l="9223" t="31125" r="36883" b="26547"/>
          <a:stretch>
            <a:fillRect/>
          </a:stretch>
        </p:blipFill>
        <p:spPr bwMode="auto">
          <a:xfrm>
            <a:off x="3347864" y="2924944"/>
            <a:ext cx="5256584" cy="3096344"/>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Date Placeholder 4"/>
          <p:cNvSpPr txBox="1">
            <a:spLocks noGrp="1"/>
          </p:cNvSpPr>
          <p:nvPr/>
        </p:nvSpPr>
        <p:spPr bwMode="auto">
          <a:xfrm>
            <a:off x="7164388" y="6381750"/>
            <a:ext cx="1439862" cy="476250"/>
          </a:xfrm>
          <a:prstGeom prst="rect">
            <a:avLst/>
          </a:prstGeom>
          <a:noFill/>
          <a:ln w="9525">
            <a:noFill/>
            <a:miter lim="800000"/>
            <a:headEnd/>
            <a:tailEnd/>
          </a:ln>
        </p:spPr>
        <p:txBody>
          <a:bodyPr/>
          <a:lstStyle/>
          <a:p>
            <a:pPr algn="ctr" fontAlgn="base">
              <a:spcBef>
                <a:spcPct val="0"/>
              </a:spcBef>
              <a:spcAft>
                <a:spcPct val="0"/>
              </a:spcAft>
            </a:pPr>
            <a:fld id="{D8E13399-3950-4E0A-A690-9EABDA53C815}" type="datetime10">
              <a:rPr lang="en-GB">
                <a:solidFill>
                  <a:srgbClr val="FFCCCC"/>
                </a:solidFill>
              </a:rPr>
              <a:pPr algn="ctr" fontAlgn="base">
                <a:spcBef>
                  <a:spcPct val="0"/>
                </a:spcBef>
                <a:spcAft>
                  <a:spcPct val="0"/>
                </a:spcAft>
              </a:pPr>
              <a:t>16:12</a:t>
            </a:fld>
            <a:endParaRPr lang="en-GB">
              <a:solidFill>
                <a:srgbClr val="FFCCCC"/>
              </a:solidFill>
            </a:endParaRPr>
          </a:p>
        </p:txBody>
      </p:sp>
      <p:sp>
        <p:nvSpPr>
          <p:cNvPr id="64514" name="Rectangle 2"/>
          <p:cNvSpPr>
            <a:spLocks noGrp="1" noChangeArrowheads="1"/>
          </p:cNvSpPr>
          <p:nvPr>
            <p:ph type="title" idx="4294967295"/>
          </p:nvPr>
        </p:nvSpPr>
        <p:spPr>
          <a:xfrm>
            <a:off x="0" y="0"/>
            <a:ext cx="9144000" cy="1417638"/>
          </a:xfrm>
          <a:solidFill>
            <a:srgbClr val="0099FF"/>
          </a:solidFill>
        </p:spPr>
        <p:txBody>
          <a:bodyPr/>
          <a:lstStyle/>
          <a:p>
            <a:pPr eaLnBrk="1" hangingPunct="1"/>
            <a:r>
              <a:rPr lang="en-GB" sz="3200" smtClean="0">
                <a:solidFill>
                  <a:schemeClr val="tx1"/>
                </a:solidFill>
              </a:rPr>
              <a:t>New  Information for Learning Outcome 1</a:t>
            </a:r>
          </a:p>
        </p:txBody>
      </p:sp>
      <p:sp>
        <p:nvSpPr>
          <p:cNvPr id="64515" name="Rectangle 3"/>
          <p:cNvSpPr>
            <a:spLocks noGrp="1" noChangeArrowheads="1"/>
          </p:cNvSpPr>
          <p:nvPr>
            <p:ph type="body" idx="4294967295"/>
          </p:nvPr>
        </p:nvSpPr>
        <p:spPr>
          <a:ln>
            <a:solidFill>
              <a:srgbClr val="66FFFF"/>
            </a:solidFill>
          </a:ln>
        </p:spPr>
        <p:txBody>
          <a:bodyPr/>
          <a:lstStyle/>
          <a:p>
            <a:pPr eaLnBrk="1" hangingPunct="1"/>
            <a:r>
              <a:rPr lang="en-GB" b="1" smtClean="0"/>
              <a:t>Grouping organisms is called </a:t>
            </a:r>
            <a:r>
              <a:rPr lang="en-GB" b="1" smtClean="0">
                <a:solidFill>
                  <a:srgbClr val="CC3399"/>
                </a:solidFill>
              </a:rPr>
              <a:t>classification</a:t>
            </a:r>
          </a:p>
          <a:p>
            <a:pPr eaLnBrk="1" hangingPunct="1"/>
            <a:r>
              <a:rPr lang="en-GB" b="1" smtClean="0"/>
              <a:t>to classify living things scientists observes their features (characteristics)</a:t>
            </a:r>
          </a:p>
          <a:p>
            <a:pPr eaLnBrk="1" hangingPunct="1"/>
            <a:r>
              <a:rPr lang="en-GB" b="1" smtClean="0"/>
              <a:t>Organisms with similar characteristics are put into the same group</a:t>
            </a:r>
          </a:p>
        </p:txBody>
      </p:sp>
      <p:pic>
        <p:nvPicPr>
          <p:cNvPr id="64516"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101013" y="0"/>
            <a:ext cx="1042987" cy="1341438"/>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Date Placeholder 4"/>
          <p:cNvSpPr>
            <a:spLocks noGrp="1"/>
          </p:cNvSpPr>
          <p:nvPr>
            <p:ph type="dt" sz="quarter" idx="11"/>
          </p:nvPr>
        </p:nvSpPr>
        <p:spPr>
          <a:noFill/>
        </p:spPr>
        <p:txBody>
          <a:bodyPr/>
          <a:lstStyle/>
          <a:p>
            <a:pPr fontAlgn="base">
              <a:spcAft>
                <a:spcPct val="0"/>
              </a:spcAft>
            </a:pPr>
            <a:fld id="{0435588C-FD09-48FA-9392-3E5972BDF037}" type="datetime10">
              <a:rPr lang="en-GB" smtClean="0"/>
              <a:pPr fontAlgn="base">
                <a:spcAft>
                  <a:spcPct val="0"/>
                </a:spcAft>
              </a:pPr>
              <a:t>16:12</a:t>
            </a:fld>
            <a:endParaRPr lang="en-GB" smtClean="0"/>
          </a:p>
        </p:txBody>
      </p:sp>
      <p:sp>
        <p:nvSpPr>
          <p:cNvPr id="66562" name="Rectangle 2"/>
          <p:cNvSpPr>
            <a:spLocks noGrp="1" noChangeArrowheads="1"/>
          </p:cNvSpPr>
          <p:nvPr>
            <p:ph type="title"/>
          </p:nvPr>
        </p:nvSpPr>
        <p:spPr>
          <a:xfrm>
            <a:off x="0" y="0"/>
            <a:ext cx="9144000" cy="1052513"/>
          </a:xfrm>
          <a:solidFill>
            <a:srgbClr val="0099FF"/>
          </a:solidFill>
        </p:spPr>
        <p:txBody>
          <a:bodyPr/>
          <a:lstStyle/>
          <a:p>
            <a:pPr eaLnBrk="1" hangingPunct="1"/>
            <a:r>
              <a:rPr lang="en-GB" sz="3600" smtClean="0">
                <a:solidFill>
                  <a:schemeClr val="tx1"/>
                </a:solidFill>
              </a:rPr>
              <a:t>Learning activities for Lesson Outcome 1 </a:t>
            </a:r>
            <a:r>
              <a:rPr lang="en-GB" sz="3200" smtClean="0">
                <a:solidFill>
                  <a:schemeClr val="tx1"/>
                </a:solidFill>
              </a:rPr>
              <a:t>(Grade C)</a:t>
            </a:r>
          </a:p>
        </p:txBody>
      </p:sp>
      <p:sp>
        <p:nvSpPr>
          <p:cNvPr id="66563" name="Rectangle 3"/>
          <p:cNvSpPr>
            <a:spLocks noGrp="1" noChangeArrowheads="1"/>
          </p:cNvSpPr>
          <p:nvPr>
            <p:ph type="body" idx="1"/>
          </p:nvPr>
        </p:nvSpPr>
        <p:spPr>
          <a:xfrm>
            <a:off x="0" y="1052513"/>
            <a:ext cx="5867400" cy="5805487"/>
          </a:xfrm>
          <a:ln>
            <a:solidFill>
              <a:srgbClr val="66FFFF"/>
            </a:solidFill>
          </a:ln>
        </p:spPr>
        <p:txBody>
          <a:bodyPr/>
          <a:lstStyle/>
          <a:p>
            <a:pPr eaLnBrk="1" hangingPunct="1">
              <a:lnSpc>
                <a:spcPct val="80000"/>
              </a:lnSpc>
            </a:pPr>
            <a:r>
              <a:rPr lang="en-GB" sz="2800" smtClean="0">
                <a:solidFill>
                  <a:srgbClr val="66FFFF"/>
                </a:solidFill>
              </a:rPr>
              <a:t>Task 1a: </a:t>
            </a:r>
          </a:p>
          <a:p>
            <a:pPr eaLnBrk="1" hangingPunct="1">
              <a:lnSpc>
                <a:spcPct val="80000"/>
              </a:lnSpc>
            </a:pPr>
            <a:r>
              <a:rPr lang="en-GB" sz="2800" smtClean="0">
                <a:solidFill>
                  <a:srgbClr val="FF99CC"/>
                </a:solidFill>
              </a:rPr>
              <a:t>Using the pictures identify the similarities and differences between organism and put then into different groups. Justify why you have put then each those groups </a:t>
            </a:r>
          </a:p>
          <a:p>
            <a:pPr eaLnBrk="1" hangingPunct="1">
              <a:lnSpc>
                <a:spcPct val="80000"/>
              </a:lnSpc>
            </a:pPr>
            <a:endParaRPr lang="en-GB" sz="2800" smtClean="0">
              <a:solidFill>
                <a:srgbClr val="00B0F0"/>
              </a:solidFill>
            </a:endParaRPr>
          </a:p>
          <a:p>
            <a:pPr eaLnBrk="1" hangingPunct="1">
              <a:lnSpc>
                <a:spcPct val="80000"/>
              </a:lnSpc>
            </a:pPr>
            <a:r>
              <a:rPr lang="en-GB" sz="2800" smtClean="0">
                <a:solidFill>
                  <a:srgbClr val="00B0F0"/>
                </a:solidFill>
              </a:rPr>
              <a:t>Task 1b</a:t>
            </a:r>
            <a:endParaRPr lang="en-GB" sz="2000" smtClean="0">
              <a:solidFill>
                <a:srgbClr val="00B0F0"/>
              </a:solidFill>
            </a:endParaRPr>
          </a:p>
          <a:p>
            <a:pPr eaLnBrk="1" hangingPunct="1">
              <a:lnSpc>
                <a:spcPct val="80000"/>
              </a:lnSpc>
            </a:pPr>
            <a:r>
              <a:rPr lang="en-GB" sz="2800" smtClean="0">
                <a:solidFill>
                  <a:srgbClr val="66FFFF"/>
                </a:solidFill>
              </a:rPr>
              <a:t>Using the books or laptops identify the main characteristics of each major kingdom and give examples of organism within this kingdom</a:t>
            </a:r>
            <a:endParaRPr lang="en-GB" sz="2800" smtClean="0"/>
          </a:p>
          <a:p>
            <a:pPr eaLnBrk="1" hangingPunct="1">
              <a:lnSpc>
                <a:spcPct val="80000"/>
              </a:lnSpc>
              <a:buFontTx/>
              <a:buNone/>
            </a:pPr>
            <a:endParaRPr lang="en-GB" sz="3600" smtClean="0"/>
          </a:p>
        </p:txBody>
      </p:sp>
      <p:sp>
        <p:nvSpPr>
          <p:cNvPr id="66564" name="Text Box 4"/>
          <p:cNvSpPr txBox="1">
            <a:spLocks noChangeArrowheads="1"/>
          </p:cNvSpPr>
          <p:nvPr/>
        </p:nvSpPr>
        <p:spPr bwMode="auto">
          <a:xfrm>
            <a:off x="6227763" y="1700213"/>
            <a:ext cx="2916237" cy="2938462"/>
          </a:xfrm>
          <a:prstGeom prst="rect">
            <a:avLst/>
          </a:prstGeom>
          <a:solidFill>
            <a:srgbClr val="CCFF99"/>
          </a:solidFill>
          <a:ln w="9525">
            <a:solidFill>
              <a:schemeClr val="folHlink"/>
            </a:solidFill>
            <a:miter lim="800000"/>
            <a:headEnd/>
            <a:tailEnd/>
          </a:ln>
        </p:spPr>
        <p:txBody>
          <a:bodyPr>
            <a:spAutoFit/>
          </a:bodyPr>
          <a:lstStyle/>
          <a:p>
            <a:pPr algn="ctr" fontAlgn="base">
              <a:lnSpc>
                <a:spcPct val="90000"/>
              </a:lnSpc>
              <a:spcBef>
                <a:spcPct val="50000"/>
              </a:spcBef>
              <a:spcAft>
                <a:spcPct val="0"/>
              </a:spcAft>
              <a:buFontTx/>
              <a:buChar char="•"/>
            </a:pPr>
            <a:r>
              <a:rPr lang="en-GB" sz="2000" b="1">
                <a:solidFill>
                  <a:srgbClr val="000000"/>
                </a:solidFill>
              </a:rPr>
              <a:t>Keywords for Task 1:</a:t>
            </a:r>
          </a:p>
          <a:p>
            <a:pPr fontAlgn="base">
              <a:lnSpc>
                <a:spcPct val="90000"/>
              </a:lnSpc>
              <a:spcBef>
                <a:spcPct val="50000"/>
              </a:spcBef>
              <a:spcAft>
                <a:spcPct val="0"/>
              </a:spcAft>
              <a:buFontTx/>
              <a:buChar char="•"/>
            </a:pPr>
            <a:r>
              <a:rPr lang="en-GB" sz="2000" b="1">
                <a:solidFill>
                  <a:srgbClr val="000000"/>
                </a:solidFill>
              </a:rPr>
              <a:t> Animal</a:t>
            </a:r>
          </a:p>
          <a:p>
            <a:pPr fontAlgn="base">
              <a:lnSpc>
                <a:spcPct val="90000"/>
              </a:lnSpc>
              <a:spcBef>
                <a:spcPct val="50000"/>
              </a:spcBef>
              <a:spcAft>
                <a:spcPct val="0"/>
              </a:spcAft>
              <a:buFontTx/>
              <a:buChar char="•"/>
            </a:pPr>
            <a:r>
              <a:rPr lang="en-GB" sz="2000" b="1">
                <a:solidFill>
                  <a:srgbClr val="000000"/>
                </a:solidFill>
              </a:rPr>
              <a:t> Plant </a:t>
            </a:r>
          </a:p>
          <a:p>
            <a:pPr fontAlgn="base">
              <a:lnSpc>
                <a:spcPct val="90000"/>
              </a:lnSpc>
              <a:spcBef>
                <a:spcPct val="50000"/>
              </a:spcBef>
              <a:spcAft>
                <a:spcPct val="0"/>
              </a:spcAft>
              <a:buFontTx/>
              <a:buChar char="•"/>
            </a:pPr>
            <a:r>
              <a:rPr lang="en-GB" sz="2000" b="1">
                <a:solidFill>
                  <a:srgbClr val="000000"/>
                </a:solidFill>
              </a:rPr>
              <a:t> Fungi</a:t>
            </a:r>
          </a:p>
          <a:p>
            <a:pPr fontAlgn="base">
              <a:lnSpc>
                <a:spcPct val="90000"/>
              </a:lnSpc>
              <a:spcBef>
                <a:spcPct val="50000"/>
              </a:spcBef>
              <a:spcAft>
                <a:spcPct val="0"/>
              </a:spcAft>
              <a:buFontTx/>
              <a:buChar char="•"/>
            </a:pPr>
            <a:r>
              <a:rPr lang="en-GB" sz="2000" b="1">
                <a:solidFill>
                  <a:srgbClr val="000000"/>
                </a:solidFill>
              </a:rPr>
              <a:t> Prokaryote</a:t>
            </a:r>
          </a:p>
          <a:p>
            <a:pPr fontAlgn="base">
              <a:lnSpc>
                <a:spcPct val="90000"/>
              </a:lnSpc>
              <a:spcBef>
                <a:spcPct val="50000"/>
              </a:spcBef>
              <a:spcAft>
                <a:spcPct val="0"/>
              </a:spcAft>
              <a:buFontTx/>
              <a:buChar char="•"/>
            </a:pPr>
            <a:r>
              <a:rPr lang="en-GB" sz="2000" b="1">
                <a:solidFill>
                  <a:srgbClr val="000000"/>
                </a:solidFill>
              </a:rPr>
              <a:t> Protoctista</a:t>
            </a:r>
          </a:p>
          <a:p>
            <a:pPr fontAlgn="base">
              <a:lnSpc>
                <a:spcPct val="90000"/>
              </a:lnSpc>
              <a:spcBef>
                <a:spcPct val="50000"/>
              </a:spcBef>
              <a:spcAft>
                <a:spcPct val="0"/>
              </a:spcAft>
              <a:buFontTx/>
              <a:buChar char="•"/>
            </a:pPr>
            <a:r>
              <a:rPr lang="en-GB" sz="2000" b="1">
                <a:solidFill>
                  <a:srgbClr val="000000"/>
                </a:solidFill>
              </a:rPr>
              <a:t> </a:t>
            </a:r>
            <a:endParaRPr lang="en-GB" sz="2400">
              <a:solidFill>
                <a:srgbClr val="FFFFFF"/>
              </a:solidFill>
            </a:endParaRPr>
          </a:p>
        </p:txBody>
      </p:sp>
      <p:pic>
        <p:nvPicPr>
          <p:cNvPr id="66565" name="Picture 5"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7524750" y="0"/>
            <a:ext cx="1368425" cy="1081088"/>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Date Placeholder 4"/>
          <p:cNvSpPr txBox="1">
            <a:spLocks noGrp="1"/>
          </p:cNvSpPr>
          <p:nvPr/>
        </p:nvSpPr>
        <p:spPr bwMode="auto">
          <a:xfrm>
            <a:off x="7164388" y="6381750"/>
            <a:ext cx="1439862" cy="476250"/>
          </a:xfrm>
          <a:prstGeom prst="rect">
            <a:avLst/>
          </a:prstGeom>
          <a:noFill/>
          <a:ln w="9525">
            <a:noFill/>
            <a:miter lim="800000"/>
            <a:headEnd/>
            <a:tailEnd/>
          </a:ln>
        </p:spPr>
        <p:txBody>
          <a:bodyPr/>
          <a:lstStyle/>
          <a:p>
            <a:pPr algn="ctr" fontAlgn="base">
              <a:spcBef>
                <a:spcPct val="0"/>
              </a:spcBef>
              <a:spcAft>
                <a:spcPct val="0"/>
              </a:spcAft>
            </a:pPr>
            <a:fld id="{6F748415-CF51-476F-8849-E73B47FB51E0}" type="datetime10">
              <a:rPr lang="en-GB">
                <a:solidFill>
                  <a:srgbClr val="FFCCCC"/>
                </a:solidFill>
              </a:rPr>
              <a:pPr algn="ctr" fontAlgn="base">
                <a:spcBef>
                  <a:spcPct val="0"/>
                </a:spcBef>
                <a:spcAft>
                  <a:spcPct val="0"/>
                </a:spcAft>
              </a:pPr>
              <a:t>16:12</a:t>
            </a:fld>
            <a:endParaRPr lang="en-GB">
              <a:solidFill>
                <a:srgbClr val="FFCCCC"/>
              </a:solidFill>
            </a:endParaRPr>
          </a:p>
        </p:txBody>
      </p:sp>
      <p:sp>
        <p:nvSpPr>
          <p:cNvPr id="68610" name="Rectangle 2"/>
          <p:cNvSpPr>
            <a:spLocks noGrp="1" noChangeArrowheads="1"/>
          </p:cNvSpPr>
          <p:nvPr>
            <p:ph type="title" idx="4294967295"/>
          </p:nvPr>
        </p:nvSpPr>
        <p:spPr>
          <a:xfrm>
            <a:off x="0" y="0"/>
            <a:ext cx="9144000" cy="1417638"/>
          </a:xfrm>
          <a:solidFill>
            <a:srgbClr val="0099FF"/>
          </a:solidFill>
        </p:spPr>
        <p:txBody>
          <a:bodyPr/>
          <a:lstStyle/>
          <a:p>
            <a:pPr eaLnBrk="1" hangingPunct="1"/>
            <a:r>
              <a:rPr lang="en-GB" sz="3200" smtClean="0">
                <a:solidFill>
                  <a:schemeClr val="tx1"/>
                </a:solidFill>
              </a:rPr>
              <a:t>New  Information for Learning Outcome 1</a:t>
            </a:r>
          </a:p>
        </p:txBody>
      </p:sp>
      <p:sp>
        <p:nvSpPr>
          <p:cNvPr id="68611" name="Rectangle 3"/>
          <p:cNvSpPr>
            <a:spLocks noGrp="1" noChangeArrowheads="1"/>
          </p:cNvSpPr>
          <p:nvPr>
            <p:ph type="body" idx="4294967295"/>
          </p:nvPr>
        </p:nvSpPr>
        <p:spPr>
          <a:ln>
            <a:solidFill>
              <a:srgbClr val="66FFFF"/>
            </a:solidFill>
          </a:ln>
        </p:spPr>
        <p:txBody>
          <a:bodyPr/>
          <a:lstStyle/>
          <a:p>
            <a:pPr eaLnBrk="1" hangingPunct="1"/>
            <a:endParaRPr lang="en-US" b="1" smtClean="0">
              <a:solidFill>
                <a:schemeClr val="bg1"/>
              </a:solidFill>
            </a:endParaRPr>
          </a:p>
        </p:txBody>
      </p:sp>
      <p:pic>
        <p:nvPicPr>
          <p:cNvPr id="68612" name="Picture 4" descr="FHS School Logo Badge"/>
          <p:cNvPicPr>
            <a:picLocks noChangeAspect="1" noChangeArrowheads="1"/>
          </p:cNvPicPr>
          <p:nvPr/>
        </p:nvPicPr>
        <p:blipFill>
          <a:blip r:embed="rId3" cstate="print">
            <a:clrChange>
              <a:clrFrom>
                <a:srgbClr val="FDFDFD"/>
              </a:clrFrom>
              <a:clrTo>
                <a:srgbClr val="FDFDFD">
                  <a:alpha val="0"/>
                </a:srgbClr>
              </a:clrTo>
            </a:clrChange>
            <a:lum bright="70000" contrast="-70000"/>
            <a:grayscl/>
          </a:blip>
          <a:srcRect/>
          <a:stretch>
            <a:fillRect/>
          </a:stretch>
        </p:blipFill>
        <p:spPr bwMode="auto">
          <a:xfrm>
            <a:off x="8101013" y="0"/>
            <a:ext cx="1042987" cy="1341438"/>
          </a:xfrm>
          <a:prstGeom prst="rect">
            <a:avLst/>
          </a:prstGeom>
          <a:noFill/>
          <a:ln w="9525">
            <a:noFill/>
            <a:miter lim="800000"/>
            <a:headEnd/>
            <a:tailEnd/>
          </a:ln>
        </p:spPr>
      </p:pic>
      <p:pic>
        <p:nvPicPr>
          <p:cNvPr id="68613" name="Picture 7" descr="chicken">
            <a:hlinkClick r:id="rId4"/>
          </p:cNvPr>
          <p:cNvPicPr>
            <a:picLocks noChangeAspect="1" noChangeArrowheads="1"/>
          </p:cNvPicPr>
          <p:nvPr/>
        </p:nvPicPr>
        <p:blipFill>
          <a:blip r:embed="rId5" cstate="print"/>
          <a:srcRect/>
          <a:stretch>
            <a:fillRect/>
          </a:stretch>
        </p:blipFill>
        <p:spPr bwMode="auto">
          <a:xfrm>
            <a:off x="539750" y="1628775"/>
            <a:ext cx="1951038" cy="2087563"/>
          </a:xfrm>
          <a:prstGeom prst="rect">
            <a:avLst/>
          </a:prstGeom>
          <a:noFill/>
          <a:ln w="9525">
            <a:noFill/>
            <a:miter lim="800000"/>
            <a:headEnd/>
            <a:tailEnd/>
          </a:ln>
        </p:spPr>
      </p:pic>
      <p:pic>
        <p:nvPicPr>
          <p:cNvPr id="68614" name="Picture 9" descr="parrot"/>
          <p:cNvPicPr>
            <a:picLocks noChangeAspect="1" noChangeArrowheads="1"/>
          </p:cNvPicPr>
          <p:nvPr/>
        </p:nvPicPr>
        <p:blipFill>
          <a:blip r:embed="rId6" cstate="print"/>
          <a:srcRect/>
          <a:stretch>
            <a:fillRect/>
          </a:stretch>
        </p:blipFill>
        <p:spPr bwMode="auto">
          <a:xfrm>
            <a:off x="2627313" y="1628775"/>
            <a:ext cx="2095500" cy="2127250"/>
          </a:xfrm>
          <a:prstGeom prst="rect">
            <a:avLst/>
          </a:prstGeom>
          <a:noFill/>
          <a:ln w="25400">
            <a:solidFill>
              <a:schemeClr val="bg1"/>
            </a:solidFill>
            <a:miter lim="800000"/>
            <a:headEnd/>
            <a:tailEnd/>
          </a:ln>
        </p:spPr>
      </p:pic>
      <p:pic>
        <p:nvPicPr>
          <p:cNvPr id="68615" name="Picture 11" descr="081012105113-large">
            <a:hlinkClick r:id="rId7"/>
          </p:cNvPr>
          <p:cNvPicPr>
            <a:picLocks noChangeAspect="1" noChangeArrowheads="1"/>
          </p:cNvPicPr>
          <p:nvPr/>
        </p:nvPicPr>
        <p:blipFill>
          <a:blip r:embed="rId8" cstate="print"/>
          <a:srcRect/>
          <a:stretch>
            <a:fillRect/>
          </a:stretch>
        </p:blipFill>
        <p:spPr bwMode="auto">
          <a:xfrm>
            <a:off x="7019925" y="1700213"/>
            <a:ext cx="1581150" cy="2303462"/>
          </a:xfrm>
          <a:prstGeom prst="rect">
            <a:avLst/>
          </a:prstGeom>
          <a:noFill/>
          <a:ln w="9525">
            <a:noFill/>
            <a:miter lim="800000"/>
            <a:headEnd/>
            <a:tailEnd/>
          </a:ln>
        </p:spPr>
      </p:pic>
      <p:pic>
        <p:nvPicPr>
          <p:cNvPr id="68616" name="Picture 13" descr="big-eared-townsend-flederma">
            <a:hlinkClick r:id="rId9"/>
          </p:cNvPr>
          <p:cNvPicPr>
            <a:picLocks noChangeAspect="1" noChangeArrowheads="1"/>
          </p:cNvPicPr>
          <p:nvPr/>
        </p:nvPicPr>
        <p:blipFill>
          <a:blip r:embed="rId10" cstate="print"/>
          <a:srcRect/>
          <a:stretch>
            <a:fillRect/>
          </a:stretch>
        </p:blipFill>
        <p:spPr bwMode="auto">
          <a:xfrm>
            <a:off x="2339975" y="4076700"/>
            <a:ext cx="2376488" cy="1435100"/>
          </a:xfrm>
          <a:prstGeom prst="rect">
            <a:avLst/>
          </a:prstGeom>
          <a:noFill/>
          <a:ln w="9525">
            <a:noFill/>
            <a:miter lim="800000"/>
            <a:headEnd/>
            <a:tailEnd/>
          </a:ln>
        </p:spPr>
      </p:pic>
      <p:pic>
        <p:nvPicPr>
          <p:cNvPr id="68617" name="Picture 15" descr="monarch-butterfly_large">
            <a:hlinkClick r:id="rId11"/>
          </p:cNvPr>
          <p:cNvPicPr>
            <a:picLocks noChangeAspect="1" noChangeArrowheads="1"/>
          </p:cNvPicPr>
          <p:nvPr/>
        </p:nvPicPr>
        <p:blipFill>
          <a:blip r:embed="rId12" cstate="print"/>
          <a:srcRect/>
          <a:stretch>
            <a:fillRect/>
          </a:stretch>
        </p:blipFill>
        <p:spPr bwMode="auto">
          <a:xfrm>
            <a:off x="4859338" y="2060575"/>
            <a:ext cx="2089150" cy="1331913"/>
          </a:xfrm>
          <a:prstGeom prst="rect">
            <a:avLst/>
          </a:prstGeom>
          <a:noFill/>
          <a:ln w="9525">
            <a:noFill/>
            <a:miter lim="800000"/>
            <a:headEnd/>
            <a:tailEnd/>
          </a:ln>
        </p:spPr>
      </p:pic>
      <p:pic>
        <p:nvPicPr>
          <p:cNvPr id="68618" name="Picture 17" descr="ostrich">
            <a:hlinkClick r:id="rId13"/>
          </p:cNvPr>
          <p:cNvPicPr>
            <a:picLocks noChangeAspect="1" noChangeArrowheads="1"/>
          </p:cNvPicPr>
          <p:nvPr/>
        </p:nvPicPr>
        <p:blipFill>
          <a:blip r:embed="rId14" cstate="print"/>
          <a:srcRect/>
          <a:stretch>
            <a:fillRect/>
          </a:stretch>
        </p:blipFill>
        <p:spPr bwMode="auto">
          <a:xfrm>
            <a:off x="6443663" y="4149725"/>
            <a:ext cx="1900237" cy="1900238"/>
          </a:xfrm>
          <a:prstGeom prst="rect">
            <a:avLst/>
          </a:prstGeom>
          <a:noFill/>
          <a:ln w="9525">
            <a:noFill/>
            <a:miter lim="800000"/>
            <a:headEnd/>
            <a:tailEnd/>
          </a:ln>
        </p:spPr>
      </p:pic>
      <p:pic>
        <p:nvPicPr>
          <p:cNvPr id="68619" name="Picture 19" descr="wasp">
            <a:hlinkClick r:id="rId15"/>
          </p:cNvPr>
          <p:cNvPicPr>
            <a:picLocks noChangeAspect="1" noChangeArrowheads="1"/>
          </p:cNvPicPr>
          <p:nvPr/>
        </p:nvPicPr>
        <p:blipFill>
          <a:blip r:embed="rId16" cstate="print"/>
          <a:srcRect/>
          <a:stretch>
            <a:fillRect/>
          </a:stretch>
        </p:blipFill>
        <p:spPr bwMode="auto">
          <a:xfrm>
            <a:off x="4603750" y="3860800"/>
            <a:ext cx="1654175" cy="1873250"/>
          </a:xfrm>
          <a:prstGeom prst="rect">
            <a:avLst/>
          </a:prstGeom>
          <a:noFill/>
          <a:ln w="9525">
            <a:noFill/>
            <a:miter lim="800000"/>
            <a:headEnd/>
            <a:tailEnd/>
          </a:ln>
        </p:spPr>
      </p:pic>
      <p:pic>
        <p:nvPicPr>
          <p:cNvPr id="68620" name="Picture 23" descr="insect-info0">
            <a:hlinkClick r:id="rId17"/>
          </p:cNvPr>
          <p:cNvPicPr>
            <a:picLocks noChangeAspect="1" noChangeArrowheads="1"/>
          </p:cNvPicPr>
          <p:nvPr/>
        </p:nvPicPr>
        <p:blipFill>
          <a:blip r:embed="rId18" cstate="print"/>
          <a:srcRect/>
          <a:stretch>
            <a:fillRect/>
          </a:stretch>
        </p:blipFill>
        <p:spPr bwMode="auto">
          <a:xfrm>
            <a:off x="468313" y="4229100"/>
            <a:ext cx="1871662" cy="1792288"/>
          </a:xfrm>
          <a:prstGeom prst="rect">
            <a:avLst/>
          </a:prstGeom>
          <a:noFill/>
          <a:ln w="9525">
            <a:noFill/>
            <a:miter lim="800000"/>
            <a:headEnd/>
            <a:tailEnd/>
          </a:ln>
        </p:spPr>
      </p:pic>
    </p:spTree>
  </p:cSld>
  <p:clrMapOvr>
    <a:masterClrMapping/>
  </p:clrMapOvr>
  <p:transition spd="med" advClick="0" advTm="12000">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3"/>
          <p:cNvSpPr>
            <a:spLocks noGrp="1" noChangeArrowheads="1"/>
          </p:cNvSpPr>
          <p:nvPr>
            <p:ph type="body" idx="1"/>
          </p:nvPr>
        </p:nvSpPr>
        <p:spPr/>
        <p:txBody>
          <a:bodyPr/>
          <a:lstStyle/>
          <a:p>
            <a:pPr>
              <a:lnSpc>
                <a:spcPct val="80000"/>
              </a:lnSpc>
            </a:pPr>
            <a:r>
              <a:rPr lang="en-GB" sz="2800" smtClean="0"/>
              <a:t>Within each kingdom are sub-groups. These are arranged in the following way.</a:t>
            </a:r>
          </a:p>
          <a:p>
            <a:pPr>
              <a:lnSpc>
                <a:spcPct val="80000"/>
              </a:lnSpc>
            </a:pPr>
            <a:endParaRPr lang="en-GB" sz="2800" smtClean="0"/>
          </a:p>
          <a:p>
            <a:pPr>
              <a:lnSpc>
                <a:spcPct val="80000"/>
              </a:lnSpc>
            </a:pPr>
            <a:r>
              <a:rPr lang="en-GB" sz="2800" smtClean="0"/>
              <a:t>kingdom </a:t>
            </a:r>
          </a:p>
          <a:p>
            <a:pPr>
              <a:lnSpc>
                <a:spcPct val="80000"/>
              </a:lnSpc>
            </a:pPr>
            <a:r>
              <a:rPr lang="en-GB" sz="2800" smtClean="0"/>
              <a:t>phylum </a:t>
            </a:r>
          </a:p>
          <a:p>
            <a:pPr>
              <a:lnSpc>
                <a:spcPct val="80000"/>
              </a:lnSpc>
            </a:pPr>
            <a:r>
              <a:rPr lang="en-GB" sz="2800" smtClean="0"/>
              <a:t>class </a:t>
            </a:r>
          </a:p>
          <a:p>
            <a:pPr>
              <a:lnSpc>
                <a:spcPct val="80000"/>
              </a:lnSpc>
            </a:pPr>
            <a:r>
              <a:rPr lang="en-GB" sz="2800" smtClean="0"/>
              <a:t>order </a:t>
            </a:r>
          </a:p>
          <a:p>
            <a:pPr>
              <a:lnSpc>
                <a:spcPct val="80000"/>
              </a:lnSpc>
            </a:pPr>
            <a:r>
              <a:rPr lang="en-GB" sz="2800" smtClean="0"/>
              <a:t>family </a:t>
            </a:r>
          </a:p>
          <a:p>
            <a:pPr>
              <a:lnSpc>
                <a:spcPct val="80000"/>
              </a:lnSpc>
            </a:pPr>
            <a:r>
              <a:rPr lang="en-GB" sz="2800" smtClean="0"/>
              <a:t>genus </a:t>
            </a:r>
          </a:p>
          <a:p>
            <a:pPr>
              <a:lnSpc>
                <a:spcPct val="80000"/>
              </a:lnSpc>
            </a:pPr>
            <a:r>
              <a:rPr lang="en-GB" sz="2800" smtClean="0"/>
              <a:t>species </a:t>
            </a:r>
          </a:p>
          <a:p>
            <a:pPr>
              <a:lnSpc>
                <a:spcPct val="80000"/>
              </a:lnSpc>
            </a:pPr>
            <a:endParaRPr lang="en-GB" sz="2400" smtClean="0"/>
          </a:p>
        </p:txBody>
      </p:sp>
      <p:sp>
        <p:nvSpPr>
          <p:cNvPr id="70658" name="AutoShape 4"/>
          <p:cNvSpPr>
            <a:spLocks noChangeArrowheads="1"/>
          </p:cNvSpPr>
          <p:nvPr/>
        </p:nvSpPr>
        <p:spPr bwMode="auto">
          <a:xfrm>
            <a:off x="2987675" y="2924175"/>
            <a:ext cx="574675" cy="2881313"/>
          </a:xfrm>
          <a:prstGeom prst="downArrow">
            <a:avLst>
              <a:gd name="adj1" fmla="val 50000"/>
              <a:gd name="adj2" fmla="val 125345"/>
            </a:avLst>
          </a:prstGeom>
          <a:solidFill>
            <a:srgbClr val="BFAEF0"/>
          </a:solidFill>
          <a:ln w="9525">
            <a:solidFill>
              <a:schemeClr val="tx1"/>
            </a:solidFill>
            <a:miter lim="800000"/>
            <a:headEnd/>
            <a:tailEnd/>
          </a:ln>
        </p:spPr>
        <p:txBody>
          <a:bodyPr vert="eaVert" wrap="none" anchor="ctr"/>
          <a:lstStyle/>
          <a:p>
            <a:pPr fontAlgn="base">
              <a:spcBef>
                <a:spcPct val="0"/>
              </a:spcBef>
              <a:spcAft>
                <a:spcPct val="0"/>
              </a:spcAft>
            </a:pPr>
            <a:endParaRPr lang="en-US" sz="2400">
              <a:solidFill>
                <a:srgbClr val="FFFFFF"/>
              </a:solidFill>
            </a:endParaRPr>
          </a:p>
        </p:txBody>
      </p:sp>
      <p:sp>
        <p:nvSpPr>
          <p:cNvPr id="70659" name="Text Box 5"/>
          <p:cNvSpPr txBox="1">
            <a:spLocks noChangeArrowheads="1"/>
          </p:cNvSpPr>
          <p:nvPr/>
        </p:nvSpPr>
        <p:spPr bwMode="auto">
          <a:xfrm>
            <a:off x="5076825" y="2924175"/>
            <a:ext cx="3744913" cy="822325"/>
          </a:xfrm>
          <a:prstGeom prst="rect">
            <a:avLst/>
          </a:prstGeom>
          <a:noFill/>
          <a:ln w="9525">
            <a:noFill/>
            <a:miter lim="800000"/>
            <a:headEnd/>
            <a:tailEnd/>
          </a:ln>
        </p:spPr>
        <p:txBody>
          <a:bodyPr>
            <a:spAutoFit/>
          </a:bodyPr>
          <a:lstStyle/>
          <a:p>
            <a:pPr fontAlgn="base">
              <a:spcBef>
                <a:spcPct val="50000"/>
              </a:spcBef>
              <a:spcAft>
                <a:spcPct val="0"/>
              </a:spcAft>
            </a:pPr>
            <a:r>
              <a:rPr lang="en-GB" sz="2400">
                <a:solidFill>
                  <a:srgbClr val="FFFFFF"/>
                </a:solidFill>
                <a:cs typeface="Arial" charset="0"/>
              </a:rPr>
              <a:t>“</a:t>
            </a:r>
            <a:r>
              <a:rPr lang="en-GB" sz="2400" b="1">
                <a:solidFill>
                  <a:srgbClr val="FF0000"/>
                </a:solidFill>
                <a:cs typeface="Arial" charset="0"/>
              </a:rPr>
              <a:t>K</a:t>
            </a:r>
            <a:r>
              <a:rPr lang="en-GB" sz="2400">
                <a:solidFill>
                  <a:srgbClr val="FFFFFF"/>
                </a:solidFill>
                <a:cs typeface="Arial" charset="0"/>
              </a:rPr>
              <a:t>evin </a:t>
            </a:r>
            <a:r>
              <a:rPr lang="en-GB" sz="2400" b="1">
                <a:solidFill>
                  <a:srgbClr val="FF0000"/>
                </a:solidFill>
                <a:cs typeface="Arial" charset="0"/>
              </a:rPr>
              <a:t>p</a:t>
            </a:r>
            <a:r>
              <a:rPr lang="en-GB" sz="2400">
                <a:solidFill>
                  <a:srgbClr val="FFFFFF"/>
                </a:solidFill>
                <a:cs typeface="Arial" charset="0"/>
              </a:rPr>
              <a:t>lays </a:t>
            </a:r>
            <a:r>
              <a:rPr lang="en-GB" sz="2400" b="1">
                <a:solidFill>
                  <a:srgbClr val="FF0000"/>
                </a:solidFill>
                <a:cs typeface="Arial" charset="0"/>
              </a:rPr>
              <a:t>c</a:t>
            </a:r>
            <a:r>
              <a:rPr lang="en-GB" sz="2400">
                <a:solidFill>
                  <a:srgbClr val="FFFFFF"/>
                </a:solidFill>
                <a:cs typeface="Arial" charset="0"/>
              </a:rPr>
              <a:t>larinet </a:t>
            </a:r>
            <a:r>
              <a:rPr lang="en-GB" sz="2400" b="1">
                <a:solidFill>
                  <a:srgbClr val="FF0000"/>
                </a:solidFill>
                <a:cs typeface="Arial" charset="0"/>
              </a:rPr>
              <a:t>o</a:t>
            </a:r>
            <a:r>
              <a:rPr lang="en-GB" sz="2400">
                <a:solidFill>
                  <a:srgbClr val="FFFFFF"/>
                </a:solidFill>
                <a:cs typeface="Arial" charset="0"/>
              </a:rPr>
              <a:t>r </a:t>
            </a:r>
            <a:r>
              <a:rPr lang="en-GB" sz="2400" b="1">
                <a:solidFill>
                  <a:srgbClr val="FF0000"/>
                </a:solidFill>
                <a:cs typeface="Arial" charset="0"/>
              </a:rPr>
              <a:t>f</a:t>
            </a:r>
            <a:r>
              <a:rPr lang="en-GB" sz="2400">
                <a:solidFill>
                  <a:srgbClr val="FFFFFF"/>
                </a:solidFill>
                <a:cs typeface="Arial" charset="0"/>
              </a:rPr>
              <a:t>lute – </a:t>
            </a:r>
            <a:r>
              <a:rPr lang="en-GB" sz="2400" b="1">
                <a:solidFill>
                  <a:srgbClr val="FF0000"/>
                </a:solidFill>
                <a:cs typeface="Arial" charset="0"/>
              </a:rPr>
              <a:t>g</a:t>
            </a:r>
            <a:r>
              <a:rPr lang="en-GB" sz="2400">
                <a:solidFill>
                  <a:srgbClr val="FFFFFF"/>
                </a:solidFill>
                <a:cs typeface="Arial" charset="0"/>
              </a:rPr>
              <a:t>rotty </a:t>
            </a:r>
            <a:r>
              <a:rPr lang="en-GB" sz="2400" b="1">
                <a:solidFill>
                  <a:srgbClr val="FF0000"/>
                </a:solidFill>
                <a:cs typeface="Arial" charset="0"/>
              </a:rPr>
              <a:t>s</a:t>
            </a:r>
            <a:r>
              <a:rPr lang="en-GB" sz="2400">
                <a:solidFill>
                  <a:srgbClr val="FFFFFF"/>
                </a:solidFill>
                <a:cs typeface="Arial" charset="0"/>
              </a:rPr>
              <a:t>ound!”   </a:t>
            </a:r>
          </a:p>
        </p:txBody>
      </p:sp>
      <p:sp>
        <p:nvSpPr>
          <p:cNvPr id="70660" name="Rectangle 2"/>
          <p:cNvSpPr>
            <a:spLocks noChangeArrowheads="1"/>
          </p:cNvSpPr>
          <p:nvPr/>
        </p:nvSpPr>
        <p:spPr bwMode="auto">
          <a:xfrm>
            <a:off x="0" y="0"/>
            <a:ext cx="9144000" cy="1417638"/>
          </a:xfrm>
          <a:prstGeom prst="rect">
            <a:avLst/>
          </a:prstGeom>
          <a:solidFill>
            <a:srgbClr val="0099FF"/>
          </a:solidFill>
          <a:ln w="9525">
            <a:noFill/>
            <a:miter lim="800000"/>
            <a:headEnd/>
            <a:tailEnd/>
          </a:ln>
        </p:spPr>
        <p:txBody>
          <a:bodyPr anchor="ctr"/>
          <a:lstStyle/>
          <a:p>
            <a:pPr algn="ctr" fontAlgn="base">
              <a:spcBef>
                <a:spcPct val="0"/>
              </a:spcBef>
              <a:spcAft>
                <a:spcPct val="0"/>
              </a:spcAft>
            </a:pPr>
            <a:r>
              <a:rPr lang="en-GB" sz="3200">
                <a:solidFill>
                  <a:srgbClr val="FFFFFF"/>
                </a:solidFill>
              </a:rPr>
              <a:t>New  Information for Learning Outcome 1</a:t>
            </a:r>
          </a:p>
        </p:txBody>
      </p:sp>
    </p:spTree>
  </p:cSld>
  <p:clrMapOvr>
    <a:masterClrMapping/>
  </p:clrMapOvr>
  <p:transition spd="med" advClick="0" advTm="12000">
    <p:comb/>
  </p:transition>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90000"/>
          </a:lnSpc>
          <a:spcBef>
            <a:spcPct val="2000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5846</Words>
  <Application>Microsoft Office PowerPoint</Application>
  <PresentationFormat>On-screen Show (4:3)</PresentationFormat>
  <Paragraphs>975</Paragraphs>
  <Slides>31</Slides>
  <Notes>24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34" baseType="lpstr">
      <vt:lpstr>1_Default Design</vt:lpstr>
      <vt:lpstr>Default Design</vt:lpstr>
      <vt:lpstr>Flash Document</vt:lpstr>
      <vt:lpstr>Syllabus/Unit: code:B2 Understanding our environment  Lesson number: 1 Lesson Title: Grouping Organisms </vt:lpstr>
      <vt:lpstr>Extended Learning</vt:lpstr>
      <vt:lpstr>BIG picture</vt:lpstr>
      <vt:lpstr>Keywords:</vt:lpstr>
      <vt:lpstr>New  Information for Learning Outcome 1</vt:lpstr>
      <vt:lpstr>New  Information for Learning Outcome 1</vt:lpstr>
      <vt:lpstr>Learning activities for Lesson Outcome 1 (Grade C)</vt:lpstr>
      <vt:lpstr>New  Information for Learning Outcome 1</vt:lpstr>
      <vt:lpstr>Slide 9</vt:lpstr>
      <vt:lpstr>Slide 10</vt:lpstr>
      <vt:lpstr>Demonstrate your Learning for Outcome 1</vt:lpstr>
      <vt:lpstr>Learning Outcome 1: Review</vt:lpstr>
      <vt:lpstr>New  Information for Learning Outcome 2</vt:lpstr>
      <vt:lpstr>New  Information for Learning Outcome 2</vt:lpstr>
      <vt:lpstr>New  Information for Learning Outcome 2</vt:lpstr>
      <vt:lpstr>Slide 16</vt:lpstr>
      <vt:lpstr>Example </vt:lpstr>
      <vt:lpstr>Learning activities for Lesson outcome 2 (Grade B)</vt:lpstr>
      <vt:lpstr>Demonstrate your Learning for Outcome 2</vt:lpstr>
      <vt:lpstr>Learning Outcome 2: Review</vt:lpstr>
      <vt:lpstr>New  Information for Learning Outcome 3</vt:lpstr>
      <vt:lpstr>New  Information for Learning Outcome 3</vt:lpstr>
      <vt:lpstr>New  Information for Learning Outcome 3</vt:lpstr>
      <vt:lpstr>Evolution</vt:lpstr>
      <vt:lpstr>Slide 25</vt:lpstr>
      <vt:lpstr>Demonstrate your Learning for Outcome 3</vt:lpstr>
      <vt:lpstr>Learning Outcome 3: Review</vt:lpstr>
      <vt:lpstr>Review for Remembering</vt:lpstr>
      <vt:lpstr>Slide 29</vt:lpstr>
      <vt:lpstr>Slide 30</vt:lpstr>
      <vt:lpstr>Platypus – unusual mammal</vt:lpstr>
    </vt:vector>
  </TitlesOfParts>
  <Company>Featherstone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Syllabus/Unit: code:B2 Understanding our environment  Lesson number: 1 Lesson Title: Grouping Organisms </dc:title>
  <dc:creator>RGadhavi</dc:creator>
  <cp:lastModifiedBy>IKaur</cp:lastModifiedBy>
  <cp:revision>13</cp:revision>
  <dcterms:created xsi:type="dcterms:W3CDTF">2011-06-30T09:06:38Z</dcterms:created>
  <dcterms:modified xsi:type="dcterms:W3CDTF">2011-12-12T16:21:51Z</dcterms:modified>
</cp:coreProperties>
</file>