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7" r:id="rId3"/>
    <p:sldId id="258" r:id="rId4"/>
    <p:sldId id="259" r:id="rId5"/>
    <p:sldId id="260" r:id="rId6"/>
    <p:sldId id="262" r:id="rId7"/>
    <p:sldId id="261" r:id="rId8"/>
    <p:sldId id="283" r:id="rId9"/>
    <p:sldId id="284" r:id="rId10"/>
    <p:sldId id="285" r:id="rId11"/>
    <p:sldId id="293" r:id="rId12"/>
    <p:sldId id="289" r:id="rId13"/>
    <p:sldId id="263" r:id="rId14"/>
    <p:sldId id="267" r:id="rId15"/>
    <p:sldId id="268" r:id="rId16"/>
    <p:sldId id="269" r:id="rId17"/>
    <p:sldId id="270" r:id="rId18"/>
    <p:sldId id="271" r:id="rId19"/>
    <p:sldId id="273" r:id="rId20"/>
    <p:sldId id="274" r:id="rId21"/>
    <p:sldId id="275" r:id="rId22"/>
    <p:sldId id="276" r:id="rId23"/>
    <p:sldId id="287" r:id="rId24"/>
    <p:sldId id="286" r:id="rId25"/>
    <p:sldId id="288" r:id="rId26"/>
    <p:sldId id="279" r:id="rId27"/>
    <p:sldId id="280" r:id="rId28"/>
    <p:sldId id="281" r:id="rId29"/>
    <p:sldId id="282" r:id="rId30"/>
    <p:sldId id="290" r:id="rId31"/>
    <p:sldId id="291" r:id="rId32"/>
    <p:sldId id="29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2">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3158D2A-68EC-4787-8FA7-4CAE12DF33C3}" type="datetimeFigureOut">
              <a:rPr lang="en-US"/>
              <a:pPr>
                <a:defRPr/>
              </a:pPr>
              <a:t>1/19/2012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16289B-1DDD-4A80-AE4F-1056EF8CE09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28674"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2867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2867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809BBB-1D5E-4C69-A195-F3CAB7AF05B0}" type="slidenum">
              <a:rPr lang="en-GB">
                <a:solidFill>
                  <a:srgbClr val="000000"/>
                </a:solidFill>
              </a:rPr>
              <a:pPr fontAlgn="base">
                <a:spcBef>
                  <a:spcPct val="0"/>
                </a:spcBef>
                <a:spcAft>
                  <a:spcPct val="0"/>
                </a:spcAft>
                <a:defRPr/>
              </a:pPr>
              <a:t>1</a:t>
            </a:fld>
            <a:endParaRPr lang="en-GB">
              <a:solidFill>
                <a:srgbClr val="000000"/>
              </a:solidFill>
            </a:endParaRPr>
          </a:p>
        </p:txBody>
      </p:sp>
      <p:sp>
        <p:nvSpPr>
          <p:cNvPr id="286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4096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4096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4096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F04CCC-9AD3-4D1D-8980-4317BEF5DAFD}" type="slidenum">
              <a:rPr lang="en-GB">
                <a:solidFill>
                  <a:srgbClr val="000000"/>
                </a:solidFill>
              </a:rPr>
              <a:pPr fontAlgn="base">
                <a:spcBef>
                  <a:spcPct val="0"/>
                </a:spcBef>
                <a:spcAft>
                  <a:spcPct val="0"/>
                </a:spcAft>
                <a:defRPr/>
              </a:pPr>
              <a:t>12</a:t>
            </a:fld>
            <a:endParaRPr lang="en-GB">
              <a:solidFill>
                <a:srgbClr val="000000"/>
              </a:solidFill>
            </a:endParaRPr>
          </a:p>
        </p:txBody>
      </p:sp>
      <p:sp>
        <p:nvSpPr>
          <p:cNvPr id="409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Command words for tasks:</a:t>
            </a:r>
          </a:p>
          <a:p>
            <a:pPr eaLnBrk="1" hangingPunct="1">
              <a:spcBef>
                <a:spcPct val="0"/>
              </a:spcBef>
            </a:pPr>
            <a:r>
              <a:rPr lang="en-GB" b="1" smtClean="0"/>
              <a:t>Blooms taxonomy </a:t>
            </a:r>
            <a:r>
              <a:rPr lang="en-GB" b="1" smtClean="0">
                <a:sym typeface="Wingdings" pitchFamily="2" charset="2"/>
              </a:rPr>
              <a:t>(in increasing order of complexity)</a:t>
            </a:r>
            <a:endParaRPr lang="en-GB" b="1" smtClean="0"/>
          </a:p>
          <a:p>
            <a:pPr eaLnBrk="1" hangingPunct="1">
              <a:spcBef>
                <a:spcPct val="0"/>
              </a:spcBef>
            </a:pPr>
            <a:r>
              <a:rPr lang="en-GB" b="1" smtClean="0"/>
              <a:t>Recall/Describe</a:t>
            </a:r>
          </a:p>
          <a:p>
            <a:pPr eaLnBrk="1" hangingPunct="1">
              <a:spcBef>
                <a:spcPct val="0"/>
              </a:spcBef>
            </a:pPr>
            <a:r>
              <a:rPr lang="en-GB" b="1" smtClean="0"/>
              <a:t>Understand/Explain</a:t>
            </a:r>
          </a:p>
          <a:p>
            <a:pPr eaLnBrk="1" hangingPunct="1">
              <a:spcBef>
                <a:spcPct val="0"/>
              </a:spcBef>
            </a:pPr>
            <a:r>
              <a:rPr lang="en-GB" b="1" smtClean="0"/>
              <a:t>Apply</a:t>
            </a:r>
          </a:p>
          <a:p>
            <a:pPr eaLnBrk="1" hangingPunct="1">
              <a:spcBef>
                <a:spcPct val="0"/>
              </a:spcBef>
            </a:pPr>
            <a:r>
              <a:rPr lang="en-GB" b="1" smtClean="0"/>
              <a:t>Analyse</a:t>
            </a:r>
          </a:p>
          <a:p>
            <a:pPr eaLnBrk="1" hangingPunct="1">
              <a:spcBef>
                <a:spcPct val="0"/>
              </a:spcBef>
            </a:pPr>
            <a:r>
              <a:rPr lang="en-GB" b="1" smtClean="0"/>
              <a:t>Evaluate</a:t>
            </a:r>
          </a:p>
          <a:p>
            <a:pPr eaLnBrk="1" hangingPunct="1">
              <a:spcBef>
                <a:spcPct val="0"/>
              </a:spcBef>
            </a:pPr>
            <a:r>
              <a:rPr lang="en-GB" b="1" smtClean="0"/>
              <a:t>Create</a:t>
            </a:r>
          </a:p>
          <a:p>
            <a:pPr eaLnBrk="1" hangingPunct="1">
              <a:spcBef>
                <a:spcPct val="0"/>
              </a:spcBef>
            </a:pPr>
            <a:endParaRPr lang="en-GB" b="1" smtClean="0"/>
          </a:p>
          <a:p>
            <a:pPr eaLnBrk="1" hangingPunct="1">
              <a:spcBef>
                <a:spcPct val="0"/>
              </a:spcBef>
            </a:pPr>
            <a:r>
              <a:rPr lang="en-GB" b="1" smtClean="0"/>
              <a:t>Other useful command words:</a:t>
            </a:r>
          </a:p>
          <a:p>
            <a:pPr eaLnBrk="1" hangingPunct="1">
              <a:spcBef>
                <a:spcPct val="0"/>
              </a:spcBef>
            </a:pPr>
            <a:r>
              <a:rPr lang="en-GB" b="1" smtClean="0"/>
              <a:t>Analyse </a:t>
            </a:r>
            <a:r>
              <a:rPr lang="en-GB" smtClean="0"/>
              <a:t>Separate information into components and identify their characteristics.</a:t>
            </a:r>
          </a:p>
          <a:p>
            <a:pPr eaLnBrk="1" hangingPunct="1">
              <a:spcBef>
                <a:spcPct val="0"/>
              </a:spcBef>
            </a:pPr>
            <a:r>
              <a:rPr lang="en-GB" b="1" smtClean="0"/>
              <a:t>Annotate </a:t>
            </a:r>
            <a:r>
              <a:rPr lang="en-GB" smtClean="0"/>
              <a:t>To provide notes of explanation.</a:t>
            </a:r>
          </a:p>
          <a:p>
            <a:pPr eaLnBrk="1" hangingPunct="1">
              <a:spcBef>
                <a:spcPct val="0"/>
              </a:spcBef>
            </a:pPr>
            <a:r>
              <a:rPr lang="en-GB" b="1" smtClean="0"/>
              <a:t>Apply </a:t>
            </a:r>
            <a:r>
              <a:rPr lang="en-GB" smtClean="0"/>
              <a:t>Put into effect in a recognised way.</a:t>
            </a:r>
          </a:p>
          <a:p>
            <a:pPr eaLnBrk="1" hangingPunct="1">
              <a:spcBef>
                <a:spcPct val="0"/>
              </a:spcBef>
            </a:pPr>
            <a:r>
              <a:rPr lang="en-GB" b="1" smtClean="0"/>
              <a:t>Assess </a:t>
            </a:r>
            <a:r>
              <a:rPr lang="en-GB" smtClean="0"/>
              <a:t>Make an informed judgement.</a:t>
            </a:r>
          </a:p>
          <a:p>
            <a:pPr eaLnBrk="1" hangingPunct="1">
              <a:spcBef>
                <a:spcPct val="0"/>
              </a:spcBef>
            </a:pPr>
            <a:r>
              <a:rPr lang="en-GB" b="1" smtClean="0"/>
              <a:t>Calculate </a:t>
            </a:r>
            <a:r>
              <a:rPr lang="en-GB" smtClean="0"/>
              <a:t>Generate a numerical answer, with working shown.</a:t>
            </a:r>
          </a:p>
          <a:p>
            <a:pPr eaLnBrk="1" hangingPunct="1">
              <a:spcBef>
                <a:spcPct val="0"/>
              </a:spcBef>
            </a:pPr>
            <a:r>
              <a:rPr lang="en-GB" b="1" smtClean="0"/>
              <a:t>Comment </a:t>
            </a:r>
            <a:r>
              <a:rPr lang="en-GB" smtClean="0"/>
              <a:t>Present an informed opinion or infer points of interest relevant to the context of</a:t>
            </a:r>
          </a:p>
          <a:p>
            <a:pPr eaLnBrk="1" hangingPunct="1">
              <a:spcBef>
                <a:spcPct val="0"/>
              </a:spcBef>
            </a:pPr>
            <a:r>
              <a:rPr lang="en-GB" smtClean="0"/>
              <a:t>the question.</a:t>
            </a:r>
          </a:p>
          <a:p>
            <a:pPr eaLnBrk="1" hangingPunct="1">
              <a:spcBef>
                <a:spcPct val="0"/>
              </a:spcBef>
            </a:pPr>
            <a:r>
              <a:rPr lang="en-GB" b="1" smtClean="0"/>
              <a:t>Compare </a:t>
            </a:r>
            <a:r>
              <a:rPr lang="en-GB" smtClean="0"/>
              <a:t>Identify similarities.</a:t>
            </a:r>
          </a:p>
          <a:p>
            <a:pPr eaLnBrk="1" hangingPunct="1">
              <a:spcBef>
                <a:spcPct val="0"/>
              </a:spcBef>
            </a:pPr>
            <a:r>
              <a:rPr lang="en-GB" b="1" smtClean="0"/>
              <a:t>Complete </a:t>
            </a:r>
            <a:r>
              <a:rPr lang="en-GB" smtClean="0"/>
              <a:t>Write the information required.</a:t>
            </a:r>
          </a:p>
          <a:p>
            <a:pPr eaLnBrk="1" hangingPunct="1">
              <a:spcBef>
                <a:spcPct val="0"/>
              </a:spcBef>
            </a:pPr>
            <a:r>
              <a:rPr lang="en-GB" b="1" smtClean="0"/>
              <a:t>Consider </a:t>
            </a:r>
            <a:r>
              <a:rPr lang="en-GB" smtClean="0"/>
              <a:t>Review and respond to information provided.</a:t>
            </a:r>
          </a:p>
          <a:p>
            <a:pPr eaLnBrk="1" hangingPunct="1">
              <a:spcBef>
                <a:spcPct val="0"/>
              </a:spcBef>
            </a:pPr>
            <a:r>
              <a:rPr lang="en-GB" b="1" smtClean="0"/>
              <a:t>Contrast </a:t>
            </a:r>
            <a:r>
              <a:rPr lang="en-GB" smtClean="0"/>
              <a:t>Identify differences.</a:t>
            </a:r>
          </a:p>
          <a:p>
            <a:pPr eaLnBrk="1" hangingPunct="1">
              <a:spcBef>
                <a:spcPct val="0"/>
              </a:spcBef>
            </a:pPr>
            <a:r>
              <a:rPr lang="en-GB" b="1" smtClean="0"/>
              <a:t>Deduce </a:t>
            </a:r>
            <a:r>
              <a:rPr lang="en-GB" smtClean="0"/>
              <a:t>Draw conclusions from information provided.</a:t>
            </a:r>
          </a:p>
          <a:p>
            <a:pPr eaLnBrk="1" hangingPunct="1">
              <a:spcBef>
                <a:spcPct val="0"/>
              </a:spcBef>
            </a:pPr>
            <a:r>
              <a:rPr lang="en-GB" b="1" smtClean="0"/>
              <a:t>Define </a:t>
            </a:r>
            <a:r>
              <a:rPr lang="en-GB" smtClean="0"/>
              <a:t>Specify meaning of the word or term.</a:t>
            </a:r>
          </a:p>
          <a:p>
            <a:pPr eaLnBrk="1" hangingPunct="1">
              <a:spcBef>
                <a:spcPct val="0"/>
              </a:spcBef>
            </a:pPr>
            <a:r>
              <a:rPr lang="en-GB" b="1" smtClean="0"/>
              <a:t>Demonstrate </a:t>
            </a:r>
            <a:r>
              <a:rPr lang="en-GB" smtClean="0"/>
              <a:t>Provide clear evidence.</a:t>
            </a:r>
          </a:p>
          <a:p>
            <a:pPr eaLnBrk="1" hangingPunct="1">
              <a:spcBef>
                <a:spcPct val="0"/>
              </a:spcBef>
            </a:pPr>
            <a:r>
              <a:rPr lang="en-GB" b="1" smtClean="0"/>
              <a:t>Describe </a:t>
            </a:r>
            <a:r>
              <a:rPr lang="en-GB" smtClean="0"/>
              <a:t>Provide a detailed account (using diagrams/data from figures or tables where</a:t>
            </a:r>
          </a:p>
          <a:p>
            <a:pPr eaLnBrk="1" hangingPunct="1">
              <a:spcBef>
                <a:spcPct val="0"/>
              </a:spcBef>
            </a:pPr>
            <a:r>
              <a:rPr lang="en-GB" smtClean="0"/>
              <a:t>appropriate). The depth of the answer should be judged from the marks allocated</a:t>
            </a:r>
          </a:p>
          <a:p>
            <a:pPr eaLnBrk="1" hangingPunct="1">
              <a:spcBef>
                <a:spcPct val="0"/>
              </a:spcBef>
            </a:pPr>
            <a:r>
              <a:rPr lang="en-GB" smtClean="0"/>
              <a:t>for the question.</a:t>
            </a:r>
          </a:p>
          <a:p>
            <a:pPr eaLnBrk="1" hangingPunct="1">
              <a:spcBef>
                <a:spcPct val="0"/>
              </a:spcBef>
            </a:pPr>
            <a:r>
              <a:rPr lang="en-GB" b="1" smtClean="0"/>
              <a:t>Determine </a:t>
            </a:r>
            <a:r>
              <a:rPr lang="en-GB" smtClean="0"/>
              <a:t>The quantity cannot be measured directly but can be obtained by calculation. A</a:t>
            </a:r>
          </a:p>
          <a:p>
            <a:pPr eaLnBrk="1" hangingPunct="1">
              <a:spcBef>
                <a:spcPct val="0"/>
              </a:spcBef>
            </a:pPr>
            <a:r>
              <a:rPr lang="en-GB" smtClean="0"/>
              <a:t>value can be obtained by following a specific procedure or substituting values</a:t>
            </a:r>
          </a:p>
          <a:p>
            <a:pPr eaLnBrk="1" hangingPunct="1">
              <a:spcBef>
                <a:spcPct val="0"/>
              </a:spcBef>
            </a:pPr>
            <a:r>
              <a:rPr lang="en-GB" smtClean="0"/>
              <a:t>into a formula.</a:t>
            </a:r>
          </a:p>
          <a:p>
            <a:pPr eaLnBrk="1" hangingPunct="1">
              <a:spcBef>
                <a:spcPct val="0"/>
              </a:spcBef>
            </a:pPr>
            <a:r>
              <a:rPr lang="en-GB" b="1" smtClean="0"/>
              <a:t>Discuss </a:t>
            </a:r>
            <a:r>
              <a:rPr lang="en-GB" smtClean="0"/>
              <a:t>Give a detailed account that addresses a range of ideas and arguments.</a:t>
            </a:r>
          </a:p>
          <a:p>
            <a:pPr eaLnBrk="1" hangingPunct="1">
              <a:spcBef>
                <a:spcPct val="0"/>
              </a:spcBef>
            </a:pPr>
            <a:r>
              <a:rPr lang="en-GB" b="1" smtClean="0"/>
              <a:t>Distinguish </a:t>
            </a:r>
            <a:r>
              <a:rPr lang="en-GB" smtClean="0"/>
              <a:t>Recognise and identify difference(s).</a:t>
            </a:r>
          </a:p>
          <a:p>
            <a:pPr eaLnBrk="1" hangingPunct="1">
              <a:spcBef>
                <a:spcPct val="0"/>
              </a:spcBef>
            </a:pPr>
            <a:r>
              <a:rPr lang="en-GB" b="1" smtClean="0"/>
              <a:t>Draw </a:t>
            </a:r>
            <a:r>
              <a:rPr lang="en-GB" smtClean="0"/>
              <a:t>Produce a diagram or to infer.</a:t>
            </a:r>
          </a:p>
          <a:p>
            <a:pPr eaLnBrk="1" hangingPunct="1">
              <a:spcBef>
                <a:spcPct val="0"/>
              </a:spcBef>
            </a:pPr>
            <a:r>
              <a:rPr lang="en-GB" b="1" smtClean="0"/>
              <a:t>Estimate </a:t>
            </a:r>
            <a:r>
              <a:rPr lang="en-GB" smtClean="0"/>
              <a:t>Assign an approximate value.</a:t>
            </a:r>
          </a:p>
          <a:p>
            <a:pPr eaLnBrk="1" hangingPunct="1">
              <a:spcBef>
                <a:spcPct val="0"/>
              </a:spcBef>
            </a:pPr>
            <a:r>
              <a:rPr lang="en-GB" b="1" smtClean="0"/>
              <a:t>Evaluate </a:t>
            </a:r>
            <a:r>
              <a:rPr lang="en-GB" smtClean="0"/>
              <a:t>Judge from available evidence.</a:t>
            </a:r>
          </a:p>
          <a:p>
            <a:pPr eaLnBrk="1" hangingPunct="1">
              <a:spcBef>
                <a:spcPct val="0"/>
              </a:spcBef>
            </a:pPr>
            <a:r>
              <a:rPr lang="en-GB" b="1" smtClean="0"/>
              <a:t>Examine </a:t>
            </a:r>
            <a:r>
              <a:rPr lang="en-GB" smtClean="0"/>
              <a:t>Investigate closely.</a:t>
            </a:r>
          </a:p>
          <a:p>
            <a:pPr eaLnBrk="1" hangingPunct="1">
              <a:spcBef>
                <a:spcPct val="0"/>
              </a:spcBef>
            </a:pPr>
            <a:r>
              <a:rPr lang="en-GB" b="1" smtClean="0"/>
              <a:t>Explain </a:t>
            </a:r>
            <a:r>
              <a:rPr lang="en-GB" smtClean="0"/>
              <a:t>Set out reasons or purposes using biological background. The depth of treatment</a:t>
            </a:r>
          </a:p>
          <a:p>
            <a:pPr eaLnBrk="1" hangingPunct="1">
              <a:spcBef>
                <a:spcPct val="0"/>
              </a:spcBef>
            </a:pPr>
            <a:r>
              <a:rPr lang="en-GB" smtClean="0"/>
              <a:t>should be judged from the marks allocated for the question.</a:t>
            </a:r>
          </a:p>
          <a:p>
            <a:pPr eaLnBrk="1" hangingPunct="1">
              <a:spcBef>
                <a:spcPct val="0"/>
              </a:spcBef>
            </a:pPr>
            <a:r>
              <a:rPr lang="en-GB" b="1" smtClean="0"/>
              <a:t>Identify </a:t>
            </a:r>
            <a:r>
              <a:rPr lang="en-GB" smtClean="0"/>
              <a:t>Recognise or select relevant characteristics.</a:t>
            </a:r>
          </a:p>
          <a:p>
            <a:pPr eaLnBrk="1" hangingPunct="1">
              <a:spcBef>
                <a:spcPct val="0"/>
              </a:spcBef>
            </a:pPr>
            <a:r>
              <a:rPr lang="en-GB" b="1" smtClean="0"/>
              <a:t>Illustrate </a:t>
            </a:r>
            <a:r>
              <a:rPr lang="en-GB" smtClean="0"/>
              <a:t>Make clear by using examples or provide diagrams.</a:t>
            </a:r>
          </a:p>
          <a:p>
            <a:pPr eaLnBrk="1" hangingPunct="1">
              <a:spcBef>
                <a:spcPct val="0"/>
              </a:spcBef>
            </a:pPr>
            <a:r>
              <a:rPr lang="en-GB" b="1" smtClean="0"/>
              <a:t>Interpret </a:t>
            </a:r>
            <a:r>
              <a:rPr lang="en-GB" smtClean="0"/>
              <a:t>Translate information provided.</a:t>
            </a:r>
          </a:p>
          <a:p>
            <a:pPr eaLnBrk="1" hangingPunct="1">
              <a:spcBef>
                <a:spcPct val="0"/>
              </a:spcBef>
            </a:pPr>
            <a:r>
              <a:rPr lang="en-GB" b="1" smtClean="0"/>
              <a:t>Justify </a:t>
            </a:r>
            <a:r>
              <a:rPr lang="en-GB" smtClean="0"/>
              <a:t>Present a reasoned case.</a:t>
            </a:r>
          </a:p>
          <a:p>
            <a:pPr eaLnBrk="1" hangingPunct="1">
              <a:spcBef>
                <a:spcPct val="0"/>
              </a:spcBef>
            </a:pPr>
            <a:r>
              <a:rPr lang="en-GB" b="1" smtClean="0"/>
              <a:t>Label </a:t>
            </a:r>
            <a:r>
              <a:rPr lang="en-GB" smtClean="0"/>
              <a:t>To indicate (by using a straight line).</a:t>
            </a:r>
          </a:p>
          <a:p>
            <a:pPr eaLnBrk="1" hangingPunct="1">
              <a:spcBef>
                <a:spcPct val="0"/>
              </a:spcBef>
            </a:pPr>
            <a:r>
              <a:rPr lang="en-GB" b="1" smtClean="0"/>
              <a:t>List </a:t>
            </a:r>
            <a:r>
              <a:rPr lang="en-GB" smtClean="0"/>
              <a:t>Provide a number of points with no elaboration. If you are asked for two points</a:t>
            </a:r>
          </a:p>
          <a:p>
            <a:pPr eaLnBrk="1" hangingPunct="1">
              <a:spcBef>
                <a:spcPct val="0"/>
              </a:spcBef>
            </a:pPr>
            <a:r>
              <a:rPr lang="en-GB" smtClean="0"/>
              <a:t>then give only two!</a:t>
            </a:r>
          </a:p>
          <a:p>
            <a:pPr eaLnBrk="1" hangingPunct="1">
              <a:spcBef>
                <a:spcPct val="0"/>
              </a:spcBef>
            </a:pPr>
            <a:r>
              <a:rPr lang="en-GB" b="1" smtClean="0"/>
              <a:t>Measure </a:t>
            </a:r>
            <a:r>
              <a:rPr lang="en-GB" smtClean="0"/>
              <a:t>Establish a value using a suitable measuring instrument.</a:t>
            </a:r>
          </a:p>
          <a:p>
            <a:pPr eaLnBrk="1" hangingPunct="1">
              <a:spcBef>
                <a:spcPct val="0"/>
              </a:spcBef>
            </a:pPr>
            <a:r>
              <a:rPr lang="en-GB" b="1" smtClean="0"/>
              <a:t>Name </a:t>
            </a:r>
            <a:r>
              <a:rPr lang="en-GB" smtClean="0"/>
              <a:t>To provide appropriate word(s) or term(s).</a:t>
            </a:r>
          </a:p>
          <a:p>
            <a:pPr eaLnBrk="1" hangingPunct="1">
              <a:spcBef>
                <a:spcPct val="0"/>
              </a:spcBef>
            </a:pPr>
            <a:r>
              <a:rPr lang="en-GB" b="1" smtClean="0"/>
              <a:t>Outline </a:t>
            </a:r>
            <a:r>
              <a:rPr lang="en-GB" smtClean="0"/>
              <a:t>Restrict the outline to essential detail only.</a:t>
            </a:r>
          </a:p>
          <a:p>
            <a:pPr eaLnBrk="1" hangingPunct="1">
              <a:spcBef>
                <a:spcPct val="0"/>
              </a:spcBef>
            </a:pPr>
            <a:r>
              <a:rPr lang="en-GB" b="1" smtClean="0"/>
              <a:t>Plot </a:t>
            </a:r>
            <a:r>
              <a:rPr lang="en-GB" smtClean="0"/>
              <a:t>Mark out points on a graph or illustrate by use of a suitable graph.</a:t>
            </a:r>
          </a:p>
          <a:p>
            <a:pPr eaLnBrk="1" hangingPunct="1">
              <a:spcBef>
                <a:spcPct val="0"/>
              </a:spcBef>
            </a:pPr>
            <a:r>
              <a:rPr lang="en-GB" b="1" smtClean="0"/>
              <a:t>Predict </a:t>
            </a:r>
            <a:r>
              <a:rPr lang="en-GB" smtClean="0"/>
              <a:t>Suggest possible outcome(s).</a:t>
            </a:r>
          </a:p>
          <a:p>
            <a:pPr eaLnBrk="1" hangingPunct="1">
              <a:spcBef>
                <a:spcPct val="0"/>
              </a:spcBef>
            </a:pPr>
            <a:r>
              <a:rPr lang="en-GB" b="1" smtClean="0"/>
              <a:t>Recall </a:t>
            </a:r>
            <a:r>
              <a:rPr lang="en-GB" smtClean="0"/>
              <a:t>Repeat knowledge from prior learning.</a:t>
            </a:r>
          </a:p>
          <a:p>
            <a:pPr eaLnBrk="1" hangingPunct="1">
              <a:spcBef>
                <a:spcPct val="0"/>
              </a:spcBef>
            </a:pPr>
            <a:r>
              <a:rPr lang="en-GB" b="1" smtClean="0"/>
              <a:t>Recognise </a:t>
            </a:r>
            <a:r>
              <a:rPr lang="en-GB" smtClean="0"/>
              <a:t>To identify.</a:t>
            </a:r>
          </a:p>
          <a:p>
            <a:pPr eaLnBrk="1" hangingPunct="1">
              <a:spcBef>
                <a:spcPct val="0"/>
              </a:spcBef>
            </a:pPr>
            <a:r>
              <a:rPr lang="en-GB" b="1" smtClean="0"/>
              <a:t>Record </a:t>
            </a:r>
            <a:r>
              <a:rPr lang="en-GB" smtClean="0"/>
              <a:t>Report or note.</a:t>
            </a:r>
          </a:p>
          <a:p>
            <a:pPr eaLnBrk="1" hangingPunct="1">
              <a:spcBef>
                <a:spcPct val="0"/>
              </a:spcBef>
            </a:pPr>
            <a:r>
              <a:rPr lang="en-GB" b="1" smtClean="0"/>
              <a:t>Relate </a:t>
            </a:r>
            <a:r>
              <a:rPr lang="en-GB" smtClean="0"/>
              <a:t>Make interconnections.</a:t>
            </a:r>
          </a:p>
          <a:p>
            <a:pPr eaLnBrk="1" hangingPunct="1">
              <a:spcBef>
                <a:spcPct val="0"/>
              </a:spcBef>
            </a:pPr>
            <a:r>
              <a:rPr lang="en-GB" b="1" smtClean="0"/>
              <a:t>Sketch </a:t>
            </a:r>
            <a:r>
              <a:rPr lang="en-GB" smtClean="0"/>
              <a:t>Produce a simple, freehand drawing. A single clear sharp line should be used.</a:t>
            </a:r>
          </a:p>
          <a:p>
            <a:pPr eaLnBrk="1" hangingPunct="1">
              <a:spcBef>
                <a:spcPct val="0"/>
              </a:spcBef>
            </a:pPr>
            <a:r>
              <a:rPr lang="en-GB" smtClean="0"/>
              <a:t>In the context of a graph, the general shape of the curve would be sufficient.</a:t>
            </a:r>
          </a:p>
          <a:p>
            <a:pPr eaLnBrk="1" hangingPunct="1">
              <a:spcBef>
                <a:spcPct val="0"/>
              </a:spcBef>
            </a:pPr>
            <a:r>
              <a:rPr lang="en-GB" b="1" smtClean="0"/>
              <a:t>State </a:t>
            </a:r>
            <a:r>
              <a:rPr lang="en-GB" smtClean="0"/>
              <a:t>Produce a concise answer with no supporting argument.</a:t>
            </a:r>
          </a:p>
          <a:p>
            <a:pPr eaLnBrk="1" hangingPunct="1">
              <a:spcBef>
                <a:spcPct val="0"/>
              </a:spcBef>
            </a:pPr>
            <a:r>
              <a:rPr lang="en-GB" b="1" smtClean="0"/>
              <a:t>Suggest </a:t>
            </a:r>
            <a:r>
              <a:rPr lang="en-GB" smtClean="0"/>
              <a:t>Apply your biological knowledge and understanding to a situation which you may</a:t>
            </a:r>
          </a:p>
          <a:p>
            <a:pPr eaLnBrk="1" hangingPunct="1">
              <a:spcBef>
                <a:spcPct val="0"/>
              </a:spcBef>
            </a:pPr>
            <a:r>
              <a:rPr lang="en-GB" smtClean="0"/>
              <a:t>not have covered in the specification.</a:t>
            </a:r>
          </a:p>
          <a:p>
            <a:pPr eaLnBrk="1" hangingPunct="1">
              <a:spcBef>
                <a:spcPct val="0"/>
              </a:spcBef>
            </a:pPr>
            <a:r>
              <a:rPr lang="en-GB" b="1" smtClean="0"/>
              <a:t>Summarise </a:t>
            </a:r>
            <a:r>
              <a:rPr lang="en-GB" smtClean="0"/>
              <a:t>Present main points in outline only.</a:t>
            </a:r>
          </a:p>
          <a:p>
            <a:pPr eaLnBrk="1" hangingPunct="1">
              <a:spcBef>
                <a:spcPct val="0"/>
              </a:spcBef>
            </a:pPr>
            <a:r>
              <a:rPr lang="en-GB" b="1" smtClean="0"/>
              <a:t>Use </a:t>
            </a:r>
            <a:r>
              <a:rPr lang="en-GB" smtClean="0"/>
              <a:t>Apply the information provided or apply prior learning.</a:t>
            </a:r>
          </a:p>
          <a:p>
            <a:pPr eaLnBrk="1" hangingPunct="1">
              <a:spcBef>
                <a:spcPct val="0"/>
              </a:spcBef>
            </a:pPr>
            <a:r>
              <a:rPr lang="en-GB" b="1" smtClean="0"/>
              <a:t>How: </a:t>
            </a:r>
            <a:r>
              <a:rPr lang="en-GB" smtClean="0"/>
              <a:t>Describe in what way or by what means……</a:t>
            </a:r>
          </a:p>
          <a:p>
            <a:pPr eaLnBrk="1" hangingPunct="1">
              <a:spcBef>
                <a:spcPct val="0"/>
              </a:spcBef>
            </a:pPr>
            <a:r>
              <a:rPr lang="en-GB" b="1" smtClean="0"/>
              <a:t>What: </a:t>
            </a:r>
            <a:r>
              <a:rPr lang="en-GB" smtClean="0"/>
              <a:t>Provide specific information……</a:t>
            </a:r>
          </a:p>
          <a:p>
            <a:pPr eaLnBrk="1" hangingPunct="1">
              <a:spcBef>
                <a:spcPct val="0"/>
              </a:spcBef>
            </a:pPr>
            <a:r>
              <a:rPr lang="en-GB" b="1" smtClean="0"/>
              <a:t>Why: </a:t>
            </a:r>
            <a:r>
              <a:rPr lang="en-GB" smtClean="0"/>
              <a:t>Explain the reason or purpose……</a:t>
            </a:r>
          </a:p>
          <a:p>
            <a:pPr eaLnBrk="1" hangingPunct="1">
              <a:spcBef>
                <a:spcPct val="0"/>
              </a:spcBef>
            </a:pPr>
            <a:r>
              <a:rPr lang="en-GB" b="1" smtClean="0"/>
              <a:t>Accuracy: </a:t>
            </a:r>
            <a:r>
              <a:rPr lang="en-GB" smtClean="0"/>
              <a:t>The accuracy of an observation, reading or measurement is the degree to which</a:t>
            </a:r>
          </a:p>
          <a:p>
            <a:pPr eaLnBrk="1" hangingPunct="1">
              <a:spcBef>
                <a:spcPct val="0"/>
              </a:spcBef>
            </a:pPr>
            <a:r>
              <a:rPr lang="en-GB" smtClean="0"/>
              <a:t>it approaches a notional ‘true’ value or outcome. For example: closeness to a</a:t>
            </a:r>
          </a:p>
          <a:p>
            <a:pPr eaLnBrk="1" hangingPunct="1">
              <a:spcBef>
                <a:spcPct val="0"/>
              </a:spcBef>
            </a:pPr>
            <a:r>
              <a:rPr lang="en-GB" smtClean="0"/>
              <a:t>line of best fit; accuracy of apparatus on percentage error.</a:t>
            </a:r>
          </a:p>
          <a:p>
            <a:pPr eaLnBrk="1" hangingPunct="1">
              <a:spcBef>
                <a:spcPct val="0"/>
              </a:spcBef>
            </a:pPr>
            <a:r>
              <a:rPr lang="en-GB" b="1" smtClean="0"/>
              <a:t>Precision: </a:t>
            </a:r>
            <a:r>
              <a:rPr lang="en-GB" smtClean="0"/>
              <a:t>The ability to be exact (degree of precision).</a:t>
            </a:r>
          </a:p>
          <a:p>
            <a:pPr eaLnBrk="1" hangingPunct="1">
              <a:spcBef>
                <a:spcPct val="0"/>
              </a:spcBef>
            </a:pPr>
            <a:r>
              <a:rPr lang="en-GB" b="1" smtClean="0"/>
              <a:t>Reliability: </a:t>
            </a:r>
            <a:r>
              <a:rPr lang="en-GB" smtClean="0"/>
              <a:t>The measure of confidence that can be placed in a set of observations or</a:t>
            </a:r>
          </a:p>
          <a:p>
            <a:pPr eaLnBrk="1" hangingPunct="1">
              <a:spcBef>
                <a:spcPct val="0"/>
              </a:spcBef>
            </a:pPr>
            <a:r>
              <a:rPr lang="en-GB" smtClean="0"/>
              <a:t>measurements. For example: confidence limits of statistical tests or</a:t>
            </a:r>
          </a:p>
          <a:p>
            <a:pPr eaLnBrk="1" hangingPunct="1">
              <a:spcBef>
                <a:spcPct val="0"/>
              </a:spcBef>
            </a:pPr>
            <a:r>
              <a:rPr lang="en-GB" smtClean="0"/>
              <a:t>concordance of repeats or standard deviation.</a:t>
            </a:r>
          </a:p>
          <a:p>
            <a:pPr eaLnBrk="1" hangingPunct="1">
              <a:spcBef>
                <a:spcPct val="0"/>
              </a:spcBef>
            </a:pPr>
            <a:r>
              <a:rPr lang="en-GB" b="1" smtClean="0"/>
              <a:t>Validity: </a:t>
            </a:r>
            <a:r>
              <a:rPr lang="en-GB" smtClean="0"/>
              <a:t>The implication that the outcome of an activity is not being distorted by</a:t>
            </a:r>
          </a:p>
          <a:p>
            <a:pPr eaLnBrk="1" hangingPunct="1">
              <a:spcBef>
                <a:spcPct val="0"/>
              </a:spcBef>
            </a:pPr>
            <a:r>
              <a:rPr lang="en-GB" smtClean="0"/>
              <a:t>extraneous factors.</a:t>
            </a:r>
          </a:p>
          <a:p>
            <a:pPr eaLnBrk="1" hangingPunct="1">
              <a:spcBef>
                <a:spcPct val="0"/>
              </a:spcBef>
            </a:pPr>
            <a:endParaRPr lang="en-GB" smtClean="0"/>
          </a:p>
          <a:p>
            <a:pPr eaLnBrk="1" hangingPunct="1">
              <a:spcBef>
                <a:spcPct val="0"/>
              </a:spcBef>
            </a:pPr>
            <a:r>
              <a:rPr lang="en-GB" b="1" smtClean="0"/>
              <a:t>Independent enquiry tasks:</a:t>
            </a:r>
          </a:p>
          <a:p>
            <a:pPr eaLnBrk="1" hangingPunct="1">
              <a:spcBef>
                <a:spcPct val="0"/>
              </a:spcBef>
            </a:pPr>
            <a:r>
              <a:rPr lang="en-GB" smtClean="0"/>
              <a:t>• identify questions to answer and problems to resolve</a:t>
            </a:r>
          </a:p>
          <a:p>
            <a:pPr eaLnBrk="1" hangingPunct="1">
              <a:spcBef>
                <a:spcPct val="0"/>
              </a:spcBef>
            </a:pPr>
            <a:r>
              <a:rPr lang="en-GB" smtClean="0"/>
              <a:t>• plan and carry out research, appreciating the consequences of decisions</a:t>
            </a:r>
          </a:p>
          <a:p>
            <a:pPr eaLnBrk="1" hangingPunct="1">
              <a:spcBef>
                <a:spcPct val="0"/>
              </a:spcBef>
            </a:pPr>
            <a:r>
              <a:rPr lang="en-GB" smtClean="0"/>
              <a:t>• explore issues, events or problems from different perspectives</a:t>
            </a:r>
          </a:p>
          <a:p>
            <a:pPr eaLnBrk="1" hangingPunct="1">
              <a:spcBef>
                <a:spcPct val="0"/>
              </a:spcBef>
            </a:pPr>
            <a:r>
              <a:rPr lang="en-GB" smtClean="0"/>
              <a:t>• analyse and evaluate information, judging its relevance and value</a:t>
            </a:r>
          </a:p>
          <a:p>
            <a:pPr eaLnBrk="1" hangingPunct="1">
              <a:spcBef>
                <a:spcPct val="0"/>
              </a:spcBef>
            </a:pPr>
            <a:r>
              <a:rPr lang="en-GB" smtClean="0"/>
              <a:t>• consider the influence of circumstances, beliefs and feelings on decisions and</a:t>
            </a:r>
          </a:p>
          <a:p>
            <a:pPr eaLnBrk="1" hangingPunct="1">
              <a:spcBef>
                <a:spcPct val="0"/>
              </a:spcBef>
            </a:pPr>
            <a:r>
              <a:rPr lang="en-GB" smtClean="0"/>
              <a:t>events</a:t>
            </a:r>
          </a:p>
          <a:p>
            <a:pPr eaLnBrk="1" hangingPunct="1">
              <a:spcBef>
                <a:spcPct val="0"/>
              </a:spcBef>
            </a:pPr>
            <a:r>
              <a:rPr lang="en-GB" smtClean="0"/>
              <a:t>• support conclusions, using reasoned arguments and evidence</a:t>
            </a:r>
          </a:p>
          <a:p>
            <a:pPr eaLnBrk="1" hangingPunct="1">
              <a:spcBef>
                <a:spcPct val="0"/>
              </a:spcBef>
            </a:pPr>
            <a:endParaRPr lang="en-GB" smtClean="0"/>
          </a:p>
          <a:p>
            <a:pPr eaLnBrk="1" hangingPunct="1">
              <a:spcBef>
                <a:spcPct val="0"/>
              </a:spcBef>
            </a:pPr>
            <a:r>
              <a:rPr lang="en-GB" b="1" smtClean="0"/>
              <a:t>Creative thinking activities:</a:t>
            </a:r>
          </a:p>
          <a:p>
            <a:pPr eaLnBrk="1" hangingPunct="1">
              <a:spcBef>
                <a:spcPct val="0"/>
              </a:spcBef>
              <a:buFontTx/>
              <a:buChar char="•"/>
            </a:pPr>
            <a:r>
              <a:rPr lang="en-GB" smtClean="0"/>
              <a:t>generate ideas and explore possibilities</a:t>
            </a:r>
          </a:p>
          <a:p>
            <a:pPr eaLnBrk="1" hangingPunct="1">
              <a:spcBef>
                <a:spcPct val="0"/>
              </a:spcBef>
            </a:pPr>
            <a:r>
              <a:rPr lang="en-GB" smtClean="0"/>
              <a:t>• ask questions to extend their thinking</a:t>
            </a:r>
          </a:p>
          <a:p>
            <a:pPr eaLnBrk="1" hangingPunct="1">
              <a:spcBef>
                <a:spcPct val="0"/>
              </a:spcBef>
            </a:pPr>
            <a:r>
              <a:rPr lang="en-GB" smtClean="0"/>
              <a:t>• connect own and others’ ideas and experiences in inventive ways</a:t>
            </a:r>
          </a:p>
          <a:p>
            <a:pPr eaLnBrk="1" hangingPunct="1">
              <a:spcBef>
                <a:spcPct val="0"/>
              </a:spcBef>
            </a:pPr>
            <a:r>
              <a:rPr lang="en-GB" smtClean="0"/>
              <a:t>• question own and others’ assumptions</a:t>
            </a:r>
          </a:p>
          <a:p>
            <a:pPr eaLnBrk="1" hangingPunct="1">
              <a:spcBef>
                <a:spcPct val="0"/>
              </a:spcBef>
            </a:pPr>
            <a:r>
              <a:rPr lang="en-GB" smtClean="0"/>
              <a:t>• try out alternatives or new solutions and follow ideas through</a:t>
            </a:r>
          </a:p>
          <a:p>
            <a:pPr eaLnBrk="1" hangingPunct="1">
              <a:spcBef>
                <a:spcPct val="0"/>
              </a:spcBef>
            </a:pPr>
            <a:r>
              <a:rPr lang="en-GB" smtClean="0"/>
              <a:t>• adapt ideas as circumstances change</a:t>
            </a:r>
          </a:p>
          <a:p>
            <a:pPr eaLnBrk="1" hangingPunct="1">
              <a:spcBef>
                <a:spcPct val="0"/>
              </a:spcBef>
            </a:pPr>
            <a:endParaRPr lang="en-GB" smtClean="0"/>
          </a:p>
          <a:p>
            <a:pPr eaLnBrk="1" hangingPunct="1">
              <a:spcBef>
                <a:spcPct val="0"/>
              </a:spcBef>
            </a:pPr>
            <a:r>
              <a:rPr lang="en-GB" b="1" smtClean="0"/>
              <a:t>Reflective Learning:</a:t>
            </a:r>
          </a:p>
          <a:p>
            <a:pPr eaLnBrk="1" hangingPunct="1">
              <a:spcBef>
                <a:spcPct val="0"/>
              </a:spcBef>
              <a:buFontTx/>
              <a:buChar char="•"/>
            </a:pPr>
            <a:r>
              <a:rPr lang="en-GB" smtClean="0"/>
              <a:t>assess themselves and others, identifying opportunities and achievements</a:t>
            </a:r>
          </a:p>
          <a:p>
            <a:pPr eaLnBrk="1" hangingPunct="1">
              <a:spcBef>
                <a:spcPct val="0"/>
              </a:spcBef>
            </a:pPr>
            <a:r>
              <a:rPr lang="en-GB" smtClean="0"/>
              <a:t>• set goals with success criteria for their development and work</a:t>
            </a:r>
          </a:p>
          <a:p>
            <a:pPr eaLnBrk="1" hangingPunct="1">
              <a:spcBef>
                <a:spcPct val="0"/>
              </a:spcBef>
            </a:pPr>
            <a:r>
              <a:rPr lang="en-GB" smtClean="0"/>
              <a:t>• review progress, acting on the outcomes</a:t>
            </a:r>
          </a:p>
          <a:p>
            <a:pPr eaLnBrk="1" hangingPunct="1">
              <a:spcBef>
                <a:spcPct val="0"/>
              </a:spcBef>
            </a:pPr>
            <a:r>
              <a:rPr lang="en-GB" smtClean="0"/>
              <a:t>• invite feedback and deal positively with praise, setbacks and criticism</a:t>
            </a:r>
          </a:p>
          <a:p>
            <a:pPr eaLnBrk="1" hangingPunct="1">
              <a:spcBef>
                <a:spcPct val="0"/>
              </a:spcBef>
            </a:pPr>
            <a:r>
              <a:rPr lang="en-GB" smtClean="0"/>
              <a:t>• evaluate experiences and learning to inform future progress</a:t>
            </a:r>
          </a:p>
          <a:p>
            <a:pPr eaLnBrk="1" hangingPunct="1">
              <a:spcBef>
                <a:spcPct val="0"/>
              </a:spcBef>
            </a:pPr>
            <a:r>
              <a:rPr lang="en-GB" smtClean="0"/>
              <a:t>• communicate their learning in relevant ways for different audiences</a:t>
            </a:r>
          </a:p>
          <a:p>
            <a:pPr eaLnBrk="1" hangingPunct="1">
              <a:spcBef>
                <a:spcPct val="0"/>
              </a:spcBef>
            </a:pPr>
            <a:endParaRPr lang="en-GB" smtClean="0"/>
          </a:p>
          <a:p>
            <a:pPr eaLnBrk="1" hangingPunct="1">
              <a:spcBef>
                <a:spcPct val="0"/>
              </a:spcBef>
            </a:pPr>
            <a:r>
              <a:rPr lang="en-GB" b="1" smtClean="0"/>
              <a:t>Team work:</a:t>
            </a:r>
          </a:p>
          <a:p>
            <a:pPr eaLnBrk="1" hangingPunct="1">
              <a:spcBef>
                <a:spcPct val="0"/>
              </a:spcBef>
            </a:pPr>
            <a:r>
              <a:rPr lang="en-GB" smtClean="0"/>
              <a:t>• co-operate with others to work towards common goals</a:t>
            </a:r>
          </a:p>
          <a:p>
            <a:pPr eaLnBrk="1" hangingPunct="1">
              <a:spcBef>
                <a:spcPct val="0"/>
              </a:spcBef>
            </a:pPr>
            <a:r>
              <a:rPr lang="en-GB" smtClean="0"/>
              <a:t>• reach agreements, managing discussions to achieve results</a:t>
            </a:r>
          </a:p>
          <a:p>
            <a:pPr eaLnBrk="1" hangingPunct="1">
              <a:spcBef>
                <a:spcPct val="0"/>
              </a:spcBef>
            </a:pPr>
            <a:r>
              <a:rPr lang="en-GB" smtClean="0"/>
              <a:t>• adapt behaviour to suit different roles and situations</a:t>
            </a:r>
          </a:p>
          <a:p>
            <a:pPr eaLnBrk="1" hangingPunct="1">
              <a:spcBef>
                <a:spcPct val="0"/>
              </a:spcBef>
            </a:pPr>
            <a:r>
              <a:rPr lang="en-GB" smtClean="0"/>
              <a:t>• show fairness and consideration to others</a:t>
            </a:r>
          </a:p>
          <a:p>
            <a:pPr eaLnBrk="1" hangingPunct="1">
              <a:spcBef>
                <a:spcPct val="0"/>
              </a:spcBef>
            </a:pPr>
            <a:r>
              <a:rPr lang="en-GB" smtClean="0"/>
              <a:t>• take responsibility, showing confidence in themselves and their contribution</a:t>
            </a:r>
          </a:p>
          <a:p>
            <a:pPr eaLnBrk="1" hangingPunct="1">
              <a:spcBef>
                <a:spcPct val="0"/>
              </a:spcBef>
            </a:pPr>
            <a:r>
              <a:rPr lang="en-GB" smtClean="0"/>
              <a:t>• provide constructive support and feedback to others</a:t>
            </a:r>
          </a:p>
          <a:p>
            <a:pPr eaLnBrk="1" hangingPunct="1">
              <a:spcBef>
                <a:spcPct val="0"/>
              </a:spcBef>
            </a:pPr>
            <a:r>
              <a:rPr lang="en-GB" b="1" smtClean="0"/>
              <a:t>Self Management:</a:t>
            </a:r>
          </a:p>
          <a:p>
            <a:pPr eaLnBrk="1" hangingPunct="1">
              <a:spcBef>
                <a:spcPct val="0"/>
              </a:spcBef>
            </a:pPr>
            <a:r>
              <a:rPr lang="en-GB" smtClean="0"/>
              <a:t>• seek out challenges or new responsibilities and show flexibility when priorities</a:t>
            </a:r>
          </a:p>
          <a:p>
            <a:pPr eaLnBrk="1" hangingPunct="1">
              <a:spcBef>
                <a:spcPct val="0"/>
              </a:spcBef>
            </a:pPr>
            <a:r>
              <a:rPr lang="en-GB" smtClean="0"/>
              <a:t>change</a:t>
            </a:r>
          </a:p>
          <a:p>
            <a:pPr eaLnBrk="1" hangingPunct="1">
              <a:spcBef>
                <a:spcPct val="0"/>
              </a:spcBef>
            </a:pPr>
            <a:r>
              <a:rPr lang="en-GB" smtClean="0"/>
              <a:t>• work towards goals, showing initiative, commitment and perseverance</a:t>
            </a:r>
          </a:p>
          <a:p>
            <a:pPr eaLnBrk="1" hangingPunct="1">
              <a:spcBef>
                <a:spcPct val="0"/>
              </a:spcBef>
            </a:pPr>
            <a:r>
              <a:rPr lang="en-GB" smtClean="0"/>
              <a:t>• organise time and resources, prioritising actions</a:t>
            </a:r>
          </a:p>
          <a:p>
            <a:pPr eaLnBrk="1" hangingPunct="1">
              <a:spcBef>
                <a:spcPct val="0"/>
              </a:spcBef>
            </a:pPr>
            <a:r>
              <a:rPr lang="en-GB" smtClean="0"/>
              <a:t>• anticipate, take and manage risks</a:t>
            </a:r>
          </a:p>
          <a:p>
            <a:pPr eaLnBrk="1" hangingPunct="1">
              <a:spcBef>
                <a:spcPct val="0"/>
              </a:spcBef>
            </a:pPr>
            <a:r>
              <a:rPr lang="en-GB" smtClean="0"/>
              <a:t>• deal with competing pressures, including personal and work-related demands</a:t>
            </a:r>
          </a:p>
          <a:p>
            <a:pPr eaLnBrk="1" hangingPunct="1">
              <a:spcBef>
                <a:spcPct val="0"/>
              </a:spcBef>
            </a:pPr>
            <a:r>
              <a:rPr lang="en-GB" smtClean="0"/>
              <a:t>• respond positively to change, seeking advice and support when needed</a:t>
            </a:r>
          </a:p>
          <a:p>
            <a:pPr eaLnBrk="1" hangingPunct="1">
              <a:spcBef>
                <a:spcPct val="0"/>
              </a:spcBef>
            </a:pPr>
            <a:r>
              <a:rPr lang="en-GB" b="1" smtClean="0"/>
              <a:t>Effective participation:</a:t>
            </a:r>
          </a:p>
          <a:p>
            <a:pPr eaLnBrk="1" hangingPunct="1">
              <a:spcBef>
                <a:spcPct val="0"/>
              </a:spcBef>
            </a:pPr>
            <a:r>
              <a:rPr lang="en-GB" smtClean="0"/>
              <a:t>• discuss issues of concern, seeking resolution where needed</a:t>
            </a:r>
          </a:p>
          <a:p>
            <a:pPr eaLnBrk="1" hangingPunct="1">
              <a:spcBef>
                <a:spcPct val="0"/>
              </a:spcBef>
            </a:pPr>
            <a:r>
              <a:rPr lang="en-GB" smtClean="0"/>
              <a:t>• present a persuasive case for action</a:t>
            </a:r>
          </a:p>
          <a:p>
            <a:pPr eaLnBrk="1" hangingPunct="1">
              <a:spcBef>
                <a:spcPct val="0"/>
              </a:spcBef>
            </a:pPr>
            <a:r>
              <a:rPr lang="en-GB" smtClean="0"/>
              <a:t>• propose practical ways forward, breaking these down into manageable steps</a:t>
            </a:r>
          </a:p>
          <a:p>
            <a:pPr eaLnBrk="1" hangingPunct="1">
              <a:spcBef>
                <a:spcPct val="0"/>
              </a:spcBef>
            </a:pPr>
            <a:r>
              <a:rPr lang="en-GB" smtClean="0"/>
              <a:t>• identify improvements that would benefit others as well as themselves</a:t>
            </a:r>
          </a:p>
          <a:p>
            <a:pPr eaLnBrk="1" hangingPunct="1">
              <a:spcBef>
                <a:spcPct val="0"/>
              </a:spcBef>
            </a:pPr>
            <a:r>
              <a:rPr lang="en-GB" smtClean="0"/>
              <a:t>• try to influence others, negotiating and balancing diverse views to reach</a:t>
            </a:r>
          </a:p>
          <a:p>
            <a:pPr eaLnBrk="1" hangingPunct="1">
              <a:spcBef>
                <a:spcPct val="0"/>
              </a:spcBef>
            </a:pPr>
            <a:r>
              <a:rPr lang="en-GB" smtClean="0"/>
              <a:t>workable solutions</a:t>
            </a:r>
          </a:p>
          <a:p>
            <a:pPr eaLnBrk="1" hangingPunct="1">
              <a:spcBef>
                <a:spcPct val="0"/>
              </a:spcBef>
            </a:pPr>
            <a:r>
              <a:rPr lang="en-GB" smtClean="0"/>
              <a:t>• act as an advocate for views and beliefs that may differ from their own</a:t>
            </a:r>
          </a:p>
          <a:p>
            <a:pPr eaLnBrk="1" hangingPunct="1">
              <a:spcBef>
                <a:spcPct val="0"/>
              </a:spcBef>
            </a:pPr>
            <a:endParaRPr lang="en-GB" smtClean="0"/>
          </a:p>
          <a:p>
            <a:pPr eaLnBrk="1" hangingPunct="1">
              <a:spcBef>
                <a:spcPct val="0"/>
              </a:spcBef>
            </a:pPr>
            <a:endParaRPr lang="en-GB" b="1" smtClean="0"/>
          </a:p>
          <a:p>
            <a:pPr eaLnBrk="1" hangingPunct="1">
              <a:spcBef>
                <a:spcPct val="0"/>
              </a:spcBef>
            </a:pPr>
            <a:r>
              <a:rPr lang="en-GB" b="1" smtClean="0"/>
              <a:t>Example:</a:t>
            </a:r>
            <a:r>
              <a:rPr lang="en-GB" smtClean="0"/>
              <a:t> Plan and undertake a research project</a:t>
            </a:r>
          </a:p>
          <a:p>
            <a:pPr eaLnBrk="1" hangingPunct="1">
              <a:spcBef>
                <a:spcPct val="0"/>
              </a:spcBef>
            </a:pPr>
            <a:r>
              <a:rPr lang="en-GB" smtClean="0"/>
              <a:t>Working individually, students were required to plan and carry out a piece of</a:t>
            </a:r>
          </a:p>
          <a:p>
            <a:pPr eaLnBrk="1" hangingPunct="1">
              <a:spcBef>
                <a:spcPct val="0"/>
              </a:spcBef>
            </a:pPr>
            <a:r>
              <a:rPr lang="en-GB" smtClean="0"/>
              <a:t>research. They decided on a methodology, carried out initial desk research using</a:t>
            </a:r>
          </a:p>
          <a:p>
            <a:pPr eaLnBrk="1" hangingPunct="1">
              <a:spcBef>
                <a:spcPct val="0"/>
              </a:spcBef>
            </a:pPr>
            <a:r>
              <a:rPr lang="en-GB" smtClean="0"/>
              <a:t>the internet and developed a short questionnaire. They circulated the</a:t>
            </a:r>
          </a:p>
          <a:p>
            <a:pPr eaLnBrk="1" hangingPunct="1">
              <a:spcBef>
                <a:spcPct val="0"/>
              </a:spcBef>
            </a:pPr>
            <a:r>
              <a:rPr lang="en-GB" smtClean="0"/>
              <a:t>questionnaire to appropriate people, and analysed the responses. They produced</a:t>
            </a:r>
          </a:p>
          <a:p>
            <a:pPr eaLnBrk="1" hangingPunct="1">
              <a:spcBef>
                <a:spcPct val="0"/>
              </a:spcBef>
            </a:pPr>
            <a:r>
              <a:rPr lang="en-GB" smtClean="0"/>
              <a:t>a written report of the work, including their findings and recommendations and</a:t>
            </a:r>
          </a:p>
          <a:p>
            <a:pPr eaLnBrk="1" hangingPunct="1">
              <a:spcBef>
                <a:spcPct val="0"/>
              </a:spcBef>
            </a:pPr>
            <a:r>
              <a:rPr lang="en-GB" smtClean="0"/>
              <a:t>presented their results to a peer group. The group discussed the work and gave</a:t>
            </a:r>
          </a:p>
          <a:p>
            <a:pPr eaLnBrk="1" hangingPunct="1">
              <a:spcBef>
                <a:spcPct val="0"/>
              </a:spcBef>
            </a:pPr>
            <a:r>
              <a:rPr lang="en-GB" smtClean="0"/>
              <a:t>feedback on the report and presentation. Students were encouraged to reflect on</a:t>
            </a:r>
          </a:p>
          <a:p>
            <a:pPr eaLnBrk="1" hangingPunct="1">
              <a:spcBef>
                <a:spcPct val="0"/>
              </a:spcBef>
            </a:pPr>
            <a:r>
              <a:rPr lang="en-GB" smtClean="0"/>
              <a:t>the experience and discuss with their tutor what went well, and what they might</a:t>
            </a:r>
          </a:p>
          <a:p>
            <a:pPr eaLnBrk="1" hangingPunct="1">
              <a:spcBef>
                <a:spcPct val="0"/>
              </a:spcBef>
            </a:pPr>
            <a:r>
              <a:rPr lang="en-GB" smtClean="0"/>
              <a:t>do differently in future.</a:t>
            </a:r>
          </a:p>
          <a:p>
            <a:pPr eaLnBrk="1" hangingPunct="1">
              <a:spcBef>
                <a:spcPct val="0"/>
              </a:spcBef>
            </a:pPr>
            <a:r>
              <a:rPr lang="en-GB" smtClean="0"/>
              <a:t>This activity presents the opportunity for the development of the following PLTs:</a:t>
            </a:r>
          </a:p>
          <a:p>
            <a:pPr eaLnBrk="1" hangingPunct="1">
              <a:spcBef>
                <a:spcPct val="0"/>
              </a:spcBef>
            </a:pPr>
            <a:r>
              <a:rPr lang="en-GB" smtClean="0"/>
              <a:t>Independent enquirers, Creative thinkers, Reflective Learners, Self-managers.</a:t>
            </a:r>
          </a:p>
          <a:p>
            <a:pPr eaLnBrk="1" hangingPunct="1">
              <a:spcBef>
                <a:spcPct val="0"/>
              </a:spcBef>
            </a:pPr>
            <a:r>
              <a:rPr lang="en-GB" smtClean="0"/>
              <a:t>Aspects of Team workers and Effective participators might also be developed</a:t>
            </a:r>
          </a:p>
          <a:p>
            <a:pPr eaLnBrk="1" hangingPunct="1">
              <a:spcBef>
                <a:spcPct val="0"/>
              </a:spcBef>
            </a:pPr>
            <a:r>
              <a:rPr lang="en-GB" smtClean="0"/>
              <a:t>depending on the precise nature of the research project.</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47106"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4710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4710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D008B-0B80-4AFA-B7F1-5B2EB849E411}" type="slidenum">
              <a:rPr lang="en-GB">
                <a:solidFill>
                  <a:srgbClr val="000000"/>
                </a:solidFill>
              </a:rPr>
              <a:pPr fontAlgn="base">
                <a:spcBef>
                  <a:spcPct val="0"/>
                </a:spcBef>
                <a:spcAft>
                  <a:spcPct val="0"/>
                </a:spcAft>
                <a:defRPr/>
              </a:pPr>
              <a:t>13</a:t>
            </a:fld>
            <a:endParaRPr lang="en-GB">
              <a:solidFill>
                <a:srgbClr val="000000"/>
              </a:solidFill>
            </a:endParaRPr>
          </a:p>
        </p:txBody>
      </p:sp>
      <p:sp>
        <p:nvSpPr>
          <p:cNvPr id="471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spcBef>
                <a:spcPct val="0"/>
              </a:spcBef>
            </a:pPr>
            <a:r>
              <a:rPr lang="en-GB" smtClean="0"/>
              <a:t>2) Visual displays of thinking scaffolds to be put up in the class room which provide guidance on how to complete each option.</a:t>
            </a:r>
          </a:p>
          <a:p>
            <a:pPr eaLnBrk="1" hangingPunct="1">
              <a:spcBef>
                <a:spcPct val="0"/>
              </a:spcBef>
            </a:pPr>
            <a:r>
              <a:rPr lang="en-GB" smtClean="0"/>
              <a:t>3) Thinking Scaffold for each task to be made available for each pupil depending on which task they choose. </a:t>
            </a:r>
          </a:p>
          <a:p>
            <a:pPr eaLnBrk="1" hangingPunct="1">
              <a:spcBef>
                <a:spcPct val="0"/>
              </a:spcBef>
            </a:pPr>
            <a:r>
              <a:rPr lang="en-GB" smtClean="0"/>
              <a:t>3) Support cards eg of keywords for extra help.</a:t>
            </a:r>
          </a:p>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49154"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4915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4915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2BDF3-B349-46A9-A899-CFDC6DCDBBEB}" type="slidenum">
              <a:rPr lang="en-GB">
                <a:solidFill>
                  <a:srgbClr val="000000"/>
                </a:solidFill>
              </a:rPr>
              <a:pPr fontAlgn="base">
                <a:spcBef>
                  <a:spcPct val="0"/>
                </a:spcBef>
                <a:spcAft>
                  <a:spcPct val="0"/>
                </a:spcAft>
                <a:defRPr/>
              </a:pPr>
              <a:t>14</a:t>
            </a:fld>
            <a:endParaRPr lang="en-GB">
              <a:solidFill>
                <a:srgbClr val="000000"/>
              </a:solidFill>
            </a:endParaRPr>
          </a:p>
        </p:txBody>
      </p:sp>
      <p:sp>
        <p:nvSpPr>
          <p:cNvPr id="491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Can be done as self or peer assessment activity</a:t>
            </a:r>
          </a:p>
          <a:p>
            <a:pPr eaLnBrk="1" hangingPunct="1">
              <a:spcBef>
                <a:spcPct val="0"/>
              </a:spcBef>
            </a:pPr>
            <a:r>
              <a:rPr lang="en-GB" smtClean="0"/>
              <a:t>Can use the traffic light cards to express how well you did on the task</a:t>
            </a:r>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5120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5120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5120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C0B321-F578-4CE1-9270-747489E68D84}" type="slidenum">
              <a:rPr lang="en-GB">
                <a:solidFill>
                  <a:srgbClr val="000000"/>
                </a:solidFill>
              </a:rPr>
              <a:pPr fontAlgn="base">
                <a:spcBef>
                  <a:spcPct val="0"/>
                </a:spcBef>
                <a:spcAft>
                  <a:spcPct val="0"/>
                </a:spcAft>
                <a:defRPr/>
              </a:pPr>
              <a:t>15</a:t>
            </a:fld>
            <a:endParaRPr lang="en-GB">
              <a:solidFill>
                <a:srgbClr val="000000"/>
              </a:solidFill>
            </a:endParaRPr>
          </a:p>
        </p:txBody>
      </p:sp>
      <p:sp>
        <p:nvSpPr>
          <p:cNvPr id="512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GB" sz="1200">
                <a:solidFill>
                  <a:srgbClr val="000000"/>
                </a:solidFill>
              </a:rPr>
              <a:t>Nadia Habraszewski</a:t>
            </a:r>
          </a:p>
        </p:txBody>
      </p:sp>
      <p:sp>
        <p:nvSpPr>
          <p:cNvPr id="5427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GB" sz="1200">
                <a:solidFill>
                  <a:srgbClr val="000000"/>
                </a:solidFill>
              </a:rPr>
              <a:t>HQFT Scaffold</a:t>
            </a:r>
          </a:p>
        </p:txBody>
      </p:sp>
      <p:sp>
        <p:nvSpPr>
          <p:cNvPr id="5427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GB" sz="1200">
                <a:solidFill>
                  <a:srgbClr val="000000"/>
                </a:solidFill>
              </a:rPr>
              <a:t>Featherstone High School</a:t>
            </a:r>
          </a:p>
        </p:txBody>
      </p:sp>
      <p:sp>
        <p:nvSpPr>
          <p:cNvPr id="542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A34C031-ABB1-4724-8931-E1358D6D5620}" type="slidenum">
              <a:rPr lang="en-GB" sz="1200">
                <a:solidFill>
                  <a:srgbClr val="000000"/>
                </a:solidFill>
              </a:rPr>
              <a:pPr algn="r"/>
              <a:t>16</a:t>
            </a:fld>
            <a:endParaRPr lang="en-GB" sz="1200">
              <a:solidFill>
                <a:srgbClr val="000000"/>
              </a:solidFill>
            </a:endParaRPr>
          </a:p>
        </p:txBody>
      </p:sp>
      <p:sp>
        <p:nvSpPr>
          <p:cNvPr id="542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GB" sz="1200">
                <a:solidFill>
                  <a:srgbClr val="000000"/>
                </a:solidFill>
              </a:rPr>
              <a:t>Nadia Habraszewski</a:t>
            </a:r>
          </a:p>
        </p:txBody>
      </p:sp>
      <p:sp>
        <p:nvSpPr>
          <p:cNvPr id="5632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GB" sz="1200">
                <a:solidFill>
                  <a:srgbClr val="000000"/>
                </a:solidFill>
              </a:rPr>
              <a:t>HQFT Scaffold</a:t>
            </a:r>
          </a:p>
        </p:txBody>
      </p:sp>
      <p:sp>
        <p:nvSpPr>
          <p:cNvPr id="56323"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GB" sz="1200">
                <a:solidFill>
                  <a:srgbClr val="000000"/>
                </a:solidFill>
              </a:rPr>
              <a:t>Featherstone High School</a:t>
            </a:r>
          </a:p>
        </p:txBody>
      </p:sp>
      <p:sp>
        <p:nvSpPr>
          <p:cNvPr id="5632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FCF09A-ECDA-4666-B035-48FBB4B8DF3D}" type="slidenum">
              <a:rPr lang="en-GB" sz="1200">
                <a:solidFill>
                  <a:srgbClr val="000000"/>
                </a:solidFill>
              </a:rPr>
              <a:pPr algn="r"/>
              <a:t>17</a:t>
            </a:fld>
            <a:endParaRPr lang="en-GB" sz="1200">
              <a:solidFill>
                <a:srgbClr val="000000"/>
              </a:solidFill>
            </a:endParaRPr>
          </a:p>
        </p:txBody>
      </p:sp>
      <p:sp>
        <p:nvSpPr>
          <p:cNvPr id="563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Zebra and Donkey</a:t>
            </a:r>
          </a:p>
          <a:p>
            <a:pPr eaLnBrk="1" hangingPunct="1">
              <a:spcBef>
                <a:spcPct val="0"/>
              </a:spcBef>
            </a:pPr>
            <a:r>
              <a:rPr lang="en-GB" smtClean="0"/>
              <a:t>Camel and Lama</a:t>
            </a:r>
          </a:p>
          <a:p>
            <a:pPr eaLnBrk="1" hangingPunct="1">
              <a:spcBef>
                <a:spcPct val="0"/>
              </a:spcBef>
            </a:pPr>
            <a:r>
              <a:rPr lang="en-GB" smtClean="0"/>
              <a:t>Horse and donkey – mule </a:t>
            </a:r>
          </a:p>
          <a:p>
            <a:pPr eaLnBrk="1" hangingPunct="1">
              <a:spcBef>
                <a:spcPct val="0"/>
              </a:spcBef>
            </a:pPr>
            <a:r>
              <a:rPr lang="en-GB" smtClean="0"/>
              <a:t>Tiger and lion </a:t>
            </a:r>
          </a:p>
          <a:p>
            <a:pPr eaLnBrk="1" hangingPunct="1">
              <a:spcBef>
                <a:spcPct val="0"/>
              </a:spcBef>
            </a:pPr>
            <a:r>
              <a:rPr lang="en-GB" smtClean="0"/>
              <a:t>Zebra and horse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6041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6041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6042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34D953-6F4B-4B9D-99DE-949E82B2270C}" type="slidenum">
              <a:rPr lang="en-GB">
                <a:solidFill>
                  <a:srgbClr val="000000"/>
                </a:solidFill>
              </a:rPr>
              <a:pPr fontAlgn="base">
                <a:spcBef>
                  <a:spcPct val="0"/>
                </a:spcBef>
                <a:spcAft>
                  <a:spcPct val="0"/>
                </a:spcAft>
                <a:defRPr/>
              </a:pPr>
              <a:t>18</a:t>
            </a:fld>
            <a:endParaRPr lang="en-GB">
              <a:solidFill>
                <a:srgbClr val="000000"/>
              </a:solidFill>
            </a:endParaRPr>
          </a:p>
        </p:txBody>
      </p:sp>
      <p:sp>
        <p:nvSpPr>
          <p:cNvPr id="604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Command words for tasks:</a:t>
            </a:r>
          </a:p>
          <a:p>
            <a:pPr eaLnBrk="1" hangingPunct="1">
              <a:spcBef>
                <a:spcPct val="0"/>
              </a:spcBef>
            </a:pPr>
            <a:r>
              <a:rPr lang="en-GB" b="1" smtClean="0"/>
              <a:t>Blooms taxonomy </a:t>
            </a:r>
            <a:r>
              <a:rPr lang="en-GB" b="1" smtClean="0">
                <a:sym typeface="Wingdings" pitchFamily="2" charset="2"/>
              </a:rPr>
              <a:t>(in increasing order of complexity)</a:t>
            </a:r>
            <a:endParaRPr lang="en-GB" b="1" smtClean="0"/>
          </a:p>
          <a:p>
            <a:pPr eaLnBrk="1" hangingPunct="1">
              <a:spcBef>
                <a:spcPct val="0"/>
              </a:spcBef>
            </a:pPr>
            <a:r>
              <a:rPr lang="en-GB" b="1" smtClean="0"/>
              <a:t>Recall/Describe</a:t>
            </a:r>
          </a:p>
          <a:p>
            <a:pPr eaLnBrk="1" hangingPunct="1">
              <a:spcBef>
                <a:spcPct val="0"/>
              </a:spcBef>
            </a:pPr>
            <a:r>
              <a:rPr lang="en-GB" b="1" smtClean="0"/>
              <a:t>Understand/Explain</a:t>
            </a:r>
          </a:p>
          <a:p>
            <a:pPr eaLnBrk="1" hangingPunct="1">
              <a:spcBef>
                <a:spcPct val="0"/>
              </a:spcBef>
            </a:pPr>
            <a:r>
              <a:rPr lang="en-GB" b="1" smtClean="0"/>
              <a:t>Apply</a:t>
            </a:r>
          </a:p>
          <a:p>
            <a:pPr eaLnBrk="1" hangingPunct="1">
              <a:spcBef>
                <a:spcPct val="0"/>
              </a:spcBef>
            </a:pPr>
            <a:r>
              <a:rPr lang="en-GB" b="1" smtClean="0"/>
              <a:t>Analyse</a:t>
            </a:r>
          </a:p>
          <a:p>
            <a:pPr eaLnBrk="1" hangingPunct="1">
              <a:spcBef>
                <a:spcPct val="0"/>
              </a:spcBef>
            </a:pPr>
            <a:r>
              <a:rPr lang="en-GB" b="1" smtClean="0"/>
              <a:t>Evaluate</a:t>
            </a:r>
          </a:p>
          <a:p>
            <a:pPr eaLnBrk="1" hangingPunct="1">
              <a:spcBef>
                <a:spcPct val="0"/>
              </a:spcBef>
            </a:pPr>
            <a:r>
              <a:rPr lang="en-GB" b="1" smtClean="0"/>
              <a:t>Create</a:t>
            </a:r>
          </a:p>
          <a:p>
            <a:pPr eaLnBrk="1" hangingPunct="1">
              <a:spcBef>
                <a:spcPct val="0"/>
              </a:spcBef>
            </a:pPr>
            <a:endParaRPr lang="en-GB" b="1" smtClean="0"/>
          </a:p>
          <a:p>
            <a:pPr eaLnBrk="1" hangingPunct="1">
              <a:spcBef>
                <a:spcPct val="0"/>
              </a:spcBef>
            </a:pPr>
            <a:r>
              <a:rPr lang="en-GB" b="1" smtClean="0"/>
              <a:t>Other useful command words:</a:t>
            </a:r>
          </a:p>
          <a:p>
            <a:pPr eaLnBrk="1" hangingPunct="1">
              <a:spcBef>
                <a:spcPct val="0"/>
              </a:spcBef>
            </a:pPr>
            <a:r>
              <a:rPr lang="en-GB" b="1" smtClean="0"/>
              <a:t>Analyse </a:t>
            </a:r>
            <a:r>
              <a:rPr lang="en-GB" smtClean="0"/>
              <a:t>Separate information into components and identify their characteristics.</a:t>
            </a:r>
          </a:p>
          <a:p>
            <a:pPr eaLnBrk="1" hangingPunct="1">
              <a:spcBef>
                <a:spcPct val="0"/>
              </a:spcBef>
            </a:pPr>
            <a:r>
              <a:rPr lang="en-GB" b="1" smtClean="0"/>
              <a:t>Annotate </a:t>
            </a:r>
            <a:r>
              <a:rPr lang="en-GB" smtClean="0"/>
              <a:t>To provide notes of explanation.</a:t>
            </a:r>
          </a:p>
          <a:p>
            <a:pPr eaLnBrk="1" hangingPunct="1">
              <a:spcBef>
                <a:spcPct val="0"/>
              </a:spcBef>
            </a:pPr>
            <a:r>
              <a:rPr lang="en-GB" b="1" smtClean="0"/>
              <a:t>Apply </a:t>
            </a:r>
            <a:r>
              <a:rPr lang="en-GB" smtClean="0"/>
              <a:t>Put into effect in a recognised way.</a:t>
            </a:r>
          </a:p>
          <a:p>
            <a:pPr eaLnBrk="1" hangingPunct="1">
              <a:spcBef>
                <a:spcPct val="0"/>
              </a:spcBef>
            </a:pPr>
            <a:r>
              <a:rPr lang="en-GB" b="1" smtClean="0"/>
              <a:t>Assess </a:t>
            </a:r>
            <a:r>
              <a:rPr lang="en-GB" smtClean="0"/>
              <a:t>Make an informed judgement.</a:t>
            </a:r>
          </a:p>
          <a:p>
            <a:pPr eaLnBrk="1" hangingPunct="1">
              <a:spcBef>
                <a:spcPct val="0"/>
              </a:spcBef>
            </a:pPr>
            <a:r>
              <a:rPr lang="en-GB" b="1" smtClean="0"/>
              <a:t>Calculate </a:t>
            </a:r>
            <a:r>
              <a:rPr lang="en-GB" smtClean="0"/>
              <a:t>Generate a numerical answer, with working shown.</a:t>
            </a:r>
          </a:p>
          <a:p>
            <a:pPr eaLnBrk="1" hangingPunct="1">
              <a:spcBef>
                <a:spcPct val="0"/>
              </a:spcBef>
            </a:pPr>
            <a:r>
              <a:rPr lang="en-GB" b="1" smtClean="0"/>
              <a:t>Comment </a:t>
            </a:r>
            <a:r>
              <a:rPr lang="en-GB" smtClean="0"/>
              <a:t>Present an informed opinion or infer points of interest relevant to the context of</a:t>
            </a:r>
          </a:p>
          <a:p>
            <a:pPr eaLnBrk="1" hangingPunct="1">
              <a:spcBef>
                <a:spcPct val="0"/>
              </a:spcBef>
            </a:pPr>
            <a:r>
              <a:rPr lang="en-GB" smtClean="0"/>
              <a:t>the question.</a:t>
            </a:r>
          </a:p>
          <a:p>
            <a:pPr eaLnBrk="1" hangingPunct="1">
              <a:spcBef>
                <a:spcPct val="0"/>
              </a:spcBef>
            </a:pPr>
            <a:r>
              <a:rPr lang="en-GB" b="1" smtClean="0"/>
              <a:t>Compare </a:t>
            </a:r>
            <a:r>
              <a:rPr lang="en-GB" smtClean="0"/>
              <a:t>Identify similarities.</a:t>
            </a:r>
          </a:p>
          <a:p>
            <a:pPr eaLnBrk="1" hangingPunct="1">
              <a:spcBef>
                <a:spcPct val="0"/>
              </a:spcBef>
            </a:pPr>
            <a:r>
              <a:rPr lang="en-GB" b="1" smtClean="0"/>
              <a:t>Complete </a:t>
            </a:r>
            <a:r>
              <a:rPr lang="en-GB" smtClean="0"/>
              <a:t>Write the information required.</a:t>
            </a:r>
          </a:p>
          <a:p>
            <a:pPr eaLnBrk="1" hangingPunct="1">
              <a:spcBef>
                <a:spcPct val="0"/>
              </a:spcBef>
            </a:pPr>
            <a:r>
              <a:rPr lang="en-GB" b="1" smtClean="0"/>
              <a:t>Consider </a:t>
            </a:r>
            <a:r>
              <a:rPr lang="en-GB" smtClean="0"/>
              <a:t>Review and respond to information provided.</a:t>
            </a:r>
          </a:p>
          <a:p>
            <a:pPr eaLnBrk="1" hangingPunct="1">
              <a:spcBef>
                <a:spcPct val="0"/>
              </a:spcBef>
            </a:pPr>
            <a:r>
              <a:rPr lang="en-GB" b="1" smtClean="0"/>
              <a:t>Contrast </a:t>
            </a:r>
            <a:r>
              <a:rPr lang="en-GB" smtClean="0"/>
              <a:t>Identify differences.</a:t>
            </a:r>
          </a:p>
          <a:p>
            <a:pPr eaLnBrk="1" hangingPunct="1">
              <a:spcBef>
                <a:spcPct val="0"/>
              </a:spcBef>
            </a:pPr>
            <a:r>
              <a:rPr lang="en-GB" b="1" smtClean="0"/>
              <a:t>Deduce </a:t>
            </a:r>
            <a:r>
              <a:rPr lang="en-GB" smtClean="0"/>
              <a:t>Draw conclusions from information provided.</a:t>
            </a:r>
          </a:p>
          <a:p>
            <a:pPr eaLnBrk="1" hangingPunct="1">
              <a:spcBef>
                <a:spcPct val="0"/>
              </a:spcBef>
            </a:pPr>
            <a:r>
              <a:rPr lang="en-GB" b="1" smtClean="0"/>
              <a:t>Define </a:t>
            </a:r>
            <a:r>
              <a:rPr lang="en-GB" smtClean="0"/>
              <a:t>Specify meaning of the word or term.</a:t>
            </a:r>
          </a:p>
          <a:p>
            <a:pPr eaLnBrk="1" hangingPunct="1">
              <a:spcBef>
                <a:spcPct val="0"/>
              </a:spcBef>
            </a:pPr>
            <a:r>
              <a:rPr lang="en-GB" b="1" smtClean="0"/>
              <a:t>Demonstrate </a:t>
            </a:r>
            <a:r>
              <a:rPr lang="en-GB" smtClean="0"/>
              <a:t>Provide clear evidence.</a:t>
            </a:r>
          </a:p>
          <a:p>
            <a:pPr eaLnBrk="1" hangingPunct="1">
              <a:spcBef>
                <a:spcPct val="0"/>
              </a:spcBef>
            </a:pPr>
            <a:r>
              <a:rPr lang="en-GB" b="1" smtClean="0"/>
              <a:t>Describe </a:t>
            </a:r>
            <a:r>
              <a:rPr lang="en-GB" smtClean="0"/>
              <a:t>Provide a detailed account (using diagrams/data from figures or tables where</a:t>
            </a:r>
          </a:p>
          <a:p>
            <a:pPr eaLnBrk="1" hangingPunct="1">
              <a:spcBef>
                <a:spcPct val="0"/>
              </a:spcBef>
            </a:pPr>
            <a:r>
              <a:rPr lang="en-GB" smtClean="0"/>
              <a:t>appropriate). The depth of the answer should be judged from the marks allocated</a:t>
            </a:r>
          </a:p>
          <a:p>
            <a:pPr eaLnBrk="1" hangingPunct="1">
              <a:spcBef>
                <a:spcPct val="0"/>
              </a:spcBef>
            </a:pPr>
            <a:r>
              <a:rPr lang="en-GB" smtClean="0"/>
              <a:t>for the question.</a:t>
            </a:r>
          </a:p>
          <a:p>
            <a:pPr eaLnBrk="1" hangingPunct="1">
              <a:spcBef>
                <a:spcPct val="0"/>
              </a:spcBef>
            </a:pPr>
            <a:r>
              <a:rPr lang="en-GB" b="1" smtClean="0"/>
              <a:t>Determine </a:t>
            </a:r>
            <a:r>
              <a:rPr lang="en-GB" smtClean="0"/>
              <a:t>The quantity cannot be measured directly but can be obtained by calculation. A</a:t>
            </a:r>
          </a:p>
          <a:p>
            <a:pPr eaLnBrk="1" hangingPunct="1">
              <a:spcBef>
                <a:spcPct val="0"/>
              </a:spcBef>
            </a:pPr>
            <a:r>
              <a:rPr lang="en-GB" smtClean="0"/>
              <a:t>value can be obtained by following a specific procedure or substituting values</a:t>
            </a:r>
          </a:p>
          <a:p>
            <a:pPr eaLnBrk="1" hangingPunct="1">
              <a:spcBef>
                <a:spcPct val="0"/>
              </a:spcBef>
            </a:pPr>
            <a:r>
              <a:rPr lang="en-GB" smtClean="0"/>
              <a:t>into a formula.</a:t>
            </a:r>
          </a:p>
          <a:p>
            <a:pPr eaLnBrk="1" hangingPunct="1">
              <a:spcBef>
                <a:spcPct val="0"/>
              </a:spcBef>
            </a:pPr>
            <a:r>
              <a:rPr lang="en-GB" b="1" smtClean="0"/>
              <a:t>Discuss </a:t>
            </a:r>
            <a:r>
              <a:rPr lang="en-GB" smtClean="0"/>
              <a:t>Give a detailed account that addresses a range of ideas and arguments.</a:t>
            </a:r>
          </a:p>
          <a:p>
            <a:pPr eaLnBrk="1" hangingPunct="1">
              <a:spcBef>
                <a:spcPct val="0"/>
              </a:spcBef>
            </a:pPr>
            <a:r>
              <a:rPr lang="en-GB" b="1" smtClean="0"/>
              <a:t>Distinguish </a:t>
            </a:r>
            <a:r>
              <a:rPr lang="en-GB" smtClean="0"/>
              <a:t>Recognise and identify difference(s).</a:t>
            </a:r>
          </a:p>
          <a:p>
            <a:pPr eaLnBrk="1" hangingPunct="1">
              <a:spcBef>
                <a:spcPct val="0"/>
              </a:spcBef>
            </a:pPr>
            <a:r>
              <a:rPr lang="en-GB" b="1" smtClean="0"/>
              <a:t>Draw </a:t>
            </a:r>
            <a:r>
              <a:rPr lang="en-GB" smtClean="0"/>
              <a:t>Produce a diagram or to infer.</a:t>
            </a:r>
          </a:p>
          <a:p>
            <a:pPr eaLnBrk="1" hangingPunct="1">
              <a:spcBef>
                <a:spcPct val="0"/>
              </a:spcBef>
            </a:pPr>
            <a:r>
              <a:rPr lang="en-GB" b="1" smtClean="0"/>
              <a:t>Estimate </a:t>
            </a:r>
            <a:r>
              <a:rPr lang="en-GB" smtClean="0"/>
              <a:t>Assign an approximate value.</a:t>
            </a:r>
          </a:p>
          <a:p>
            <a:pPr eaLnBrk="1" hangingPunct="1">
              <a:spcBef>
                <a:spcPct val="0"/>
              </a:spcBef>
            </a:pPr>
            <a:r>
              <a:rPr lang="en-GB" b="1" smtClean="0"/>
              <a:t>Evaluate </a:t>
            </a:r>
            <a:r>
              <a:rPr lang="en-GB" smtClean="0"/>
              <a:t>Judge from available evidence.</a:t>
            </a:r>
          </a:p>
          <a:p>
            <a:pPr eaLnBrk="1" hangingPunct="1">
              <a:spcBef>
                <a:spcPct val="0"/>
              </a:spcBef>
            </a:pPr>
            <a:r>
              <a:rPr lang="en-GB" b="1" smtClean="0"/>
              <a:t>Examine </a:t>
            </a:r>
            <a:r>
              <a:rPr lang="en-GB" smtClean="0"/>
              <a:t>Investigate closely.</a:t>
            </a:r>
          </a:p>
          <a:p>
            <a:pPr eaLnBrk="1" hangingPunct="1">
              <a:spcBef>
                <a:spcPct val="0"/>
              </a:spcBef>
            </a:pPr>
            <a:r>
              <a:rPr lang="en-GB" b="1" smtClean="0"/>
              <a:t>Explain </a:t>
            </a:r>
            <a:r>
              <a:rPr lang="en-GB" smtClean="0"/>
              <a:t>Set out reasons or purposes using biological background. The depth of treatment</a:t>
            </a:r>
          </a:p>
          <a:p>
            <a:pPr eaLnBrk="1" hangingPunct="1">
              <a:spcBef>
                <a:spcPct val="0"/>
              </a:spcBef>
            </a:pPr>
            <a:r>
              <a:rPr lang="en-GB" smtClean="0"/>
              <a:t>should be judged from the marks allocated for the question.</a:t>
            </a:r>
          </a:p>
          <a:p>
            <a:pPr eaLnBrk="1" hangingPunct="1">
              <a:spcBef>
                <a:spcPct val="0"/>
              </a:spcBef>
            </a:pPr>
            <a:r>
              <a:rPr lang="en-GB" b="1" smtClean="0"/>
              <a:t>Identify </a:t>
            </a:r>
            <a:r>
              <a:rPr lang="en-GB" smtClean="0"/>
              <a:t>Recognise or select relevant characteristics.</a:t>
            </a:r>
          </a:p>
          <a:p>
            <a:pPr eaLnBrk="1" hangingPunct="1">
              <a:spcBef>
                <a:spcPct val="0"/>
              </a:spcBef>
            </a:pPr>
            <a:r>
              <a:rPr lang="en-GB" b="1" smtClean="0"/>
              <a:t>Illustrate </a:t>
            </a:r>
            <a:r>
              <a:rPr lang="en-GB" smtClean="0"/>
              <a:t>Make clear by using examples or provide diagrams.</a:t>
            </a:r>
          </a:p>
          <a:p>
            <a:pPr eaLnBrk="1" hangingPunct="1">
              <a:spcBef>
                <a:spcPct val="0"/>
              </a:spcBef>
            </a:pPr>
            <a:r>
              <a:rPr lang="en-GB" b="1" smtClean="0"/>
              <a:t>Interpret </a:t>
            </a:r>
            <a:r>
              <a:rPr lang="en-GB" smtClean="0"/>
              <a:t>Translate information provided.</a:t>
            </a:r>
          </a:p>
          <a:p>
            <a:pPr eaLnBrk="1" hangingPunct="1">
              <a:spcBef>
                <a:spcPct val="0"/>
              </a:spcBef>
            </a:pPr>
            <a:r>
              <a:rPr lang="en-GB" b="1" smtClean="0"/>
              <a:t>Justify </a:t>
            </a:r>
            <a:r>
              <a:rPr lang="en-GB" smtClean="0"/>
              <a:t>Present a reasoned case.</a:t>
            </a:r>
          </a:p>
          <a:p>
            <a:pPr eaLnBrk="1" hangingPunct="1">
              <a:spcBef>
                <a:spcPct val="0"/>
              </a:spcBef>
            </a:pPr>
            <a:r>
              <a:rPr lang="en-GB" b="1" smtClean="0"/>
              <a:t>Label </a:t>
            </a:r>
            <a:r>
              <a:rPr lang="en-GB" smtClean="0"/>
              <a:t>To indicate (by using a straight line).</a:t>
            </a:r>
          </a:p>
          <a:p>
            <a:pPr eaLnBrk="1" hangingPunct="1">
              <a:spcBef>
                <a:spcPct val="0"/>
              </a:spcBef>
            </a:pPr>
            <a:r>
              <a:rPr lang="en-GB" b="1" smtClean="0"/>
              <a:t>List </a:t>
            </a:r>
            <a:r>
              <a:rPr lang="en-GB" smtClean="0"/>
              <a:t>Provide a number of points with no elaboration. If you are asked for two points</a:t>
            </a:r>
          </a:p>
          <a:p>
            <a:pPr eaLnBrk="1" hangingPunct="1">
              <a:spcBef>
                <a:spcPct val="0"/>
              </a:spcBef>
            </a:pPr>
            <a:r>
              <a:rPr lang="en-GB" smtClean="0"/>
              <a:t>then give only two!</a:t>
            </a:r>
          </a:p>
          <a:p>
            <a:pPr eaLnBrk="1" hangingPunct="1">
              <a:spcBef>
                <a:spcPct val="0"/>
              </a:spcBef>
            </a:pPr>
            <a:r>
              <a:rPr lang="en-GB" b="1" smtClean="0"/>
              <a:t>Measure </a:t>
            </a:r>
            <a:r>
              <a:rPr lang="en-GB" smtClean="0"/>
              <a:t>Establish a value using a suitable measuring instrument.</a:t>
            </a:r>
          </a:p>
          <a:p>
            <a:pPr eaLnBrk="1" hangingPunct="1">
              <a:spcBef>
                <a:spcPct val="0"/>
              </a:spcBef>
            </a:pPr>
            <a:r>
              <a:rPr lang="en-GB" b="1" smtClean="0"/>
              <a:t>Name </a:t>
            </a:r>
            <a:r>
              <a:rPr lang="en-GB" smtClean="0"/>
              <a:t>To provide appropriate word(s) or term(s).</a:t>
            </a:r>
          </a:p>
          <a:p>
            <a:pPr eaLnBrk="1" hangingPunct="1">
              <a:spcBef>
                <a:spcPct val="0"/>
              </a:spcBef>
            </a:pPr>
            <a:r>
              <a:rPr lang="en-GB" b="1" smtClean="0"/>
              <a:t>Outline </a:t>
            </a:r>
            <a:r>
              <a:rPr lang="en-GB" smtClean="0"/>
              <a:t>Restrict the outline to essential detail only.</a:t>
            </a:r>
          </a:p>
          <a:p>
            <a:pPr eaLnBrk="1" hangingPunct="1">
              <a:spcBef>
                <a:spcPct val="0"/>
              </a:spcBef>
            </a:pPr>
            <a:r>
              <a:rPr lang="en-GB" b="1" smtClean="0"/>
              <a:t>Plot </a:t>
            </a:r>
            <a:r>
              <a:rPr lang="en-GB" smtClean="0"/>
              <a:t>Mark out points on a graph or illustrate by use of a suitable graph.</a:t>
            </a:r>
          </a:p>
          <a:p>
            <a:pPr eaLnBrk="1" hangingPunct="1">
              <a:spcBef>
                <a:spcPct val="0"/>
              </a:spcBef>
            </a:pPr>
            <a:r>
              <a:rPr lang="en-GB" b="1" smtClean="0"/>
              <a:t>Predict </a:t>
            </a:r>
            <a:r>
              <a:rPr lang="en-GB" smtClean="0"/>
              <a:t>Suggest possible outcome(s).</a:t>
            </a:r>
          </a:p>
          <a:p>
            <a:pPr eaLnBrk="1" hangingPunct="1">
              <a:spcBef>
                <a:spcPct val="0"/>
              </a:spcBef>
            </a:pPr>
            <a:r>
              <a:rPr lang="en-GB" b="1" smtClean="0"/>
              <a:t>Recall </a:t>
            </a:r>
            <a:r>
              <a:rPr lang="en-GB" smtClean="0"/>
              <a:t>Repeat knowledge from prior learning.</a:t>
            </a:r>
          </a:p>
          <a:p>
            <a:pPr eaLnBrk="1" hangingPunct="1">
              <a:spcBef>
                <a:spcPct val="0"/>
              </a:spcBef>
            </a:pPr>
            <a:r>
              <a:rPr lang="en-GB" b="1" smtClean="0"/>
              <a:t>Recognise </a:t>
            </a:r>
            <a:r>
              <a:rPr lang="en-GB" smtClean="0"/>
              <a:t>To identify.</a:t>
            </a:r>
          </a:p>
          <a:p>
            <a:pPr eaLnBrk="1" hangingPunct="1">
              <a:spcBef>
                <a:spcPct val="0"/>
              </a:spcBef>
            </a:pPr>
            <a:r>
              <a:rPr lang="en-GB" b="1" smtClean="0"/>
              <a:t>Record </a:t>
            </a:r>
            <a:r>
              <a:rPr lang="en-GB" smtClean="0"/>
              <a:t>Report or note.</a:t>
            </a:r>
          </a:p>
          <a:p>
            <a:pPr eaLnBrk="1" hangingPunct="1">
              <a:spcBef>
                <a:spcPct val="0"/>
              </a:spcBef>
            </a:pPr>
            <a:r>
              <a:rPr lang="en-GB" b="1" smtClean="0"/>
              <a:t>Relate </a:t>
            </a:r>
            <a:r>
              <a:rPr lang="en-GB" smtClean="0"/>
              <a:t>Make interconnections.</a:t>
            </a:r>
          </a:p>
          <a:p>
            <a:pPr eaLnBrk="1" hangingPunct="1">
              <a:spcBef>
                <a:spcPct val="0"/>
              </a:spcBef>
            </a:pPr>
            <a:r>
              <a:rPr lang="en-GB" b="1" smtClean="0"/>
              <a:t>Sketch </a:t>
            </a:r>
            <a:r>
              <a:rPr lang="en-GB" smtClean="0"/>
              <a:t>Produce a simple, freehand drawing. A single clear sharp line should be used.</a:t>
            </a:r>
          </a:p>
          <a:p>
            <a:pPr eaLnBrk="1" hangingPunct="1">
              <a:spcBef>
                <a:spcPct val="0"/>
              </a:spcBef>
            </a:pPr>
            <a:r>
              <a:rPr lang="en-GB" smtClean="0"/>
              <a:t>In the context of a graph, the general shape of the curve would be sufficient.</a:t>
            </a:r>
          </a:p>
          <a:p>
            <a:pPr eaLnBrk="1" hangingPunct="1">
              <a:spcBef>
                <a:spcPct val="0"/>
              </a:spcBef>
            </a:pPr>
            <a:r>
              <a:rPr lang="en-GB" b="1" smtClean="0"/>
              <a:t>State </a:t>
            </a:r>
            <a:r>
              <a:rPr lang="en-GB" smtClean="0"/>
              <a:t>Produce a concise answer with no supporting argument.</a:t>
            </a:r>
          </a:p>
          <a:p>
            <a:pPr eaLnBrk="1" hangingPunct="1">
              <a:spcBef>
                <a:spcPct val="0"/>
              </a:spcBef>
            </a:pPr>
            <a:r>
              <a:rPr lang="en-GB" b="1" smtClean="0"/>
              <a:t>Suggest </a:t>
            </a:r>
            <a:r>
              <a:rPr lang="en-GB" smtClean="0"/>
              <a:t>Apply your biological knowledge and understanding to a situation which you may</a:t>
            </a:r>
          </a:p>
          <a:p>
            <a:pPr eaLnBrk="1" hangingPunct="1">
              <a:spcBef>
                <a:spcPct val="0"/>
              </a:spcBef>
            </a:pPr>
            <a:r>
              <a:rPr lang="en-GB" smtClean="0"/>
              <a:t>not have covered in the specification.</a:t>
            </a:r>
          </a:p>
          <a:p>
            <a:pPr eaLnBrk="1" hangingPunct="1">
              <a:spcBef>
                <a:spcPct val="0"/>
              </a:spcBef>
            </a:pPr>
            <a:r>
              <a:rPr lang="en-GB" b="1" smtClean="0"/>
              <a:t>Summarise </a:t>
            </a:r>
            <a:r>
              <a:rPr lang="en-GB" smtClean="0"/>
              <a:t>Present main points in outline only.</a:t>
            </a:r>
          </a:p>
          <a:p>
            <a:pPr eaLnBrk="1" hangingPunct="1">
              <a:spcBef>
                <a:spcPct val="0"/>
              </a:spcBef>
            </a:pPr>
            <a:r>
              <a:rPr lang="en-GB" b="1" smtClean="0"/>
              <a:t>Use </a:t>
            </a:r>
            <a:r>
              <a:rPr lang="en-GB" smtClean="0"/>
              <a:t>Apply the information provided or apply prior learning.</a:t>
            </a:r>
          </a:p>
          <a:p>
            <a:pPr eaLnBrk="1" hangingPunct="1">
              <a:spcBef>
                <a:spcPct val="0"/>
              </a:spcBef>
            </a:pPr>
            <a:r>
              <a:rPr lang="en-GB" b="1" smtClean="0"/>
              <a:t>How: </a:t>
            </a:r>
            <a:r>
              <a:rPr lang="en-GB" smtClean="0"/>
              <a:t>Describe in what way or by what means……</a:t>
            </a:r>
          </a:p>
          <a:p>
            <a:pPr eaLnBrk="1" hangingPunct="1">
              <a:spcBef>
                <a:spcPct val="0"/>
              </a:spcBef>
            </a:pPr>
            <a:r>
              <a:rPr lang="en-GB" b="1" smtClean="0"/>
              <a:t>What: </a:t>
            </a:r>
            <a:r>
              <a:rPr lang="en-GB" smtClean="0"/>
              <a:t>Provide specific information……</a:t>
            </a:r>
          </a:p>
          <a:p>
            <a:pPr eaLnBrk="1" hangingPunct="1">
              <a:spcBef>
                <a:spcPct val="0"/>
              </a:spcBef>
            </a:pPr>
            <a:r>
              <a:rPr lang="en-GB" b="1" smtClean="0"/>
              <a:t>Why: </a:t>
            </a:r>
            <a:r>
              <a:rPr lang="en-GB" smtClean="0"/>
              <a:t>Explain the reason or purpose……</a:t>
            </a:r>
          </a:p>
          <a:p>
            <a:pPr eaLnBrk="1" hangingPunct="1">
              <a:spcBef>
                <a:spcPct val="0"/>
              </a:spcBef>
            </a:pPr>
            <a:r>
              <a:rPr lang="en-GB" b="1" smtClean="0"/>
              <a:t>Accuracy: </a:t>
            </a:r>
            <a:r>
              <a:rPr lang="en-GB" smtClean="0"/>
              <a:t>The accuracy of an observation, reading or measurement is the degree to which</a:t>
            </a:r>
          </a:p>
          <a:p>
            <a:pPr eaLnBrk="1" hangingPunct="1">
              <a:spcBef>
                <a:spcPct val="0"/>
              </a:spcBef>
            </a:pPr>
            <a:r>
              <a:rPr lang="en-GB" smtClean="0"/>
              <a:t>it approaches a notional ‘true’ value or outcome. For example: closeness to a</a:t>
            </a:r>
          </a:p>
          <a:p>
            <a:pPr eaLnBrk="1" hangingPunct="1">
              <a:spcBef>
                <a:spcPct val="0"/>
              </a:spcBef>
            </a:pPr>
            <a:r>
              <a:rPr lang="en-GB" smtClean="0"/>
              <a:t>line of best fit; accuracy of apparatus on percentage error.</a:t>
            </a:r>
          </a:p>
          <a:p>
            <a:pPr eaLnBrk="1" hangingPunct="1">
              <a:spcBef>
                <a:spcPct val="0"/>
              </a:spcBef>
            </a:pPr>
            <a:r>
              <a:rPr lang="en-GB" b="1" smtClean="0"/>
              <a:t>Precision: </a:t>
            </a:r>
            <a:r>
              <a:rPr lang="en-GB" smtClean="0"/>
              <a:t>The ability to be exact (degree of precision).</a:t>
            </a:r>
          </a:p>
          <a:p>
            <a:pPr eaLnBrk="1" hangingPunct="1">
              <a:spcBef>
                <a:spcPct val="0"/>
              </a:spcBef>
            </a:pPr>
            <a:r>
              <a:rPr lang="en-GB" b="1" smtClean="0"/>
              <a:t>Reliability: </a:t>
            </a:r>
            <a:r>
              <a:rPr lang="en-GB" smtClean="0"/>
              <a:t>The measure of confidence that can be placed in a set of observations or</a:t>
            </a:r>
          </a:p>
          <a:p>
            <a:pPr eaLnBrk="1" hangingPunct="1">
              <a:spcBef>
                <a:spcPct val="0"/>
              </a:spcBef>
            </a:pPr>
            <a:r>
              <a:rPr lang="en-GB" smtClean="0"/>
              <a:t>measurements. For example: confidence limits of statistical tests or</a:t>
            </a:r>
          </a:p>
          <a:p>
            <a:pPr eaLnBrk="1" hangingPunct="1">
              <a:spcBef>
                <a:spcPct val="0"/>
              </a:spcBef>
            </a:pPr>
            <a:r>
              <a:rPr lang="en-GB" smtClean="0"/>
              <a:t>concordance of repeats or standard deviation.</a:t>
            </a:r>
          </a:p>
          <a:p>
            <a:pPr eaLnBrk="1" hangingPunct="1">
              <a:spcBef>
                <a:spcPct val="0"/>
              </a:spcBef>
            </a:pPr>
            <a:r>
              <a:rPr lang="en-GB" b="1" smtClean="0"/>
              <a:t>Validity: </a:t>
            </a:r>
            <a:r>
              <a:rPr lang="en-GB" smtClean="0"/>
              <a:t>The implication that the outcome of an activity is not being distorted by</a:t>
            </a:r>
          </a:p>
          <a:p>
            <a:pPr eaLnBrk="1" hangingPunct="1">
              <a:spcBef>
                <a:spcPct val="0"/>
              </a:spcBef>
            </a:pPr>
            <a:r>
              <a:rPr lang="en-GB" smtClean="0"/>
              <a:t>extraneous factors.</a:t>
            </a:r>
          </a:p>
          <a:p>
            <a:pPr eaLnBrk="1" hangingPunct="1">
              <a:spcBef>
                <a:spcPct val="0"/>
              </a:spcBef>
            </a:pPr>
            <a:endParaRPr lang="en-GB" smtClean="0"/>
          </a:p>
          <a:p>
            <a:pPr eaLnBrk="1" hangingPunct="1">
              <a:spcBef>
                <a:spcPct val="0"/>
              </a:spcBef>
            </a:pPr>
            <a:r>
              <a:rPr lang="en-GB" b="1" smtClean="0"/>
              <a:t>Independent enquiry tasks:</a:t>
            </a:r>
          </a:p>
          <a:p>
            <a:pPr eaLnBrk="1" hangingPunct="1">
              <a:spcBef>
                <a:spcPct val="0"/>
              </a:spcBef>
            </a:pPr>
            <a:r>
              <a:rPr lang="en-GB" smtClean="0"/>
              <a:t>• identify questions to answer and problems to resolve</a:t>
            </a:r>
          </a:p>
          <a:p>
            <a:pPr eaLnBrk="1" hangingPunct="1">
              <a:spcBef>
                <a:spcPct val="0"/>
              </a:spcBef>
            </a:pPr>
            <a:r>
              <a:rPr lang="en-GB" smtClean="0"/>
              <a:t>• plan and carry out research, appreciating the consequences of decisions</a:t>
            </a:r>
          </a:p>
          <a:p>
            <a:pPr eaLnBrk="1" hangingPunct="1">
              <a:spcBef>
                <a:spcPct val="0"/>
              </a:spcBef>
            </a:pPr>
            <a:r>
              <a:rPr lang="en-GB" smtClean="0"/>
              <a:t>• explore issues, events or problems from different perspectives</a:t>
            </a:r>
          </a:p>
          <a:p>
            <a:pPr eaLnBrk="1" hangingPunct="1">
              <a:spcBef>
                <a:spcPct val="0"/>
              </a:spcBef>
            </a:pPr>
            <a:r>
              <a:rPr lang="en-GB" smtClean="0"/>
              <a:t>• analyse and evaluate information, judging its relevance and value</a:t>
            </a:r>
          </a:p>
          <a:p>
            <a:pPr eaLnBrk="1" hangingPunct="1">
              <a:spcBef>
                <a:spcPct val="0"/>
              </a:spcBef>
            </a:pPr>
            <a:r>
              <a:rPr lang="en-GB" smtClean="0"/>
              <a:t>• consider the influence of circumstances, beliefs and feelings on decisions and</a:t>
            </a:r>
          </a:p>
          <a:p>
            <a:pPr eaLnBrk="1" hangingPunct="1">
              <a:spcBef>
                <a:spcPct val="0"/>
              </a:spcBef>
            </a:pPr>
            <a:r>
              <a:rPr lang="en-GB" smtClean="0"/>
              <a:t>events</a:t>
            </a:r>
          </a:p>
          <a:p>
            <a:pPr eaLnBrk="1" hangingPunct="1">
              <a:spcBef>
                <a:spcPct val="0"/>
              </a:spcBef>
            </a:pPr>
            <a:r>
              <a:rPr lang="en-GB" smtClean="0"/>
              <a:t>• support conclusions, using reasoned arguments and evidence</a:t>
            </a:r>
          </a:p>
          <a:p>
            <a:pPr eaLnBrk="1" hangingPunct="1">
              <a:spcBef>
                <a:spcPct val="0"/>
              </a:spcBef>
            </a:pPr>
            <a:endParaRPr lang="en-GB" smtClean="0"/>
          </a:p>
          <a:p>
            <a:pPr eaLnBrk="1" hangingPunct="1">
              <a:spcBef>
                <a:spcPct val="0"/>
              </a:spcBef>
            </a:pPr>
            <a:r>
              <a:rPr lang="en-GB" b="1" smtClean="0"/>
              <a:t>Creative thinking activities:</a:t>
            </a:r>
          </a:p>
          <a:p>
            <a:pPr eaLnBrk="1" hangingPunct="1">
              <a:spcBef>
                <a:spcPct val="0"/>
              </a:spcBef>
              <a:buFontTx/>
              <a:buChar char="•"/>
            </a:pPr>
            <a:r>
              <a:rPr lang="en-GB" smtClean="0"/>
              <a:t>generate ideas and explore possibilities</a:t>
            </a:r>
          </a:p>
          <a:p>
            <a:pPr eaLnBrk="1" hangingPunct="1">
              <a:spcBef>
                <a:spcPct val="0"/>
              </a:spcBef>
            </a:pPr>
            <a:r>
              <a:rPr lang="en-GB" smtClean="0"/>
              <a:t>• ask questions to extend their thinking</a:t>
            </a:r>
          </a:p>
          <a:p>
            <a:pPr eaLnBrk="1" hangingPunct="1">
              <a:spcBef>
                <a:spcPct val="0"/>
              </a:spcBef>
            </a:pPr>
            <a:r>
              <a:rPr lang="en-GB" smtClean="0"/>
              <a:t>• connect own and others’ ideas and experiences in inventive ways</a:t>
            </a:r>
          </a:p>
          <a:p>
            <a:pPr eaLnBrk="1" hangingPunct="1">
              <a:spcBef>
                <a:spcPct val="0"/>
              </a:spcBef>
            </a:pPr>
            <a:r>
              <a:rPr lang="en-GB" smtClean="0"/>
              <a:t>• question own and others’ assumptions</a:t>
            </a:r>
          </a:p>
          <a:p>
            <a:pPr eaLnBrk="1" hangingPunct="1">
              <a:spcBef>
                <a:spcPct val="0"/>
              </a:spcBef>
            </a:pPr>
            <a:r>
              <a:rPr lang="en-GB" smtClean="0"/>
              <a:t>• try out alternatives or new solutions and follow ideas through</a:t>
            </a:r>
          </a:p>
          <a:p>
            <a:pPr eaLnBrk="1" hangingPunct="1">
              <a:spcBef>
                <a:spcPct val="0"/>
              </a:spcBef>
            </a:pPr>
            <a:r>
              <a:rPr lang="en-GB" smtClean="0"/>
              <a:t>• adapt ideas as circumstances change</a:t>
            </a:r>
          </a:p>
          <a:p>
            <a:pPr eaLnBrk="1" hangingPunct="1">
              <a:spcBef>
                <a:spcPct val="0"/>
              </a:spcBef>
            </a:pPr>
            <a:endParaRPr lang="en-GB" smtClean="0"/>
          </a:p>
          <a:p>
            <a:pPr eaLnBrk="1" hangingPunct="1">
              <a:spcBef>
                <a:spcPct val="0"/>
              </a:spcBef>
            </a:pPr>
            <a:r>
              <a:rPr lang="en-GB" b="1" smtClean="0"/>
              <a:t>Reflective Learning:</a:t>
            </a:r>
          </a:p>
          <a:p>
            <a:pPr eaLnBrk="1" hangingPunct="1">
              <a:spcBef>
                <a:spcPct val="0"/>
              </a:spcBef>
              <a:buFontTx/>
              <a:buChar char="•"/>
            </a:pPr>
            <a:r>
              <a:rPr lang="en-GB" smtClean="0"/>
              <a:t>assess themselves and others, identifying opportunities and achievements</a:t>
            </a:r>
          </a:p>
          <a:p>
            <a:pPr eaLnBrk="1" hangingPunct="1">
              <a:spcBef>
                <a:spcPct val="0"/>
              </a:spcBef>
            </a:pPr>
            <a:r>
              <a:rPr lang="en-GB" smtClean="0"/>
              <a:t>• set goals with success criteria for their development and work</a:t>
            </a:r>
          </a:p>
          <a:p>
            <a:pPr eaLnBrk="1" hangingPunct="1">
              <a:spcBef>
                <a:spcPct val="0"/>
              </a:spcBef>
            </a:pPr>
            <a:r>
              <a:rPr lang="en-GB" smtClean="0"/>
              <a:t>• review progress, acting on the outcomes</a:t>
            </a:r>
          </a:p>
          <a:p>
            <a:pPr eaLnBrk="1" hangingPunct="1">
              <a:spcBef>
                <a:spcPct val="0"/>
              </a:spcBef>
            </a:pPr>
            <a:r>
              <a:rPr lang="en-GB" smtClean="0"/>
              <a:t>• invite feedback and deal positively with praise, setbacks and criticism</a:t>
            </a:r>
          </a:p>
          <a:p>
            <a:pPr eaLnBrk="1" hangingPunct="1">
              <a:spcBef>
                <a:spcPct val="0"/>
              </a:spcBef>
            </a:pPr>
            <a:r>
              <a:rPr lang="en-GB" smtClean="0"/>
              <a:t>• evaluate experiences and learning to inform future progress</a:t>
            </a:r>
          </a:p>
          <a:p>
            <a:pPr eaLnBrk="1" hangingPunct="1">
              <a:spcBef>
                <a:spcPct val="0"/>
              </a:spcBef>
            </a:pPr>
            <a:r>
              <a:rPr lang="en-GB" smtClean="0"/>
              <a:t>• communicate their learning in relevant ways for different audiences</a:t>
            </a:r>
          </a:p>
          <a:p>
            <a:pPr eaLnBrk="1" hangingPunct="1">
              <a:spcBef>
                <a:spcPct val="0"/>
              </a:spcBef>
            </a:pPr>
            <a:endParaRPr lang="en-GB" smtClean="0"/>
          </a:p>
          <a:p>
            <a:pPr eaLnBrk="1" hangingPunct="1">
              <a:spcBef>
                <a:spcPct val="0"/>
              </a:spcBef>
            </a:pPr>
            <a:r>
              <a:rPr lang="en-GB" b="1" smtClean="0"/>
              <a:t>Team work:</a:t>
            </a:r>
          </a:p>
          <a:p>
            <a:pPr eaLnBrk="1" hangingPunct="1">
              <a:spcBef>
                <a:spcPct val="0"/>
              </a:spcBef>
            </a:pPr>
            <a:r>
              <a:rPr lang="en-GB" smtClean="0"/>
              <a:t>• co-operate with others to work towards common goals</a:t>
            </a:r>
          </a:p>
          <a:p>
            <a:pPr eaLnBrk="1" hangingPunct="1">
              <a:spcBef>
                <a:spcPct val="0"/>
              </a:spcBef>
            </a:pPr>
            <a:r>
              <a:rPr lang="en-GB" smtClean="0"/>
              <a:t>• reach agreements, managing discussions to achieve results</a:t>
            </a:r>
          </a:p>
          <a:p>
            <a:pPr eaLnBrk="1" hangingPunct="1">
              <a:spcBef>
                <a:spcPct val="0"/>
              </a:spcBef>
            </a:pPr>
            <a:r>
              <a:rPr lang="en-GB" smtClean="0"/>
              <a:t>• adapt behaviour to suit different roles and situations</a:t>
            </a:r>
          </a:p>
          <a:p>
            <a:pPr eaLnBrk="1" hangingPunct="1">
              <a:spcBef>
                <a:spcPct val="0"/>
              </a:spcBef>
            </a:pPr>
            <a:r>
              <a:rPr lang="en-GB" smtClean="0"/>
              <a:t>• show fairness and consideration to others</a:t>
            </a:r>
          </a:p>
          <a:p>
            <a:pPr eaLnBrk="1" hangingPunct="1">
              <a:spcBef>
                <a:spcPct val="0"/>
              </a:spcBef>
            </a:pPr>
            <a:r>
              <a:rPr lang="en-GB" smtClean="0"/>
              <a:t>• take responsibility, showing confidence in themselves and their contribution</a:t>
            </a:r>
          </a:p>
          <a:p>
            <a:pPr eaLnBrk="1" hangingPunct="1">
              <a:spcBef>
                <a:spcPct val="0"/>
              </a:spcBef>
            </a:pPr>
            <a:r>
              <a:rPr lang="en-GB" smtClean="0"/>
              <a:t>• provide constructive support and feedback to others</a:t>
            </a:r>
          </a:p>
          <a:p>
            <a:pPr eaLnBrk="1" hangingPunct="1">
              <a:spcBef>
                <a:spcPct val="0"/>
              </a:spcBef>
            </a:pPr>
            <a:r>
              <a:rPr lang="en-GB" b="1" smtClean="0"/>
              <a:t>Self Management:</a:t>
            </a:r>
          </a:p>
          <a:p>
            <a:pPr eaLnBrk="1" hangingPunct="1">
              <a:spcBef>
                <a:spcPct val="0"/>
              </a:spcBef>
            </a:pPr>
            <a:r>
              <a:rPr lang="en-GB" smtClean="0"/>
              <a:t>• seek out challenges or new responsibilities and show flexibility when priorities</a:t>
            </a:r>
          </a:p>
          <a:p>
            <a:pPr eaLnBrk="1" hangingPunct="1">
              <a:spcBef>
                <a:spcPct val="0"/>
              </a:spcBef>
            </a:pPr>
            <a:r>
              <a:rPr lang="en-GB" smtClean="0"/>
              <a:t>change</a:t>
            </a:r>
          </a:p>
          <a:p>
            <a:pPr eaLnBrk="1" hangingPunct="1">
              <a:spcBef>
                <a:spcPct val="0"/>
              </a:spcBef>
            </a:pPr>
            <a:r>
              <a:rPr lang="en-GB" smtClean="0"/>
              <a:t>• work towards goals, showing initiative, commitment and perseverance</a:t>
            </a:r>
          </a:p>
          <a:p>
            <a:pPr eaLnBrk="1" hangingPunct="1">
              <a:spcBef>
                <a:spcPct val="0"/>
              </a:spcBef>
            </a:pPr>
            <a:r>
              <a:rPr lang="en-GB" smtClean="0"/>
              <a:t>• organise time and resources, prioritising actions</a:t>
            </a:r>
          </a:p>
          <a:p>
            <a:pPr eaLnBrk="1" hangingPunct="1">
              <a:spcBef>
                <a:spcPct val="0"/>
              </a:spcBef>
            </a:pPr>
            <a:r>
              <a:rPr lang="en-GB" smtClean="0"/>
              <a:t>• anticipate, take and manage risks</a:t>
            </a:r>
          </a:p>
          <a:p>
            <a:pPr eaLnBrk="1" hangingPunct="1">
              <a:spcBef>
                <a:spcPct val="0"/>
              </a:spcBef>
            </a:pPr>
            <a:r>
              <a:rPr lang="en-GB" smtClean="0"/>
              <a:t>• deal with competing pressures, including personal and work-related demands</a:t>
            </a:r>
          </a:p>
          <a:p>
            <a:pPr eaLnBrk="1" hangingPunct="1">
              <a:spcBef>
                <a:spcPct val="0"/>
              </a:spcBef>
            </a:pPr>
            <a:r>
              <a:rPr lang="en-GB" smtClean="0"/>
              <a:t>• respond positively to change, seeking advice and support when needed</a:t>
            </a:r>
          </a:p>
          <a:p>
            <a:pPr eaLnBrk="1" hangingPunct="1">
              <a:spcBef>
                <a:spcPct val="0"/>
              </a:spcBef>
            </a:pPr>
            <a:r>
              <a:rPr lang="en-GB" b="1" smtClean="0"/>
              <a:t>Effective participation:</a:t>
            </a:r>
          </a:p>
          <a:p>
            <a:pPr eaLnBrk="1" hangingPunct="1">
              <a:spcBef>
                <a:spcPct val="0"/>
              </a:spcBef>
            </a:pPr>
            <a:r>
              <a:rPr lang="en-GB" smtClean="0"/>
              <a:t>• discuss issues of concern, seeking resolution where needed</a:t>
            </a:r>
          </a:p>
          <a:p>
            <a:pPr eaLnBrk="1" hangingPunct="1">
              <a:spcBef>
                <a:spcPct val="0"/>
              </a:spcBef>
            </a:pPr>
            <a:r>
              <a:rPr lang="en-GB" smtClean="0"/>
              <a:t>• present a persuasive case for action</a:t>
            </a:r>
          </a:p>
          <a:p>
            <a:pPr eaLnBrk="1" hangingPunct="1">
              <a:spcBef>
                <a:spcPct val="0"/>
              </a:spcBef>
            </a:pPr>
            <a:r>
              <a:rPr lang="en-GB" smtClean="0"/>
              <a:t>• propose practical ways forward, breaking these down into manageable steps</a:t>
            </a:r>
          </a:p>
          <a:p>
            <a:pPr eaLnBrk="1" hangingPunct="1">
              <a:spcBef>
                <a:spcPct val="0"/>
              </a:spcBef>
            </a:pPr>
            <a:r>
              <a:rPr lang="en-GB" smtClean="0"/>
              <a:t>• identify improvements that would benefit others as well as themselves</a:t>
            </a:r>
          </a:p>
          <a:p>
            <a:pPr eaLnBrk="1" hangingPunct="1">
              <a:spcBef>
                <a:spcPct val="0"/>
              </a:spcBef>
            </a:pPr>
            <a:r>
              <a:rPr lang="en-GB" smtClean="0"/>
              <a:t>• try to influence others, negotiating and balancing diverse views to reach</a:t>
            </a:r>
          </a:p>
          <a:p>
            <a:pPr eaLnBrk="1" hangingPunct="1">
              <a:spcBef>
                <a:spcPct val="0"/>
              </a:spcBef>
            </a:pPr>
            <a:r>
              <a:rPr lang="en-GB" smtClean="0"/>
              <a:t>workable solutions</a:t>
            </a:r>
          </a:p>
          <a:p>
            <a:pPr eaLnBrk="1" hangingPunct="1">
              <a:spcBef>
                <a:spcPct val="0"/>
              </a:spcBef>
            </a:pPr>
            <a:r>
              <a:rPr lang="en-GB" smtClean="0"/>
              <a:t>• act as an advocate for views and beliefs that may differ from their own</a:t>
            </a:r>
          </a:p>
          <a:p>
            <a:pPr eaLnBrk="1" hangingPunct="1">
              <a:spcBef>
                <a:spcPct val="0"/>
              </a:spcBef>
            </a:pPr>
            <a:endParaRPr lang="en-GB" smtClean="0"/>
          </a:p>
          <a:p>
            <a:pPr eaLnBrk="1" hangingPunct="1">
              <a:spcBef>
                <a:spcPct val="0"/>
              </a:spcBef>
            </a:pPr>
            <a:endParaRPr lang="en-GB" b="1" smtClean="0"/>
          </a:p>
          <a:p>
            <a:pPr eaLnBrk="1" hangingPunct="1">
              <a:spcBef>
                <a:spcPct val="0"/>
              </a:spcBef>
            </a:pPr>
            <a:r>
              <a:rPr lang="en-GB" b="1" smtClean="0"/>
              <a:t>Example:</a:t>
            </a:r>
            <a:r>
              <a:rPr lang="en-GB" smtClean="0"/>
              <a:t> Plan and undertake a research project</a:t>
            </a:r>
          </a:p>
          <a:p>
            <a:pPr eaLnBrk="1" hangingPunct="1">
              <a:spcBef>
                <a:spcPct val="0"/>
              </a:spcBef>
            </a:pPr>
            <a:r>
              <a:rPr lang="en-GB" smtClean="0"/>
              <a:t>Working individually, students were required to plan and carry out a piece of</a:t>
            </a:r>
          </a:p>
          <a:p>
            <a:pPr eaLnBrk="1" hangingPunct="1">
              <a:spcBef>
                <a:spcPct val="0"/>
              </a:spcBef>
            </a:pPr>
            <a:r>
              <a:rPr lang="en-GB" smtClean="0"/>
              <a:t>research. They decided on a methodology, carried out initial desk research using</a:t>
            </a:r>
          </a:p>
          <a:p>
            <a:pPr eaLnBrk="1" hangingPunct="1">
              <a:spcBef>
                <a:spcPct val="0"/>
              </a:spcBef>
            </a:pPr>
            <a:r>
              <a:rPr lang="en-GB" smtClean="0"/>
              <a:t>the internet and developed a short questionnaire. They circulated the</a:t>
            </a:r>
          </a:p>
          <a:p>
            <a:pPr eaLnBrk="1" hangingPunct="1">
              <a:spcBef>
                <a:spcPct val="0"/>
              </a:spcBef>
            </a:pPr>
            <a:r>
              <a:rPr lang="en-GB" smtClean="0"/>
              <a:t>questionnaire to appropriate people, and analysed the responses. They produced</a:t>
            </a:r>
          </a:p>
          <a:p>
            <a:pPr eaLnBrk="1" hangingPunct="1">
              <a:spcBef>
                <a:spcPct val="0"/>
              </a:spcBef>
            </a:pPr>
            <a:r>
              <a:rPr lang="en-GB" smtClean="0"/>
              <a:t>a written report of the work, including their findings and recommendations and</a:t>
            </a:r>
          </a:p>
          <a:p>
            <a:pPr eaLnBrk="1" hangingPunct="1">
              <a:spcBef>
                <a:spcPct val="0"/>
              </a:spcBef>
            </a:pPr>
            <a:r>
              <a:rPr lang="en-GB" smtClean="0"/>
              <a:t>presented their results to a peer group. The group discussed the work and gave</a:t>
            </a:r>
          </a:p>
          <a:p>
            <a:pPr eaLnBrk="1" hangingPunct="1">
              <a:spcBef>
                <a:spcPct val="0"/>
              </a:spcBef>
            </a:pPr>
            <a:r>
              <a:rPr lang="en-GB" smtClean="0"/>
              <a:t>feedback on the report and presentation. Students were encouraged to reflect on</a:t>
            </a:r>
          </a:p>
          <a:p>
            <a:pPr eaLnBrk="1" hangingPunct="1">
              <a:spcBef>
                <a:spcPct val="0"/>
              </a:spcBef>
            </a:pPr>
            <a:r>
              <a:rPr lang="en-GB" smtClean="0"/>
              <a:t>the experience and discuss with their tutor what went well, and what they might</a:t>
            </a:r>
          </a:p>
          <a:p>
            <a:pPr eaLnBrk="1" hangingPunct="1">
              <a:spcBef>
                <a:spcPct val="0"/>
              </a:spcBef>
            </a:pPr>
            <a:r>
              <a:rPr lang="en-GB" smtClean="0"/>
              <a:t>do differently in future.</a:t>
            </a:r>
          </a:p>
          <a:p>
            <a:pPr eaLnBrk="1" hangingPunct="1">
              <a:spcBef>
                <a:spcPct val="0"/>
              </a:spcBef>
            </a:pPr>
            <a:r>
              <a:rPr lang="en-GB" smtClean="0"/>
              <a:t>This activity presents the opportunity for the development of the following PLTs:</a:t>
            </a:r>
          </a:p>
          <a:p>
            <a:pPr eaLnBrk="1" hangingPunct="1">
              <a:spcBef>
                <a:spcPct val="0"/>
              </a:spcBef>
            </a:pPr>
            <a:r>
              <a:rPr lang="en-GB" smtClean="0"/>
              <a:t>Independent enquirers, Creative thinkers, Reflective Learners, Self-managers.</a:t>
            </a:r>
          </a:p>
          <a:p>
            <a:pPr eaLnBrk="1" hangingPunct="1">
              <a:spcBef>
                <a:spcPct val="0"/>
              </a:spcBef>
            </a:pPr>
            <a:r>
              <a:rPr lang="en-GB" smtClean="0"/>
              <a:t>Aspects of Team workers and Effective participators might also be developed</a:t>
            </a:r>
          </a:p>
          <a:p>
            <a:pPr eaLnBrk="1" hangingPunct="1">
              <a:spcBef>
                <a:spcPct val="0"/>
              </a:spcBef>
            </a:pPr>
            <a:r>
              <a:rPr lang="en-GB" smtClean="0"/>
              <a:t>depending on the precise nature of the research project.</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62466"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6246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6246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7109F-99DF-42D5-8090-E0D4F5155147}" type="slidenum">
              <a:rPr lang="en-GB">
                <a:solidFill>
                  <a:srgbClr val="000000"/>
                </a:solidFill>
              </a:rPr>
              <a:pPr fontAlgn="base">
                <a:spcBef>
                  <a:spcPct val="0"/>
                </a:spcBef>
                <a:spcAft>
                  <a:spcPct val="0"/>
                </a:spcAft>
                <a:defRPr/>
              </a:pPr>
              <a:t>19</a:t>
            </a:fld>
            <a:endParaRPr lang="en-GB">
              <a:solidFill>
                <a:srgbClr val="000000"/>
              </a:solidFill>
            </a:endParaRPr>
          </a:p>
        </p:txBody>
      </p:sp>
      <p:sp>
        <p:nvSpPr>
          <p:cNvPr id="624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spcBef>
                <a:spcPct val="0"/>
              </a:spcBef>
            </a:pPr>
            <a:r>
              <a:rPr lang="en-GB" smtClean="0"/>
              <a:t>2) Visual displays of thinking scaffolds to be put up in the class room which provide guidance on how to complete each option.</a:t>
            </a:r>
          </a:p>
          <a:p>
            <a:pPr eaLnBrk="1" hangingPunct="1">
              <a:spcBef>
                <a:spcPct val="0"/>
              </a:spcBef>
            </a:pPr>
            <a:r>
              <a:rPr lang="en-GB" smtClean="0"/>
              <a:t>3) Thinking Scaffold for each task to be made available for each pupil depending on which task they choose. </a:t>
            </a:r>
          </a:p>
          <a:p>
            <a:pPr eaLnBrk="1" hangingPunct="1">
              <a:spcBef>
                <a:spcPct val="0"/>
              </a:spcBef>
            </a:pPr>
            <a:r>
              <a:rPr lang="en-GB" smtClean="0"/>
              <a:t>3) Support cards eg of keywords for extra help.</a:t>
            </a:r>
          </a:p>
          <a:p>
            <a:pPr eaLnBrk="1" hangingPunct="1">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64514"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6451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6451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3A9A21-B95C-45C8-AA02-0FD1EE3179CF}" type="slidenum">
              <a:rPr lang="en-GB">
                <a:solidFill>
                  <a:srgbClr val="000000"/>
                </a:solidFill>
              </a:rPr>
              <a:pPr fontAlgn="base">
                <a:spcBef>
                  <a:spcPct val="0"/>
                </a:spcBef>
                <a:spcAft>
                  <a:spcPct val="0"/>
                </a:spcAft>
                <a:defRPr/>
              </a:pPr>
              <a:t>20</a:t>
            </a:fld>
            <a:endParaRPr lang="en-GB">
              <a:solidFill>
                <a:srgbClr val="000000"/>
              </a:solidFill>
            </a:endParaRPr>
          </a:p>
        </p:txBody>
      </p:sp>
      <p:sp>
        <p:nvSpPr>
          <p:cNvPr id="645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Can be done as self or peer assessment activity</a:t>
            </a:r>
          </a:p>
          <a:p>
            <a:pPr eaLnBrk="1" hangingPunct="1">
              <a:spcBef>
                <a:spcPct val="0"/>
              </a:spcBef>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6656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6656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6656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AB1FBB-DC7F-49D3-9255-0E2444588BF4}" type="slidenum">
              <a:rPr lang="en-GB">
                <a:solidFill>
                  <a:srgbClr val="000000"/>
                </a:solidFill>
              </a:rPr>
              <a:pPr fontAlgn="base">
                <a:spcBef>
                  <a:spcPct val="0"/>
                </a:spcBef>
                <a:spcAft>
                  <a:spcPct val="0"/>
                </a:spcAft>
                <a:defRPr/>
              </a:pPr>
              <a:t>21</a:t>
            </a:fld>
            <a:endParaRPr lang="en-GB">
              <a:solidFill>
                <a:srgbClr val="000000"/>
              </a:solidFill>
            </a:endParaRPr>
          </a:p>
        </p:txBody>
      </p:sp>
      <p:sp>
        <p:nvSpPr>
          <p:cNvPr id="665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3072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3072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3072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B0356-3AFB-4B81-A471-B76ED1C8B28E}" type="slidenum">
              <a:rPr lang="en-GB">
                <a:solidFill>
                  <a:srgbClr val="000000"/>
                </a:solidFill>
              </a:rPr>
              <a:pPr fontAlgn="base">
                <a:spcBef>
                  <a:spcPct val="0"/>
                </a:spcBef>
                <a:spcAft>
                  <a:spcPct val="0"/>
                </a:spcAft>
                <a:defRPr/>
              </a:pPr>
              <a:t>2</a:t>
            </a:fld>
            <a:endParaRPr lang="en-GB">
              <a:solidFill>
                <a:srgbClr val="000000"/>
              </a:solidFill>
            </a:endParaRPr>
          </a:p>
        </p:txBody>
      </p:sp>
      <p:sp>
        <p:nvSpPr>
          <p:cNvPr id="307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spcBef>
                <a:spcPct val="0"/>
              </a:spcBef>
            </a:pPr>
            <a:r>
              <a:rPr lang="en-GB" b="1" smtClean="0"/>
              <a:t>Ideas for homework activities:</a:t>
            </a:r>
            <a:br>
              <a:rPr lang="en-GB" b="1" smtClean="0"/>
            </a:br>
            <a:r>
              <a:rPr lang="en-GB" smtClean="0"/>
              <a:t>Three main types of homework: practice, preparation, and extension. </a:t>
            </a:r>
          </a:p>
          <a:p>
            <a:pPr eaLnBrk="1" hangingPunct="1">
              <a:spcBef>
                <a:spcPct val="0"/>
              </a:spcBef>
            </a:pPr>
            <a:r>
              <a:rPr lang="en-GB" smtClean="0"/>
              <a:t>Practice:</a:t>
            </a:r>
          </a:p>
          <a:p>
            <a:pPr eaLnBrk="1" hangingPunct="1">
              <a:spcBef>
                <a:spcPct val="0"/>
              </a:spcBef>
            </a:pPr>
            <a:r>
              <a:rPr lang="en-GB" smtClean="0"/>
              <a:t> Practice assignments reinforce newly acquired skills. For example, students who have just learned a new method of solving a mathematical problem should be given new sample problems to complete on their own. </a:t>
            </a:r>
          </a:p>
          <a:p>
            <a:pPr eaLnBrk="1" hangingPunct="1">
              <a:spcBef>
                <a:spcPct val="0"/>
              </a:spcBef>
            </a:pPr>
            <a:r>
              <a:rPr lang="en-GB" smtClean="0"/>
              <a:t>Preparation:</a:t>
            </a:r>
          </a:p>
          <a:p>
            <a:pPr eaLnBrk="1" hangingPunct="1">
              <a:spcBef>
                <a:spcPct val="0"/>
              </a:spcBef>
            </a:pPr>
            <a:r>
              <a:rPr lang="en-GB" smtClean="0"/>
              <a:t>Preparation assignments help students get ready for activities that will occur in the classroom. Students may, for example, be required to do background research on a topic to be discussed later in class. </a:t>
            </a:r>
          </a:p>
          <a:p>
            <a:pPr eaLnBrk="1" hangingPunct="1">
              <a:spcBef>
                <a:spcPct val="0"/>
              </a:spcBef>
            </a:pPr>
            <a:r>
              <a:rPr lang="en-GB" smtClean="0"/>
              <a:t>Extension:</a:t>
            </a:r>
          </a:p>
          <a:p>
            <a:pPr eaLnBrk="1" hangingPunct="1">
              <a:spcBef>
                <a:spcPct val="0"/>
              </a:spcBef>
            </a:pPr>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spcBef>
                <a:spcPct val="0"/>
              </a:spcBef>
            </a:pPr>
            <a:endParaRPr lang="en-GB" smtClean="0"/>
          </a:p>
          <a:p>
            <a:pPr eaLnBrk="1" hangingPunct="1">
              <a:spcBef>
                <a:spcPct val="0"/>
              </a:spcBef>
            </a:pPr>
            <a:r>
              <a:rPr lang="en-GB" smtClean="0"/>
              <a:t>designing a poster, leaflet</a:t>
            </a:r>
          </a:p>
          <a:p>
            <a:pPr eaLnBrk="1" hangingPunct="1">
              <a:spcBef>
                <a:spcPct val="0"/>
              </a:spcBef>
            </a:pPr>
            <a:r>
              <a:rPr lang="en-GB" smtClean="0"/>
              <a:t>carrying out an interview/survey</a:t>
            </a:r>
          </a:p>
          <a:p>
            <a:pPr eaLnBrk="1" hangingPunct="1">
              <a:spcBef>
                <a:spcPct val="0"/>
              </a:spcBef>
            </a:pPr>
            <a:r>
              <a:rPr lang="en-GB" smtClean="0"/>
              <a:t>researching further information</a:t>
            </a:r>
          </a:p>
          <a:p>
            <a:pPr eaLnBrk="1" hangingPunct="1">
              <a:spcBef>
                <a:spcPct val="0"/>
              </a:spcBef>
            </a:pPr>
            <a:r>
              <a:rPr lang="en-GB" smtClean="0"/>
              <a:t>making up a story about key points</a:t>
            </a:r>
          </a:p>
          <a:p>
            <a:pPr eaLnBrk="1" hangingPunct="1">
              <a:spcBef>
                <a:spcPct val="0"/>
              </a:spcBef>
            </a:pPr>
            <a:r>
              <a:rPr lang="en-GB" smtClean="0"/>
              <a:t>reading over notes and highlighting key points</a:t>
            </a:r>
          </a:p>
          <a:p>
            <a:pPr eaLnBrk="1" hangingPunct="1">
              <a:spcBef>
                <a:spcPct val="0"/>
              </a:spcBef>
            </a:pPr>
            <a:r>
              <a:rPr lang="en-GB" smtClean="0"/>
              <a:t>making up a quiz for peers on key points</a:t>
            </a:r>
          </a:p>
          <a:p>
            <a:pPr eaLnBrk="1" hangingPunct="1">
              <a:spcBef>
                <a:spcPct val="0"/>
              </a:spcBef>
            </a:pPr>
            <a:r>
              <a:rPr lang="en-GB" smtClean="0"/>
              <a:t>model mapping</a:t>
            </a:r>
          </a:p>
          <a:p>
            <a:pPr eaLnBrk="1" hangingPunct="1">
              <a:spcBef>
                <a:spcPct val="0"/>
              </a:spcBef>
            </a:pPr>
            <a:r>
              <a:rPr lang="en-GB" smtClean="0"/>
              <a:t>explaining key points to others</a:t>
            </a:r>
          </a:p>
          <a:p>
            <a:pPr eaLnBrk="1" hangingPunct="1">
              <a:spcBef>
                <a:spcPct val="0"/>
              </a:spcBef>
            </a:pPr>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spcBef>
                <a:spcPct val="0"/>
              </a:spcBef>
            </a:pPr>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spcBef>
                <a:spcPct val="0"/>
              </a:spcBef>
            </a:pPr>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spcBef>
                <a:spcPct val="0"/>
              </a:spcBef>
            </a:pPr>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spcBef>
                <a:spcPct val="0"/>
              </a:spcBef>
            </a:pPr>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spcBef>
                <a:spcPct val="0"/>
              </a:spcBef>
            </a:pPr>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txBox="1">
            <a:spLocks noGrp="1" noChangeArrowheads="1"/>
          </p:cNvSpPr>
          <p:nvPr/>
        </p:nvSpPr>
        <p:spPr bwMode="auto">
          <a:xfrm>
            <a:off x="0" y="0"/>
            <a:ext cx="2971800" cy="457200"/>
          </a:xfrm>
          <a:prstGeom prst="rect">
            <a:avLst/>
          </a:prstGeom>
          <a:noFill/>
          <a:ln>
            <a:miter lim="800000"/>
            <a:headEnd/>
            <a:tailEnd/>
          </a:ln>
        </p:spPr>
        <p:txBody>
          <a:bodyPr/>
          <a:lstStyle/>
          <a:p>
            <a:pPr>
              <a:defRPr/>
            </a:pPr>
            <a:r>
              <a:rPr lang="en-GB" sz="1200">
                <a:solidFill>
                  <a:srgbClr val="000000"/>
                </a:solidFill>
                <a:latin typeface="+mn-lt"/>
              </a:rPr>
              <a:t>Nadia Habraszewski</a:t>
            </a:r>
          </a:p>
        </p:txBody>
      </p:sp>
      <p:sp>
        <p:nvSpPr>
          <p:cNvPr id="60418" name="Rectangle 3"/>
          <p:cNvSpPr txBox="1">
            <a:spLocks noGrp="1" noChangeArrowheads="1"/>
          </p:cNvSpPr>
          <p:nvPr/>
        </p:nvSpPr>
        <p:spPr bwMode="auto">
          <a:xfrm>
            <a:off x="3884613" y="0"/>
            <a:ext cx="2971800" cy="457200"/>
          </a:xfrm>
          <a:prstGeom prst="rect">
            <a:avLst/>
          </a:prstGeom>
          <a:noFill/>
          <a:ln>
            <a:miter lim="800000"/>
            <a:headEnd/>
            <a:tailEnd/>
          </a:ln>
        </p:spPr>
        <p:txBody>
          <a:bodyPr/>
          <a:lstStyle/>
          <a:p>
            <a:pPr algn="r">
              <a:defRPr/>
            </a:pPr>
            <a:r>
              <a:rPr lang="en-GB" sz="1200">
                <a:solidFill>
                  <a:srgbClr val="000000"/>
                </a:solidFill>
                <a:latin typeface="+mn-lt"/>
              </a:rPr>
              <a:t>HQFT Scaffold</a:t>
            </a:r>
          </a:p>
        </p:txBody>
      </p:sp>
      <p:sp>
        <p:nvSpPr>
          <p:cNvPr id="60419" name="Rectangle 6"/>
          <p:cNvSpPr txBox="1">
            <a:spLocks noGrp="1" noChangeArrowheads="1"/>
          </p:cNvSpPr>
          <p:nvPr/>
        </p:nvSpPr>
        <p:spPr bwMode="auto">
          <a:xfrm>
            <a:off x="0" y="8685213"/>
            <a:ext cx="2971800" cy="457200"/>
          </a:xfrm>
          <a:prstGeom prst="rect">
            <a:avLst/>
          </a:prstGeom>
          <a:noFill/>
          <a:ln>
            <a:miter lim="800000"/>
            <a:headEnd/>
            <a:tailEnd/>
          </a:ln>
        </p:spPr>
        <p:txBody>
          <a:bodyPr anchor="b"/>
          <a:lstStyle/>
          <a:p>
            <a:pPr>
              <a:defRPr/>
            </a:pPr>
            <a:r>
              <a:rPr lang="en-GB" sz="1200">
                <a:solidFill>
                  <a:srgbClr val="000000"/>
                </a:solidFill>
                <a:latin typeface="+mn-lt"/>
              </a:rPr>
              <a:t>Featherstone High School</a:t>
            </a:r>
          </a:p>
        </p:txBody>
      </p:sp>
      <p:sp>
        <p:nvSpPr>
          <p:cNvPr id="6042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31E1501F-9B50-41E4-AB20-EDCB44018BED}" type="slidenum">
              <a:rPr lang="en-GB" sz="1200">
                <a:solidFill>
                  <a:srgbClr val="000000"/>
                </a:solidFill>
                <a:latin typeface="+mn-lt"/>
              </a:rPr>
              <a:pPr algn="r">
                <a:defRPr/>
              </a:pPr>
              <a:t>23</a:t>
            </a:fld>
            <a:endParaRPr lang="en-GB" sz="1200">
              <a:solidFill>
                <a:srgbClr val="000000"/>
              </a:solidFill>
              <a:latin typeface="+mn-lt"/>
            </a:endParaRPr>
          </a:p>
        </p:txBody>
      </p:sp>
      <p:sp>
        <p:nvSpPr>
          <p:cNvPr id="1095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Command words for tasks:</a:t>
            </a:r>
          </a:p>
          <a:p>
            <a:pPr eaLnBrk="1" hangingPunct="1">
              <a:spcBef>
                <a:spcPct val="0"/>
              </a:spcBef>
            </a:pPr>
            <a:r>
              <a:rPr lang="en-GB" b="1" smtClean="0"/>
              <a:t>Blooms taxonomy </a:t>
            </a:r>
            <a:r>
              <a:rPr lang="en-GB" b="1" smtClean="0">
                <a:sym typeface="Wingdings" pitchFamily="2" charset="2"/>
              </a:rPr>
              <a:t>(in increasing order of complexity)</a:t>
            </a:r>
            <a:endParaRPr lang="en-GB" b="1" smtClean="0"/>
          </a:p>
          <a:p>
            <a:pPr eaLnBrk="1" hangingPunct="1">
              <a:spcBef>
                <a:spcPct val="0"/>
              </a:spcBef>
            </a:pPr>
            <a:r>
              <a:rPr lang="en-GB" b="1" smtClean="0"/>
              <a:t>Recall/Describe</a:t>
            </a:r>
          </a:p>
          <a:p>
            <a:pPr eaLnBrk="1" hangingPunct="1">
              <a:spcBef>
                <a:spcPct val="0"/>
              </a:spcBef>
            </a:pPr>
            <a:r>
              <a:rPr lang="en-GB" b="1" smtClean="0"/>
              <a:t>Understand/Explain</a:t>
            </a:r>
          </a:p>
          <a:p>
            <a:pPr eaLnBrk="1" hangingPunct="1">
              <a:spcBef>
                <a:spcPct val="0"/>
              </a:spcBef>
            </a:pPr>
            <a:r>
              <a:rPr lang="en-GB" b="1" smtClean="0"/>
              <a:t>Apply</a:t>
            </a:r>
          </a:p>
          <a:p>
            <a:pPr eaLnBrk="1" hangingPunct="1">
              <a:spcBef>
                <a:spcPct val="0"/>
              </a:spcBef>
            </a:pPr>
            <a:r>
              <a:rPr lang="en-GB" b="1" smtClean="0"/>
              <a:t>Analyse</a:t>
            </a:r>
          </a:p>
          <a:p>
            <a:pPr eaLnBrk="1" hangingPunct="1">
              <a:spcBef>
                <a:spcPct val="0"/>
              </a:spcBef>
            </a:pPr>
            <a:r>
              <a:rPr lang="en-GB" b="1" smtClean="0"/>
              <a:t>Evaluate</a:t>
            </a:r>
          </a:p>
          <a:p>
            <a:pPr eaLnBrk="1" hangingPunct="1">
              <a:spcBef>
                <a:spcPct val="0"/>
              </a:spcBef>
            </a:pPr>
            <a:r>
              <a:rPr lang="en-GB" b="1" smtClean="0"/>
              <a:t>Create</a:t>
            </a:r>
          </a:p>
          <a:p>
            <a:pPr eaLnBrk="1" hangingPunct="1">
              <a:spcBef>
                <a:spcPct val="0"/>
              </a:spcBef>
            </a:pPr>
            <a:endParaRPr lang="en-GB" b="1" smtClean="0"/>
          </a:p>
          <a:p>
            <a:pPr eaLnBrk="1" hangingPunct="1">
              <a:spcBef>
                <a:spcPct val="0"/>
              </a:spcBef>
            </a:pPr>
            <a:r>
              <a:rPr lang="en-GB" b="1" smtClean="0"/>
              <a:t>Other useful command words:</a:t>
            </a:r>
          </a:p>
          <a:p>
            <a:pPr eaLnBrk="1" hangingPunct="1">
              <a:spcBef>
                <a:spcPct val="0"/>
              </a:spcBef>
            </a:pPr>
            <a:r>
              <a:rPr lang="en-GB" b="1" smtClean="0"/>
              <a:t>Analyse </a:t>
            </a:r>
            <a:r>
              <a:rPr lang="en-GB" smtClean="0"/>
              <a:t>Separate information into components and identify their characteristics.</a:t>
            </a:r>
          </a:p>
          <a:p>
            <a:pPr eaLnBrk="1" hangingPunct="1">
              <a:spcBef>
                <a:spcPct val="0"/>
              </a:spcBef>
            </a:pPr>
            <a:r>
              <a:rPr lang="en-GB" b="1" smtClean="0"/>
              <a:t>Annotate </a:t>
            </a:r>
            <a:r>
              <a:rPr lang="en-GB" smtClean="0"/>
              <a:t>To provide notes of explanation.</a:t>
            </a:r>
          </a:p>
          <a:p>
            <a:pPr eaLnBrk="1" hangingPunct="1">
              <a:spcBef>
                <a:spcPct val="0"/>
              </a:spcBef>
            </a:pPr>
            <a:r>
              <a:rPr lang="en-GB" b="1" smtClean="0"/>
              <a:t>Apply </a:t>
            </a:r>
            <a:r>
              <a:rPr lang="en-GB" smtClean="0"/>
              <a:t>Put into effect in a recognised way.</a:t>
            </a:r>
          </a:p>
          <a:p>
            <a:pPr eaLnBrk="1" hangingPunct="1">
              <a:spcBef>
                <a:spcPct val="0"/>
              </a:spcBef>
            </a:pPr>
            <a:r>
              <a:rPr lang="en-GB" b="1" smtClean="0"/>
              <a:t>Assess </a:t>
            </a:r>
            <a:r>
              <a:rPr lang="en-GB" smtClean="0"/>
              <a:t>Make an informed judgement.</a:t>
            </a:r>
          </a:p>
          <a:p>
            <a:pPr eaLnBrk="1" hangingPunct="1">
              <a:spcBef>
                <a:spcPct val="0"/>
              </a:spcBef>
            </a:pPr>
            <a:r>
              <a:rPr lang="en-GB" b="1" smtClean="0"/>
              <a:t>Calculate </a:t>
            </a:r>
            <a:r>
              <a:rPr lang="en-GB" smtClean="0"/>
              <a:t>Generate a numerical answer, with working shown.</a:t>
            </a:r>
          </a:p>
          <a:p>
            <a:pPr eaLnBrk="1" hangingPunct="1">
              <a:spcBef>
                <a:spcPct val="0"/>
              </a:spcBef>
            </a:pPr>
            <a:r>
              <a:rPr lang="en-GB" b="1" smtClean="0"/>
              <a:t>Comment </a:t>
            </a:r>
            <a:r>
              <a:rPr lang="en-GB" smtClean="0"/>
              <a:t>Present an informed opinion or infer points of interest relevant to the context of</a:t>
            </a:r>
          </a:p>
          <a:p>
            <a:pPr eaLnBrk="1" hangingPunct="1">
              <a:spcBef>
                <a:spcPct val="0"/>
              </a:spcBef>
            </a:pPr>
            <a:r>
              <a:rPr lang="en-GB" smtClean="0"/>
              <a:t>the question.</a:t>
            </a:r>
          </a:p>
          <a:p>
            <a:pPr eaLnBrk="1" hangingPunct="1">
              <a:spcBef>
                <a:spcPct val="0"/>
              </a:spcBef>
            </a:pPr>
            <a:r>
              <a:rPr lang="en-GB" b="1" smtClean="0"/>
              <a:t>Compare </a:t>
            </a:r>
            <a:r>
              <a:rPr lang="en-GB" smtClean="0"/>
              <a:t>Identify similarities.</a:t>
            </a:r>
          </a:p>
          <a:p>
            <a:pPr eaLnBrk="1" hangingPunct="1">
              <a:spcBef>
                <a:spcPct val="0"/>
              </a:spcBef>
            </a:pPr>
            <a:r>
              <a:rPr lang="en-GB" b="1" smtClean="0"/>
              <a:t>Complete </a:t>
            </a:r>
            <a:r>
              <a:rPr lang="en-GB" smtClean="0"/>
              <a:t>Write the information required.</a:t>
            </a:r>
          </a:p>
          <a:p>
            <a:pPr eaLnBrk="1" hangingPunct="1">
              <a:spcBef>
                <a:spcPct val="0"/>
              </a:spcBef>
            </a:pPr>
            <a:r>
              <a:rPr lang="en-GB" b="1" smtClean="0"/>
              <a:t>Consider </a:t>
            </a:r>
            <a:r>
              <a:rPr lang="en-GB" smtClean="0"/>
              <a:t>Review and respond to information provided.</a:t>
            </a:r>
          </a:p>
          <a:p>
            <a:pPr eaLnBrk="1" hangingPunct="1">
              <a:spcBef>
                <a:spcPct val="0"/>
              </a:spcBef>
            </a:pPr>
            <a:r>
              <a:rPr lang="en-GB" b="1" smtClean="0"/>
              <a:t>Contrast </a:t>
            </a:r>
            <a:r>
              <a:rPr lang="en-GB" smtClean="0"/>
              <a:t>Identify differences.</a:t>
            </a:r>
          </a:p>
          <a:p>
            <a:pPr eaLnBrk="1" hangingPunct="1">
              <a:spcBef>
                <a:spcPct val="0"/>
              </a:spcBef>
            </a:pPr>
            <a:r>
              <a:rPr lang="en-GB" b="1" smtClean="0"/>
              <a:t>Deduce </a:t>
            </a:r>
            <a:r>
              <a:rPr lang="en-GB" smtClean="0"/>
              <a:t>Draw conclusions from information provided.</a:t>
            </a:r>
          </a:p>
          <a:p>
            <a:pPr eaLnBrk="1" hangingPunct="1">
              <a:spcBef>
                <a:spcPct val="0"/>
              </a:spcBef>
            </a:pPr>
            <a:r>
              <a:rPr lang="en-GB" b="1" smtClean="0"/>
              <a:t>Define </a:t>
            </a:r>
            <a:r>
              <a:rPr lang="en-GB" smtClean="0"/>
              <a:t>Specify meaning of the word or term.</a:t>
            </a:r>
          </a:p>
          <a:p>
            <a:pPr eaLnBrk="1" hangingPunct="1">
              <a:spcBef>
                <a:spcPct val="0"/>
              </a:spcBef>
            </a:pPr>
            <a:r>
              <a:rPr lang="en-GB" b="1" smtClean="0"/>
              <a:t>Demonstrate </a:t>
            </a:r>
            <a:r>
              <a:rPr lang="en-GB" smtClean="0"/>
              <a:t>Provide clear evidence.</a:t>
            </a:r>
          </a:p>
          <a:p>
            <a:pPr eaLnBrk="1" hangingPunct="1">
              <a:spcBef>
                <a:spcPct val="0"/>
              </a:spcBef>
            </a:pPr>
            <a:r>
              <a:rPr lang="en-GB" b="1" smtClean="0"/>
              <a:t>Describe </a:t>
            </a:r>
            <a:r>
              <a:rPr lang="en-GB" smtClean="0"/>
              <a:t>Provide a detailed account (using diagrams/data from figures or tables where</a:t>
            </a:r>
          </a:p>
          <a:p>
            <a:pPr eaLnBrk="1" hangingPunct="1">
              <a:spcBef>
                <a:spcPct val="0"/>
              </a:spcBef>
            </a:pPr>
            <a:r>
              <a:rPr lang="en-GB" smtClean="0"/>
              <a:t>appropriate). The depth of the answer should be judged from the marks allocated</a:t>
            </a:r>
          </a:p>
          <a:p>
            <a:pPr eaLnBrk="1" hangingPunct="1">
              <a:spcBef>
                <a:spcPct val="0"/>
              </a:spcBef>
            </a:pPr>
            <a:r>
              <a:rPr lang="en-GB" smtClean="0"/>
              <a:t>for the question.</a:t>
            </a:r>
          </a:p>
          <a:p>
            <a:pPr eaLnBrk="1" hangingPunct="1">
              <a:spcBef>
                <a:spcPct val="0"/>
              </a:spcBef>
            </a:pPr>
            <a:r>
              <a:rPr lang="en-GB" b="1" smtClean="0"/>
              <a:t>Determine </a:t>
            </a:r>
            <a:r>
              <a:rPr lang="en-GB" smtClean="0"/>
              <a:t>The quantity cannot be measured directly but can be obtained by calculation. A</a:t>
            </a:r>
          </a:p>
          <a:p>
            <a:pPr eaLnBrk="1" hangingPunct="1">
              <a:spcBef>
                <a:spcPct val="0"/>
              </a:spcBef>
            </a:pPr>
            <a:r>
              <a:rPr lang="en-GB" smtClean="0"/>
              <a:t>value can be obtained by following a specific procedure or substituting values</a:t>
            </a:r>
          </a:p>
          <a:p>
            <a:pPr eaLnBrk="1" hangingPunct="1">
              <a:spcBef>
                <a:spcPct val="0"/>
              </a:spcBef>
            </a:pPr>
            <a:r>
              <a:rPr lang="en-GB" smtClean="0"/>
              <a:t>into a formula.</a:t>
            </a:r>
          </a:p>
          <a:p>
            <a:pPr eaLnBrk="1" hangingPunct="1">
              <a:spcBef>
                <a:spcPct val="0"/>
              </a:spcBef>
            </a:pPr>
            <a:r>
              <a:rPr lang="en-GB" b="1" smtClean="0"/>
              <a:t>Discuss </a:t>
            </a:r>
            <a:r>
              <a:rPr lang="en-GB" smtClean="0"/>
              <a:t>Give a detailed account that addresses a range of ideas and arguments.</a:t>
            </a:r>
          </a:p>
          <a:p>
            <a:pPr eaLnBrk="1" hangingPunct="1">
              <a:spcBef>
                <a:spcPct val="0"/>
              </a:spcBef>
            </a:pPr>
            <a:r>
              <a:rPr lang="en-GB" b="1" smtClean="0"/>
              <a:t>Distinguish </a:t>
            </a:r>
            <a:r>
              <a:rPr lang="en-GB" smtClean="0"/>
              <a:t>Recognise and identify difference(s).</a:t>
            </a:r>
          </a:p>
          <a:p>
            <a:pPr eaLnBrk="1" hangingPunct="1">
              <a:spcBef>
                <a:spcPct val="0"/>
              </a:spcBef>
            </a:pPr>
            <a:r>
              <a:rPr lang="en-GB" b="1" smtClean="0"/>
              <a:t>Draw </a:t>
            </a:r>
            <a:r>
              <a:rPr lang="en-GB" smtClean="0"/>
              <a:t>Produce a diagram or to infer.</a:t>
            </a:r>
          </a:p>
          <a:p>
            <a:pPr eaLnBrk="1" hangingPunct="1">
              <a:spcBef>
                <a:spcPct val="0"/>
              </a:spcBef>
            </a:pPr>
            <a:r>
              <a:rPr lang="en-GB" b="1" smtClean="0"/>
              <a:t>Estimate </a:t>
            </a:r>
            <a:r>
              <a:rPr lang="en-GB" smtClean="0"/>
              <a:t>Assign an approximate value.</a:t>
            </a:r>
          </a:p>
          <a:p>
            <a:pPr eaLnBrk="1" hangingPunct="1">
              <a:spcBef>
                <a:spcPct val="0"/>
              </a:spcBef>
            </a:pPr>
            <a:r>
              <a:rPr lang="en-GB" b="1" smtClean="0"/>
              <a:t>Evaluate </a:t>
            </a:r>
            <a:r>
              <a:rPr lang="en-GB" smtClean="0"/>
              <a:t>Judge from available evidence.</a:t>
            </a:r>
          </a:p>
          <a:p>
            <a:pPr eaLnBrk="1" hangingPunct="1">
              <a:spcBef>
                <a:spcPct val="0"/>
              </a:spcBef>
            </a:pPr>
            <a:r>
              <a:rPr lang="en-GB" b="1" smtClean="0"/>
              <a:t>Examine </a:t>
            </a:r>
            <a:r>
              <a:rPr lang="en-GB" smtClean="0"/>
              <a:t>Investigate closely.</a:t>
            </a:r>
          </a:p>
          <a:p>
            <a:pPr eaLnBrk="1" hangingPunct="1">
              <a:spcBef>
                <a:spcPct val="0"/>
              </a:spcBef>
            </a:pPr>
            <a:r>
              <a:rPr lang="en-GB" b="1" smtClean="0"/>
              <a:t>Explain </a:t>
            </a:r>
            <a:r>
              <a:rPr lang="en-GB" smtClean="0"/>
              <a:t>Set out reasons or purposes using biological background. The depth of treatment</a:t>
            </a:r>
          </a:p>
          <a:p>
            <a:pPr eaLnBrk="1" hangingPunct="1">
              <a:spcBef>
                <a:spcPct val="0"/>
              </a:spcBef>
            </a:pPr>
            <a:r>
              <a:rPr lang="en-GB" smtClean="0"/>
              <a:t>should be judged from the marks allocated for the question.</a:t>
            </a:r>
          </a:p>
          <a:p>
            <a:pPr eaLnBrk="1" hangingPunct="1">
              <a:spcBef>
                <a:spcPct val="0"/>
              </a:spcBef>
            </a:pPr>
            <a:r>
              <a:rPr lang="en-GB" b="1" smtClean="0"/>
              <a:t>Identify </a:t>
            </a:r>
            <a:r>
              <a:rPr lang="en-GB" smtClean="0"/>
              <a:t>Recognise or select relevant characteristics.</a:t>
            </a:r>
          </a:p>
          <a:p>
            <a:pPr eaLnBrk="1" hangingPunct="1">
              <a:spcBef>
                <a:spcPct val="0"/>
              </a:spcBef>
            </a:pPr>
            <a:r>
              <a:rPr lang="en-GB" b="1" smtClean="0"/>
              <a:t>Illustrate </a:t>
            </a:r>
            <a:r>
              <a:rPr lang="en-GB" smtClean="0"/>
              <a:t>Make clear by using examples or provide diagrams.</a:t>
            </a:r>
          </a:p>
          <a:p>
            <a:pPr eaLnBrk="1" hangingPunct="1">
              <a:spcBef>
                <a:spcPct val="0"/>
              </a:spcBef>
            </a:pPr>
            <a:r>
              <a:rPr lang="en-GB" b="1" smtClean="0"/>
              <a:t>Interpret </a:t>
            </a:r>
            <a:r>
              <a:rPr lang="en-GB" smtClean="0"/>
              <a:t>Translate information provided.</a:t>
            </a:r>
          </a:p>
          <a:p>
            <a:pPr eaLnBrk="1" hangingPunct="1">
              <a:spcBef>
                <a:spcPct val="0"/>
              </a:spcBef>
            </a:pPr>
            <a:r>
              <a:rPr lang="en-GB" b="1" smtClean="0"/>
              <a:t>Justify </a:t>
            </a:r>
            <a:r>
              <a:rPr lang="en-GB" smtClean="0"/>
              <a:t>Present a reasoned case.</a:t>
            </a:r>
          </a:p>
          <a:p>
            <a:pPr eaLnBrk="1" hangingPunct="1">
              <a:spcBef>
                <a:spcPct val="0"/>
              </a:spcBef>
            </a:pPr>
            <a:r>
              <a:rPr lang="en-GB" b="1" smtClean="0"/>
              <a:t>Label </a:t>
            </a:r>
            <a:r>
              <a:rPr lang="en-GB" smtClean="0"/>
              <a:t>To indicate (by using a straight line).</a:t>
            </a:r>
          </a:p>
          <a:p>
            <a:pPr eaLnBrk="1" hangingPunct="1">
              <a:spcBef>
                <a:spcPct val="0"/>
              </a:spcBef>
            </a:pPr>
            <a:r>
              <a:rPr lang="en-GB" b="1" smtClean="0"/>
              <a:t>List </a:t>
            </a:r>
            <a:r>
              <a:rPr lang="en-GB" smtClean="0"/>
              <a:t>Provide a number of points with no elaboration. If you are asked for two points</a:t>
            </a:r>
          </a:p>
          <a:p>
            <a:pPr eaLnBrk="1" hangingPunct="1">
              <a:spcBef>
                <a:spcPct val="0"/>
              </a:spcBef>
            </a:pPr>
            <a:r>
              <a:rPr lang="en-GB" smtClean="0"/>
              <a:t>then give only two!</a:t>
            </a:r>
          </a:p>
          <a:p>
            <a:pPr eaLnBrk="1" hangingPunct="1">
              <a:spcBef>
                <a:spcPct val="0"/>
              </a:spcBef>
            </a:pPr>
            <a:r>
              <a:rPr lang="en-GB" b="1" smtClean="0"/>
              <a:t>Measure </a:t>
            </a:r>
            <a:r>
              <a:rPr lang="en-GB" smtClean="0"/>
              <a:t>Establish a value using a suitable measuring instrument.</a:t>
            </a:r>
          </a:p>
          <a:p>
            <a:pPr eaLnBrk="1" hangingPunct="1">
              <a:spcBef>
                <a:spcPct val="0"/>
              </a:spcBef>
            </a:pPr>
            <a:r>
              <a:rPr lang="en-GB" b="1" smtClean="0"/>
              <a:t>Name </a:t>
            </a:r>
            <a:r>
              <a:rPr lang="en-GB" smtClean="0"/>
              <a:t>To provide appropriate word(s) or term(s).</a:t>
            </a:r>
          </a:p>
          <a:p>
            <a:pPr eaLnBrk="1" hangingPunct="1">
              <a:spcBef>
                <a:spcPct val="0"/>
              </a:spcBef>
            </a:pPr>
            <a:r>
              <a:rPr lang="en-GB" b="1" smtClean="0"/>
              <a:t>Outline </a:t>
            </a:r>
            <a:r>
              <a:rPr lang="en-GB" smtClean="0"/>
              <a:t>Restrict the outline to essential detail only.</a:t>
            </a:r>
          </a:p>
          <a:p>
            <a:pPr eaLnBrk="1" hangingPunct="1">
              <a:spcBef>
                <a:spcPct val="0"/>
              </a:spcBef>
            </a:pPr>
            <a:r>
              <a:rPr lang="en-GB" b="1" smtClean="0"/>
              <a:t>Plot </a:t>
            </a:r>
            <a:r>
              <a:rPr lang="en-GB" smtClean="0"/>
              <a:t>Mark out points on a graph or illustrate by use of a suitable graph.</a:t>
            </a:r>
          </a:p>
          <a:p>
            <a:pPr eaLnBrk="1" hangingPunct="1">
              <a:spcBef>
                <a:spcPct val="0"/>
              </a:spcBef>
            </a:pPr>
            <a:r>
              <a:rPr lang="en-GB" b="1" smtClean="0"/>
              <a:t>Predict </a:t>
            </a:r>
            <a:r>
              <a:rPr lang="en-GB" smtClean="0"/>
              <a:t>Suggest possible outcome(s).</a:t>
            </a:r>
          </a:p>
          <a:p>
            <a:pPr eaLnBrk="1" hangingPunct="1">
              <a:spcBef>
                <a:spcPct val="0"/>
              </a:spcBef>
            </a:pPr>
            <a:r>
              <a:rPr lang="en-GB" b="1" smtClean="0"/>
              <a:t>Recall </a:t>
            </a:r>
            <a:r>
              <a:rPr lang="en-GB" smtClean="0"/>
              <a:t>Repeat knowledge from prior learning.</a:t>
            </a:r>
          </a:p>
          <a:p>
            <a:pPr eaLnBrk="1" hangingPunct="1">
              <a:spcBef>
                <a:spcPct val="0"/>
              </a:spcBef>
            </a:pPr>
            <a:r>
              <a:rPr lang="en-GB" b="1" smtClean="0"/>
              <a:t>Recognise </a:t>
            </a:r>
            <a:r>
              <a:rPr lang="en-GB" smtClean="0"/>
              <a:t>To identify.</a:t>
            </a:r>
          </a:p>
          <a:p>
            <a:pPr eaLnBrk="1" hangingPunct="1">
              <a:spcBef>
                <a:spcPct val="0"/>
              </a:spcBef>
            </a:pPr>
            <a:r>
              <a:rPr lang="en-GB" b="1" smtClean="0"/>
              <a:t>Record </a:t>
            </a:r>
            <a:r>
              <a:rPr lang="en-GB" smtClean="0"/>
              <a:t>Report or note.</a:t>
            </a:r>
          </a:p>
          <a:p>
            <a:pPr eaLnBrk="1" hangingPunct="1">
              <a:spcBef>
                <a:spcPct val="0"/>
              </a:spcBef>
            </a:pPr>
            <a:r>
              <a:rPr lang="en-GB" b="1" smtClean="0"/>
              <a:t>Relate </a:t>
            </a:r>
            <a:r>
              <a:rPr lang="en-GB" smtClean="0"/>
              <a:t>Make interconnections.</a:t>
            </a:r>
          </a:p>
          <a:p>
            <a:pPr eaLnBrk="1" hangingPunct="1">
              <a:spcBef>
                <a:spcPct val="0"/>
              </a:spcBef>
            </a:pPr>
            <a:r>
              <a:rPr lang="en-GB" b="1" smtClean="0"/>
              <a:t>Sketch </a:t>
            </a:r>
            <a:r>
              <a:rPr lang="en-GB" smtClean="0"/>
              <a:t>Produce a simple, freehand drawing. A single clear sharp line should be used.</a:t>
            </a:r>
          </a:p>
          <a:p>
            <a:pPr eaLnBrk="1" hangingPunct="1">
              <a:spcBef>
                <a:spcPct val="0"/>
              </a:spcBef>
            </a:pPr>
            <a:r>
              <a:rPr lang="en-GB" smtClean="0"/>
              <a:t>In the context of a graph, the general shape of the curve would be sufficient.</a:t>
            </a:r>
          </a:p>
          <a:p>
            <a:pPr eaLnBrk="1" hangingPunct="1">
              <a:spcBef>
                <a:spcPct val="0"/>
              </a:spcBef>
            </a:pPr>
            <a:r>
              <a:rPr lang="en-GB" b="1" smtClean="0"/>
              <a:t>State </a:t>
            </a:r>
            <a:r>
              <a:rPr lang="en-GB" smtClean="0"/>
              <a:t>Produce a concise answer with no supporting argument.</a:t>
            </a:r>
          </a:p>
          <a:p>
            <a:pPr eaLnBrk="1" hangingPunct="1">
              <a:spcBef>
                <a:spcPct val="0"/>
              </a:spcBef>
            </a:pPr>
            <a:r>
              <a:rPr lang="en-GB" b="1" smtClean="0"/>
              <a:t>Suggest </a:t>
            </a:r>
            <a:r>
              <a:rPr lang="en-GB" smtClean="0"/>
              <a:t>Apply your biological knowledge and understanding to a situation which you may</a:t>
            </a:r>
          </a:p>
          <a:p>
            <a:pPr eaLnBrk="1" hangingPunct="1">
              <a:spcBef>
                <a:spcPct val="0"/>
              </a:spcBef>
            </a:pPr>
            <a:r>
              <a:rPr lang="en-GB" smtClean="0"/>
              <a:t>not have covered in the specification.</a:t>
            </a:r>
          </a:p>
          <a:p>
            <a:pPr eaLnBrk="1" hangingPunct="1">
              <a:spcBef>
                <a:spcPct val="0"/>
              </a:spcBef>
            </a:pPr>
            <a:r>
              <a:rPr lang="en-GB" b="1" smtClean="0"/>
              <a:t>Summarise </a:t>
            </a:r>
            <a:r>
              <a:rPr lang="en-GB" smtClean="0"/>
              <a:t>Present main points in outline only.</a:t>
            </a:r>
          </a:p>
          <a:p>
            <a:pPr eaLnBrk="1" hangingPunct="1">
              <a:spcBef>
                <a:spcPct val="0"/>
              </a:spcBef>
            </a:pPr>
            <a:r>
              <a:rPr lang="en-GB" b="1" smtClean="0"/>
              <a:t>Use </a:t>
            </a:r>
            <a:r>
              <a:rPr lang="en-GB" smtClean="0"/>
              <a:t>Apply the information provided or apply prior learning.</a:t>
            </a:r>
          </a:p>
          <a:p>
            <a:pPr eaLnBrk="1" hangingPunct="1">
              <a:spcBef>
                <a:spcPct val="0"/>
              </a:spcBef>
            </a:pPr>
            <a:r>
              <a:rPr lang="en-GB" b="1" smtClean="0"/>
              <a:t>How: </a:t>
            </a:r>
            <a:r>
              <a:rPr lang="en-GB" smtClean="0"/>
              <a:t>Describe in what way or by what means……</a:t>
            </a:r>
          </a:p>
          <a:p>
            <a:pPr eaLnBrk="1" hangingPunct="1">
              <a:spcBef>
                <a:spcPct val="0"/>
              </a:spcBef>
            </a:pPr>
            <a:r>
              <a:rPr lang="en-GB" b="1" smtClean="0"/>
              <a:t>What: </a:t>
            </a:r>
            <a:r>
              <a:rPr lang="en-GB" smtClean="0"/>
              <a:t>Provide specific information……</a:t>
            </a:r>
          </a:p>
          <a:p>
            <a:pPr eaLnBrk="1" hangingPunct="1">
              <a:spcBef>
                <a:spcPct val="0"/>
              </a:spcBef>
            </a:pPr>
            <a:r>
              <a:rPr lang="en-GB" b="1" smtClean="0"/>
              <a:t>Why: </a:t>
            </a:r>
            <a:r>
              <a:rPr lang="en-GB" smtClean="0"/>
              <a:t>Explain the reason or purpose……</a:t>
            </a:r>
          </a:p>
          <a:p>
            <a:pPr eaLnBrk="1" hangingPunct="1">
              <a:spcBef>
                <a:spcPct val="0"/>
              </a:spcBef>
            </a:pPr>
            <a:r>
              <a:rPr lang="en-GB" b="1" smtClean="0"/>
              <a:t>Accuracy: </a:t>
            </a:r>
            <a:r>
              <a:rPr lang="en-GB" smtClean="0"/>
              <a:t>The accuracy of an observation, reading or measurement is the degree to which</a:t>
            </a:r>
          </a:p>
          <a:p>
            <a:pPr eaLnBrk="1" hangingPunct="1">
              <a:spcBef>
                <a:spcPct val="0"/>
              </a:spcBef>
            </a:pPr>
            <a:r>
              <a:rPr lang="en-GB" smtClean="0"/>
              <a:t>it approaches a notional ‘true’ value or outcome. For example: closeness to a</a:t>
            </a:r>
          </a:p>
          <a:p>
            <a:pPr eaLnBrk="1" hangingPunct="1">
              <a:spcBef>
                <a:spcPct val="0"/>
              </a:spcBef>
            </a:pPr>
            <a:r>
              <a:rPr lang="en-GB" smtClean="0"/>
              <a:t>line of best fit; accuracy of apparatus on percentage error.</a:t>
            </a:r>
          </a:p>
          <a:p>
            <a:pPr eaLnBrk="1" hangingPunct="1">
              <a:spcBef>
                <a:spcPct val="0"/>
              </a:spcBef>
            </a:pPr>
            <a:r>
              <a:rPr lang="en-GB" b="1" smtClean="0"/>
              <a:t>Precision: </a:t>
            </a:r>
            <a:r>
              <a:rPr lang="en-GB" smtClean="0"/>
              <a:t>The ability to be exact (degree of precision).</a:t>
            </a:r>
          </a:p>
          <a:p>
            <a:pPr eaLnBrk="1" hangingPunct="1">
              <a:spcBef>
                <a:spcPct val="0"/>
              </a:spcBef>
            </a:pPr>
            <a:r>
              <a:rPr lang="en-GB" b="1" smtClean="0"/>
              <a:t>Reliability: </a:t>
            </a:r>
            <a:r>
              <a:rPr lang="en-GB" smtClean="0"/>
              <a:t>The measure of confidence that can be placed in a set of observations or</a:t>
            </a:r>
          </a:p>
          <a:p>
            <a:pPr eaLnBrk="1" hangingPunct="1">
              <a:spcBef>
                <a:spcPct val="0"/>
              </a:spcBef>
            </a:pPr>
            <a:r>
              <a:rPr lang="en-GB" smtClean="0"/>
              <a:t>measurements. For example: confidence limits of statistical tests or</a:t>
            </a:r>
          </a:p>
          <a:p>
            <a:pPr eaLnBrk="1" hangingPunct="1">
              <a:spcBef>
                <a:spcPct val="0"/>
              </a:spcBef>
            </a:pPr>
            <a:r>
              <a:rPr lang="en-GB" smtClean="0"/>
              <a:t>concordance of repeats or standard deviation.</a:t>
            </a:r>
          </a:p>
          <a:p>
            <a:pPr eaLnBrk="1" hangingPunct="1">
              <a:spcBef>
                <a:spcPct val="0"/>
              </a:spcBef>
            </a:pPr>
            <a:r>
              <a:rPr lang="en-GB" b="1" smtClean="0"/>
              <a:t>Validity: </a:t>
            </a:r>
            <a:r>
              <a:rPr lang="en-GB" smtClean="0"/>
              <a:t>The implication that the outcome of an activity is not being distorted by</a:t>
            </a:r>
          </a:p>
          <a:p>
            <a:pPr eaLnBrk="1" hangingPunct="1">
              <a:spcBef>
                <a:spcPct val="0"/>
              </a:spcBef>
            </a:pPr>
            <a:r>
              <a:rPr lang="en-GB" smtClean="0"/>
              <a:t>extraneous factors.</a:t>
            </a:r>
          </a:p>
          <a:p>
            <a:pPr eaLnBrk="1" hangingPunct="1">
              <a:spcBef>
                <a:spcPct val="0"/>
              </a:spcBef>
            </a:pPr>
            <a:endParaRPr lang="en-GB" smtClean="0"/>
          </a:p>
          <a:p>
            <a:pPr eaLnBrk="1" hangingPunct="1">
              <a:spcBef>
                <a:spcPct val="0"/>
              </a:spcBef>
            </a:pPr>
            <a:r>
              <a:rPr lang="en-GB" b="1" smtClean="0"/>
              <a:t>Independent enquiry tasks:</a:t>
            </a:r>
          </a:p>
          <a:p>
            <a:pPr eaLnBrk="1" hangingPunct="1">
              <a:spcBef>
                <a:spcPct val="0"/>
              </a:spcBef>
            </a:pPr>
            <a:r>
              <a:rPr lang="en-GB" smtClean="0"/>
              <a:t>• identify questions to answer and problems to resolve</a:t>
            </a:r>
          </a:p>
          <a:p>
            <a:pPr eaLnBrk="1" hangingPunct="1">
              <a:spcBef>
                <a:spcPct val="0"/>
              </a:spcBef>
            </a:pPr>
            <a:r>
              <a:rPr lang="en-GB" smtClean="0"/>
              <a:t>• plan and carry out research, appreciating the consequences of decisions</a:t>
            </a:r>
          </a:p>
          <a:p>
            <a:pPr eaLnBrk="1" hangingPunct="1">
              <a:spcBef>
                <a:spcPct val="0"/>
              </a:spcBef>
            </a:pPr>
            <a:r>
              <a:rPr lang="en-GB" smtClean="0"/>
              <a:t>• explore issues, events or problems from different perspectives</a:t>
            </a:r>
          </a:p>
          <a:p>
            <a:pPr eaLnBrk="1" hangingPunct="1">
              <a:spcBef>
                <a:spcPct val="0"/>
              </a:spcBef>
            </a:pPr>
            <a:r>
              <a:rPr lang="en-GB" smtClean="0"/>
              <a:t>• analyse and evaluate information, judging its relevance and value</a:t>
            </a:r>
          </a:p>
          <a:p>
            <a:pPr eaLnBrk="1" hangingPunct="1">
              <a:spcBef>
                <a:spcPct val="0"/>
              </a:spcBef>
            </a:pPr>
            <a:r>
              <a:rPr lang="en-GB" smtClean="0"/>
              <a:t>• consider the influence of circumstances, beliefs and feelings on decisions and</a:t>
            </a:r>
          </a:p>
          <a:p>
            <a:pPr eaLnBrk="1" hangingPunct="1">
              <a:spcBef>
                <a:spcPct val="0"/>
              </a:spcBef>
            </a:pPr>
            <a:r>
              <a:rPr lang="en-GB" smtClean="0"/>
              <a:t>events</a:t>
            </a:r>
          </a:p>
          <a:p>
            <a:pPr eaLnBrk="1" hangingPunct="1">
              <a:spcBef>
                <a:spcPct val="0"/>
              </a:spcBef>
            </a:pPr>
            <a:r>
              <a:rPr lang="en-GB" smtClean="0"/>
              <a:t>• support conclusions, using reasoned arguments and evidence</a:t>
            </a:r>
          </a:p>
          <a:p>
            <a:pPr eaLnBrk="1" hangingPunct="1">
              <a:spcBef>
                <a:spcPct val="0"/>
              </a:spcBef>
            </a:pPr>
            <a:endParaRPr lang="en-GB" smtClean="0"/>
          </a:p>
          <a:p>
            <a:pPr eaLnBrk="1" hangingPunct="1">
              <a:spcBef>
                <a:spcPct val="0"/>
              </a:spcBef>
            </a:pPr>
            <a:r>
              <a:rPr lang="en-GB" b="1" smtClean="0"/>
              <a:t>Creative thinking activities:</a:t>
            </a:r>
          </a:p>
          <a:p>
            <a:pPr eaLnBrk="1" hangingPunct="1">
              <a:spcBef>
                <a:spcPct val="0"/>
              </a:spcBef>
              <a:buFontTx/>
              <a:buChar char="•"/>
            </a:pPr>
            <a:r>
              <a:rPr lang="en-GB" smtClean="0"/>
              <a:t>generate ideas and explore possibilities</a:t>
            </a:r>
          </a:p>
          <a:p>
            <a:pPr eaLnBrk="1" hangingPunct="1">
              <a:spcBef>
                <a:spcPct val="0"/>
              </a:spcBef>
            </a:pPr>
            <a:r>
              <a:rPr lang="en-GB" smtClean="0"/>
              <a:t>• ask questions to extend their thinking</a:t>
            </a:r>
          </a:p>
          <a:p>
            <a:pPr eaLnBrk="1" hangingPunct="1">
              <a:spcBef>
                <a:spcPct val="0"/>
              </a:spcBef>
            </a:pPr>
            <a:r>
              <a:rPr lang="en-GB" smtClean="0"/>
              <a:t>• connect own and others’ ideas and experiences in inventive ways</a:t>
            </a:r>
          </a:p>
          <a:p>
            <a:pPr eaLnBrk="1" hangingPunct="1">
              <a:spcBef>
                <a:spcPct val="0"/>
              </a:spcBef>
            </a:pPr>
            <a:r>
              <a:rPr lang="en-GB" smtClean="0"/>
              <a:t>• question own and others’ assumptions</a:t>
            </a:r>
          </a:p>
          <a:p>
            <a:pPr eaLnBrk="1" hangingPunct="1">
              <a:spcBef>
                <a:spcPct val="0"/>
              </a:spcBef>
            </a:pPr>
            <a:r>
              <a:rPr lang="en-GB" smtClean="0"/>
              <a:t>• try out alternatives or new solutions and follow ideas through</a:t>
            </a:r>
          </a:p>
          <a:p>
            <a:pPr eaLnBrk="1" hangingPunct="1">
              <a:spcBef>
                <a:spcPct val="0"/>
              </a:spcBef>
            </a:pPr>
            <a:r>
              <a:rPr lang="en-GB" smtClean="0"/>
              <a:t>• adapt ideas as circumstances change</a:t>
            </a:r>
          </a:p>
          <a:p>
            <a:pPr eaLnBrk="1" hangingPunct="1">
              <a:spcBef>
                <a:spcPct val="0"/>
              </a:spcBef>
            </a:pPr>
            <a:endParaRPr lang="en-GB" smtClean="0"/>
          </a:p>
          <a:p>
            <a:pPr eaLnBrk="1" hangingPunct="1">
              <a:spcBef>
                <a:spcPct val="0"/>
              </a:spcBef>
            </a:pPr>
            <a:r>
              <a:rPr lang="en-GB" b="1" smtClean="0"/>
              <a:t>Reflective Learning:</a:t>
            </a:r>
          </a:p>
          <a:p>
            <a:pPr eaLnBrk="1" hangingPunct="1">
              <a:spcBef>
                <a:spcPct val="0"/>
              </a:spcBef>
              <a:buFontTx/>
              <a:buChar char="•"/>
            </a:pPr>
            <a:r>
              <a:rPr lang="en-GB" smtClean="0"/>
              <a:t>assess themselves and others, identifying opportunities and achievements</a:t>
            </a:r>
          </a:p>
          <a:p>
            <a:pPr eaLnBrk="1" hangingPunct="1">
              <a:spcBef>
                <a:spcPct val="0"/>
              </a:spcBef>
            </a:pPr>
            <a:r>
              <a:rPr lang="en-GB" smtClean="0"/>
              <a:t>• set goals with success criteria for their development and work</a:t>
            </a:r>
          </a:p>
          <a:p>
            <a:pPr eaLnBrk="1" hangingPunct="1">
              <a:spcBef>
                <a:spcPct val="0"/>
              </a:spcBef>
            </a:pPr>
            <a:r>
              <a:rPr lang="en-GB" smtClean="0"/>
              <a:t>• review progress, acting on the outcomes</a:t>
            </a:r>
          </a:p>
          <a:p>
            <a:pPr eaLnBrk="1" hangingPunct="1">
              <a:spcBef>
                <a:spcPct val="0"/>
              </a:spcBef>
            </a:pPr>
            <a:r>
              <a:rPr lang="en-GB" smtClean="0"/>
              <a:t>• invite feedback and deal positively with praise, setbacks and criticism</a:t>
            </a:r>
          </a:p>
          <a:p>
            <a:pPr eaLnBrk="1" hangingPunct="1">
              <a:spcBef>
                <a:spcPct val="0"/>
              </a:spcBef>
            </a:pPr>
            <a:r>
              <a:rPr lang="en-GB" smtClean="0"/>
              <a:t>• evaluate experiences and learning to inform future progress</a:t>
            </a:r>
          </a:p>
          <a:p>
            <a:pPr eaLnBrk="1" hangingPunct="1">
              <a:spcBef>
                <a:spcPct val="0"/>
              </a:spcBef>
            </a:pPr>
            <a:r>
              <a:rPr lang="en-GB" smtClean="0"/>
              <a:t>• communicate their learning in relevant ways for different audiences</a:t>
            </a:r>
          </a:p>
          <a:p>
            <a:pPr eaLnBrk="1" hangingPunct="1">
              <a:spcBef>
                <a:spcPct val="0"/>
              </a:spcBef>
            </a:pPr>
            <a:endParaRPr lang="en-GB" smtClean="0"/>
          </a:p>
          <a:p>
            <a:pPr eaLnBrk="1" hangingPunct="1">
              <a:spcBef>
                <a:spcPct val="0"/>
              </a:spcBef>
            </a:pPr>
            <a:r>
              <a:rPr lang="en-GB" b="1" smtClean="0"/>
              <a:t>Team work:</a:t>
            </a:r>
          </a:p>
          <a:p>
            <a:pPr eaLnBrk="1" hangingPunct="1">
              <a:spcBef>
                <a:spcPct val="0"/>
              </a:spcBef>
            </a:pPr>
            <a:r>
              <a:rPr lang="en-GB" smtClean="0"/>
              <a:t>• co-operate with others to work towards common goals</a:t>
            </a:r>
          </a:p>
          <a:p>
            <a:pPr eaLnBrk="1" hangingPunct="1">
              <a:spcBef>
                <a:spcPct val="0"/>
              </a:spcBef>
            </a:pPr>
            <a:r>
              <a:rPr lang="en-GB" smtClean="0"/>
              <a:t>• reach agreements, managing discussions to achieve results</a:t>
            </a:r>
          </a:p>
          <a:p>
            <a:pPr eaLnBrk="1" hangingPunct="1">
              <a:spcBef>
                <a:spcPct val="0"/>
              </a:spcBef>
            </a:pPr>
            <a:r>
              <a:rPr lang="en-GB" smtClean="0"/>
              <a:t>• adapt behaviour to suit different roles and situations</a:t>
            </a:r>
          </a:p>
          <a:p>
            <a:pPr eaLnBrk="1" hangingPunct="1">
              <a:spcBef>
                <a:spcPct val="0"/>
              </a:spcBef>
            </a:pPr>
            <a:r>
              <a:rPr lang="en-GB" smtClean="0"/>
              <a:t>• show fairness and consideration to others</a:t>
            </a:r>
          </a:p>
          <a:p>
            <a:pPr eaLnBrk="1" hangingPunct="1">
              <a:spcBef>
                <a:spcPct val="0"/>
              </a:spcBef>
            </a:pPr>
            <a:r>
              <a:rPr lang="en-GB" smtClean="0"/>
              <a:t>• take responsibility, showing confidence in themselves and their contribution</a:t>
            </a:r>
          </a:p>
          <a:p>
            <a:pPr eaLnBrk="1" hangingPunct="1">
              <a:spcBef>
                <a:spcPct val="0"/>
              </a:spcBef>
            </a:pPr>
            <a:r>
              <a:rPr lang="en-GB" smtClean="0"/>
              <a:t>• provide constructive support and feedback to others</a:t>
            </a:r>
          </a:p>
          <a:p>
            <a:pPr eaLnBrk="1" hangingPunct="1">
              <a:spcBef>
                <a:spcPct val="0"/>
              </a:spcBef>
            </a:pPr>
            <a:r>
              <a:rPr lang="en-GB" b="1" smtClean="0"/>
              <a:t>Self Management:</a:t>
            </a:r>
          </a:p>
          <a:p>
            <a:pPr eaLnBrk="1" hangingPunct="1">
              <a:spcBef>
                <a:spcPct val="0"/>
              </a:spcBef>
            </a:pPr>
            <a:r>
              <a:rPr lang="en-GB" smtClean="0"/>
              <a:t>• seek out challenges or new responsibilities and show flexibility when priorities</a:t>
            </a:r>
          </a:p>
          <a:p>
            <a:pPr eaLnBrk="1" hangingPunct="1">
              <a:spcBef>
                <a:spcPct val="0"/>
              </a:spcBef>
            </a:pPr>
            <a:r>
              <a:rPr lang="en-GB" smtClean="0"/>
              <a:t>change</a:t>
            </a:r>
          </a:p>
          <a:p>
            <a:pPr eaLnBrk="1" hangingPunct="1">
              <a:spcBef>
                <a:spcPct val="0"/>
              </a:spcBef>
            </a:pPr>
            <a:r>
              <a:rPr lang="en-GB" smtClean="0"/>
              <a:t>• work towards goals, showing initiative, commitment and perseverance</a:t>
            </a:r>
          </a:p>
          <a:p>
            <a:pPr eaLnBrk="1" hangingPunct="1">
              <a:spcBef>
                <a:spcPct val="0"/>
              </a:spcBef>
            </a:pPr>
            <a:r>
              <a:rPr lang="en-GB" smtClean="0"/>
              <a:t>• organise time and resources, prioritising actions</a:t>
            </a:r>
          </a:p>
          <a:p>
            <a:pPr eaLnBrk="1" hangingPunct="1">
              <a:spcBef>
                <a:spcPct val="0"/>
              </a:spcBef>
            </a:pPr>
            <a:r>
              <a:rPr lang="en-GB" smtClean="0"/>
              <a:t>• anticipate, take and manage risks</a:t>
            </a:r>
          </a:p>
          <a:p>
            <a:pPr eaLnBrk="1" hangingPunct="1">
              <a:spcBef>
                <a:spcPct val="0"/>
              </a:spcBef>
            </a:pPr>
            <a:r>
              <a:rPr lang="en-GB" smtClean="0"/>
              <a:t>• deal with competing pressures, including personal and work-related demands</a:t>
            </a:r>
          </a:p>
          <a:p>
            <a:pPr eaLnBrk="1" hangingPunct="1">
              <a:spcBef>
                <a:spcPct val="0"/>
              </a:spcBef>
            </a:pPr>
            <a:r>
              <a:rPr lang="en-GB" smtClean="0"/>
              <a:t>• respond positively to change, seeking advice and support when needed</a:t>
            </a:r>
          </a:p>
          <a:p>
            <a:pPr eaLnBrk="1" hangingPunct="1">
              <a:spcBef>
                <a:spcPct val="0"/>
              </a:spcBef>
            </a:pPr>
            <a:r>
              <a:rPr lang="en-GB" b="1" smtClean="0"/>
              <a:t>Effective participation:</a:t>
            </a:r>
          </a:p>
          <a:p>
            <a:pPr eaLnBrk="1" hangingPunct="1">
              <a:spcBef>
                <a:spcPct val="0"/>
              </a:spcBef>
            </a:pPr>
            <a:r>
              <a:rPr lang="en-GB" smtClean="0"/>
              <a:t>• discuss issues of concern, seeking resolution where needed</a:t>
            </a:r>
          </a:p>
          <a:p>
            <a:pPr eaLnBrk="1" hangingPunct="1">
              <a:spcBef>
                <a:spcPct val="0"/>
              </a:spcBef>
            </a:pPr>
            <a:r>
              <a:rPr lang="en-GB" smtClean="0"/>
              <a:t>• present a persuasive case for action</a:t>
            </a:r>
          </a:p>
          <a:p>
            <a:pPr eaLnBrk="1" hangingPunct="1">
              <a:spcBef>
                <a:spcPct val="0"/>
              </a:spcBef>
            </a:pPr>
            <a:r>
              <a:rPr lang="en-GB" smtClean="0"/>
              <a:t>• propose practical ways forward, breaking these down into manageable steps</a:t>
            </a:r>
          </a:p>
          <a:p>
            <a:pPr eaLnBrk="1" hangingPunct="1">
              <a:spcBef>
                <a:spcPct val="0"/>
              </a:spcBef>
            </a:pPr>
            <a:r>
              <a:rPr lang="en-GB" smtClean="0"/>
              <a:t>• identify improvements that would benefit others as well as themselves</a:t>
            </a:r>
          </a:p>
          <a:p>
            <a:pPr eaLnBrk="1" hangingPunct="1">
              <a:spcBef>
                <a:spcPct val="0"/>
              </a:spcBef>
            </a:pPr>
            <a:r>
              <a:rPr lang="en-GB" smtClean="0"/>
              <a:t>• try to influence others, negotiating and balancing diverse views to reach</a:t>
            </a:r>
          </a:p>
          <a:p>
            <a:pPr eaLnBrk="1" hangingPunct="1">
              <a:spcBef>
                <a:spcPct val="0"/>
              </a:spcBef>
            </a:pPr>
            <a:r>
              <a:rPr lang="en-GB" smtClean="0"/>
              <a:t>workable solutions</a:t>
            </a:r>
          </a:p>
          <a:p>
            <a:pPr eaLnBrk="1" hangingPunct="1">
              <a:spcBef>
                <a:spcPct val="0"/>
              </a:spcBef>
            </a:pPr>
            <a:r>
              <a:rPr lang="en-GB" smtClean="0"/>
              <a:t>• act as an advocate for views and beliefs that may differ from their own</a:t>
            </a:r>
          </a:p>
          <a:p>
            <a:pPr eaLnBrk="1" hangingPunct="1">
              <a:spcBef>
                <a:spcPct val="0"/>
              </a:spcBef>
            </a:pPr>
            <a:endParaRPr lang="en-GB" smtClean="0"/>
          </a:p>
          <a:p>
            <a:pPr eaLnBrk="1" hangingPunct="1">
              <a:spcBef>
                <a:spcPct val="0"/>
              </a:spcBef>
            </a:pPr>
            <a:endParaRPr lang="en-GB" b="1" smtClean="0"/>
          </a:p>
          <a:p>
            <a:pPr eaLnBrk="1" hangingPunct="1">
              <a:spcBef>
                <a:spcPct val="0"/>
              </a:spcBef>
            </a:pPr>
            <a:r>
              <a:rPr lang="en-GB" b="1" smtClean="0"/>
              <a:t>Example:</a:t>
            </a:r>
            <a:r>
              <a:rPr lang="en-GB" smtClean="0"/>
              <a:t> Plan and undertake a research project</a:t>
            </a:r>
          </a:p>
          <a:p>
            <a:pPr eaLnBrk="1" hangingPunct="1">
              <a:spcBef>
                <a:spcPct val="0"/>
              </a:spcBef>
            </a:pPr>
            <a:r>
              <a:rPr lang="en-GB" smtClean="0"/>
              <a:t>Working individually, students were required to plan and carry out a piece of</a:t>
            </a:r>
          </a:p>
          <a:p>
            <a:pPr eaLnBrk="1" hangingPunct="1">
              <a:spcBef>
                <a:spcPct val="0"/>
              </a:spcBef>
            </a:pPr>
            <a:r>
              <a:rPr lang="en-GB" smtClean="0"/>
              <a:t>research. They decided on a methodology, carried out initial desk research using</a:t>
            </a:r>
          </a:p>
          <a:p>
            <a:pPr eaLnBrk="1" hangingPunct="1">
              <a:spcBef>
                <a:spcPct val="0"/>
              </a:spcBef>
            </a:pPr>
            <a:r>
              <a:rPr lang="en-GB" smtClean="0"/>
              <a:t>the internet and developed a short questionnaire. They circulated the</a:t>
            </a:r>
          </a:p>
          <a:p>
            <a:pPr eaLnBrk="1" hangingPunct="1">
              <a:spcBef>
                <a:spcPct val="0"/>
              </a:spcBef>
            </a:pPr>
            <a:r>
              <a:rPr lang="en-GB" smtClean="0"/>
              <a:t>questionnaire to appropriate people, and analysed the responses. They produced</a:t>
            </a:r>
          </a:p>
          <a:p>
            <a:pPr eaLnBrk="1" hangingPunct="1">
              <a:spcBef>
                <a:spcPct val="0"/>
              </a:spcBef>
            </a:pPr>
            <a:r>
              <a:rPr lang="en-GB" smtClean="0"/>
              <a:t>a written report of the work, including their findings and recommendations and</a:t>
            </a:r>
          </a:p>
          <a:p>
            <a:pPr eaLnBrk="1" hangingPunct="1">
              <a:spcBef>
                <a:spcPct val="0"/>
              </a:spcBef>
            </a:pPr>
            <a:r>
              <a:rPr lang="en-GB" smtClean="0"/>
              <a:t>presented their results to a peer group. The group discussed the work and gave</a:t>
            </a:r>
          </a:p>
          <a:p>
            <a:pPr eaLnBrk="1" hangingPunct="1">
              <a:spcBef>
                <a:spcPct val="0"/>
              </a:spcBef>
            </a:pPr>
            <a:r>
              <a:rPr lang="en-GB" smtClean="0"/>
              <a:t>feedback on the report and presentation. Students were encouraged to reflect on</a:t>
            </a:r>
          </a:p>
          <a:p>
            <a:pPr eaLnBrk="1" hangingPunct="1">
              <a:spcBef>
                <a:spcPct val="0"/>
              </a:spcBef>
            </a:pPr>
            <a:r>
              <a:rPr lang="en-GB" smtClean="0"/>
              <a:t>the experience and discuss with their tutor what went well, and what they might</a:t>
            </a:r>
          </a:p>
          <a:p>
            <a:pPr eaLnBrk="1" hangingPunct="1">
              <a:spcBef>
                <a:spcPct val="0"/>
              </a:spcBef>
            </a:pPr>
            <a:r>
              <a:rPr lang="en-GB" smtClean="0"/>
              <a:t>do differently in future.</a:t>
            </a:r>
          </a:p>
          <a:p>
            <a:pPr eaLnBrk="1" hangingPunct="1">
              <a:spcBef>
                <a:spcPct val="0"/>
              </a:spcBef>
            </a:pPr>
            <a:r>
              <a:rPr lang="en-GB" smtClean="0"/>
              <a:t>This activity presents the opportunity for the development of the following PLTs:</a:t>
            </a:r>
          </a:p>
          <a:p>
            <a:pPr eaLnBrk="1" hangingPunct="1">
              <a:spcBef>
                <a:spcPct val="0"/>
              </a:spcBef>
            </a:pPr>
            <a:r>
              <a:rPr lang="en-GB" smtClean="0"/>
              <a:t>Independent enquirers, Creative thinkers, Reflective Learners, Self-managers.</a:t>
            </a:r>
          </a:p>
          <a:p>
            <a:pPr eaLnBrk="1" hangingPunct="1">
              <a:spcBef>
                <a:spcPct val="0"/>
              </a:spcBef>
            </a:pPr>
            <a:r>
              <a:rPr lang="en-GB" smtClean="0"/>
              <a:t>Aspects of Team workers and Effective participators might also be developed</a:t>
            </a:r>
          </a:p>
          <a:p>
            <a:pPr eaLnBrk="1" hangingPunct="1">
              <a:spcBef>
                <a:spcPct val="0"/>
              </a:spcBef>
            </a:pPr>
            <a:r>
              <a:rPr lang="en-GB" smtClean="0"/>
              <a:t>depending on the precise nature of the research project.</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72706"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7270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7270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DB1BD-6B6F-4E14-B07C-4ADA97B48D8A}" type="slidenum">
              <a:rPr lang="en-GB">
                <a:solidFill>
                  <a:srgbClr val="000000"/>
                </a:solidFill>
              </a:rPr>
              <a:pPr fontAlgn="base">
                <a:spcBef>
                  <a:spcPct val="0"/>
                </a:spcBef>
                <a:spcAft>
                  <a:spcPct val="0"/>
                </a:spcAft>
                <a:defRPr/>
              </a:pPr>
              <a:t>25</a:t>
            </a:fld>
            <a:endParaRPr lang="en-GB">
              <a:solidFill>
                <a:srgbClr val="000000"/>
              </a:solidFill>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spcBef>
                <a:spcPct val="0"/>
              </a:spcBef>
            </a:pPr>
            <a:r>
              <a:rPr lang="en-GB" smtClean="0"/>
              <a:t>2) Visual displays of thinking scaffolds to be put up in the class room which provide guidance on how to complete each option.</a:t>
            </a:r>
          </a:p>
          <a:p>
            <a:pPr eaLnBrk="1" hangingPunct="1">
              <a:spcBef>
                <a:spcPct val="0"/>
              </a:spcBef>
            </a:pPr>
            <a:r>
              <a:rPr lang="en-GB" smtClean="0"/>
              <a:t>3) Thinking Scaffold for each task to be made available for each pupil depending on which task they choose. </a:t>
            </a:r>
          </a:p>
          <a:p>
            <a:pPr eaLnBrk="1" hangingPunct="1">
              <a:spcBef>
                <a:spcPct val="0"/>
              </a:spcBef>
            </a:pPr>
            <a:r>
              <a:rPr lang="en-GB" smtClean="0"/>
              <a:t>3) Support cards eg of keywords for extra help.</a:t>
            </a:r>
          </a:p>
          <a:p>
            <a:pPr eaLnBrk="1" hangingPunct="1">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74754"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7475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7475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DED366-90F3-499A-BB0E-3D82CA78AA4A}" type="slidenum">
              <a:rPr lang="en-GB">
                <a:solidFill>
                  <a:srgbClr val="000000"/>
                </a:solidFill>
              </a:rPr>
              <a:pPr fontAlgn="base">
                <a:spcBef>
                  <a:spcPct val="0"/>
                </a:spcBef>
                <a:spcAft>
                  <a:spcPct val="0"/>
                </a:spcAft>
                <a:defRPr/>
              </a:pPr>
              <a:t>26</a:t>
            </a:fld>
            <a:endParaRPr lang="en-GB">
              <a:solidFill>
                <a:srgbClr val="000000"/>
              </a:solidFill>
            </a:endParaRPr>
          </a:p>
        </p:txBody>
      </p:sp>
      <p:sp>
        <p:nvSpPr>
          <p:cNvPr id="747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Can be done as self or peer assessment activity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7680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7680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7680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B6041D-DE28-4D9E-98A3-B74DB5938922}" type="slidenum">
              <a:rPr lang="en-GB">
                <a:solidFill>
                  <a:srgbClr val="000000"/>
                </a:solidFill>
              </a:rPr>
              <a:pPr fontAlgn="base">
                <a:spcBef>
                  <a:spcPct val="0"/>
                </a:spcBef>
                <a:spcAft>
                  <a:spcPct val="0"/>
                </a:spcAft>
                <a:defRPr/>
              </a:pPr>
              <a:t>27</a:t>
            </a:fld>
            <a:endParaRPr lang="en-GB">
              <a:solidFill>
                <a:srgbClr val="000000"/>
              </a:solidFill>
            </a:endParaRPr>
          </a:p>
        </p:txBody>
      </p:sp>
      <p:sp>
        <p:nvSpPr>
          <p:cNvPr id="768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spcBef>
                <a:spcPct val="0"/>
              </a:spcBef>
            </a:pPr>
            <a:endParaRPr lang="en-GB" u="sng" smtClean="0"/>
          </a:p>
          <a:p>
            <a:pPr eaLnBrk="1" hangingPunct="1">
              <a:spcBef>
                <a:spcPct val="0"/>
              </a:spcBef>
            </a:pPr>
            <a:r>
              <a:rPr lang="en-GB" u="sng" smtClean="0"/>
              <a:t>Ideas for interactive Review activities (can also be for Connectors)</a:t>
            </a:r>
          </a:p>
          <a:p>
            <a:pPr eaLnBrk="1" hangingPunct="1">
              <a:spcBef>
                <a:spcPct val="0"/>
              </a:spcBef>
            </a:pPr>
            <a:r>
              <a:rPr lang="en-GB" u="sng" smtClean="0"/>
              <a:t>Pass the parcel</a:t>
            </a:r>
            <a:endParaRPr lang="en-GB" smtClean="0"/>
          </a:p>
          <a:p>
            <a:pPr eaLnBrk="1" hangingPunct="1">
              <a:spcBef>
                <a:spcPct val="0"/>
              </a:spcBef>
            </a:pPr>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spcBef>
                <a:spcPct val="0"/>
              </a:spcBef>
            </a:pPr>
            <a:r>
              <a:rPr lang="en-GB" smtClean="0"/>
              <a:t>Could also be used to review what they learnt in the previous session by filling the box with questions which the children should answer when they pick them out.</a:t>
            </a:r>
          </a:p>
          <a:p>
            <a:pPr eaLnBrk="1" hangingPunct="1">
              <a:spcBef>
                <a:spcPct val="0"/>
              </a:spcBef>
            </a:pPr>
            <a:r>
              <a:rPr lang="en-GB" u="sng" smtClean="0"/>
              <a:t>Move to the answer</a:t>
            </a:r>
            <a:endParaRPr lang="en-GB" smtClean="0"/>
          </a:p>
          <a:p>
            <a:pPr eaLnBrk="1" hangingPunct="1">
              <a:spcBef>
                <a:spcPct val="0"/>
              </a:spcBef>
            </a:pPr>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spcBef>
                <a:spcPct val="0"/>
              </a:spcBef>
            </a:pPr>
            <a:r>
              <a:rPr lang="en-GB" u="sng" smtClean="0"/>
              <a:t>Beat the teacher</a:t>
            </a:r>
            <a:endParaRPr lang="en-GB" smtClean="0"/>
          </a:p>
          <a:p>
            <a:pPr eaLnBrk="1" hangingPunct="1">
              <a:spcBef>
                <a:spcPct val="0"/>
              </a:spcBef>
            </a:pPr>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spcBef>
                <a:spcPct val="0"/>
              </a:spcBef>
            </a:pPr>
            <a:r>
              <a:rPr lang="en-GB" u="sng" smtClean="0"/>
              <a:t>Bingo</a:t>
            </a:r>
            <a:endParaRPr lang="en-GB" smtClean="0"/>
          </a:p>
          <a:p>
            <a:pPr eaLnBrk="1" hangingPunct="1">
              <a:spcBef>
                <a:spcPct val="0"/>
              </a:spcBef>
            </a:pPr>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spcBef>
                <a:spcPct val="0"/>
              </a:spcBef>
            </a:pPr>
            <a:r>
              <a:rPr lang="en-GB" smtClean="0"/>
              <a:t>Definition bingo where you give the children a selection of words to choose 4 from, then you read the definitions. First one to cross off their 4 words wins. It works well with maths, science, geography and French.</a:t>
            </a:r>
          </a:p>
          <a:p>
            <a:pPr eaLnBrk="1" hangingPunct="1">
              <a:spcBef>
                <a:spcPct val="0"/>
              </a:spcBef>
            </a:pPr>
            <a:r>
              <a:rPr lang="en-GB" u="sng" smtClean="0"/>
              <a:t>Box game</a:t>
            </a:r>
            <a:endParaRPr lang="en-GB" smtClean="0"/>
          </a:p>
          <a:p>
            <a:pPr eaLnBrk="1" hangingPunct="1">
              <a:spcBef>
                <a:spcPct val="0"/>
              </a:spcBef>
            </a:pPr>
            <a:r>
              <a:rPr lang="en-GB" smtClean="0"/>
              <a:t>Child comes up to the front and steps into the imaginary box (but there's no reason why it couldn't be real!), they then can't leave until they get a question correct (maths).</a:t>
            </a:r>
          </a:p>
          <a:p>
            <a:pPr eaLnBrk="1" hangingPunct="1">
              <a:spcBef>
                <a:spcPct val="0"/>
              </a:spcBef>
            </a:pPr>
            <a:r>
              <a:rPr lang="en-GB" u="sng" smtClean="0"/>
              <a:t>Easy/Medium/Hard/Mega-hard</a:t>
            </a:r>
            <a:endParaRPr lang="en-GB" smtClean="0"/>
          </a:p>
          <a:p>
            <a:pPr eaLnBrk="1" hangingPunct="1">
              <a:spcBef>
                <a:spcPct val="0"/>
              </a:spcBef>
            </a:pPr>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spcBef>
                <a:spcPct val="0"/>
              </a:spcBef>
            </a:pPr>
            <a:r>
              <a:rPr lang="en-GB" u="sng" smtClean="0"/>
              <a:t>Blockbusters</a:t>
            </a:r>
            <a:endParaRPr lang="en-GB" smtClean="0">
              <a:hlinkClick r:id="rId3"/>
            </a:endParaRPr>
          </a:p>
          <a:p>
            <a:pPr eaLnBrk="1" hangingPunct="1">
              <a:spcBef>
                <a:spcPct val="0"/>
              </a:spcBef>
            </a:pPr>
            <a:r>
              <a:rPr lang="en-GB" smtClean="0">
                <a:hlinkClick r:id="rId3"/>
              </a:rPr>
              <a:t>http://www.bigbrownenvelope.co.uk/</a:t>
            </a:r>
            <a:r>
              <a:rPr lang="en-GB" smtClean="0"/>
              <a:t> - version for promethean and smartboard on here.</a:t>
            </a:r>
            <a:endParaRPr lang="en-GB" smtClean="0">
              <a:hlinkClick r:id="rId4"/>
            </a:endParaRPr>
          </a:p>
          <a:p>
            <a:pPr eaLnBrk="1" hangingPunct="1">
              <a:spcBef>
                <a:spcPct val="0"/>
              </a:spcBef>
            </a:pPr>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spcBef>
                <a:spcPct val="0"/>
              </a:spcBef>
            </a:pPr>
            <a:r>
              <a:rPr lang="en-GB" u="sng" smtClean="0"/>
              <a:t>Who wants to be a millionaire? </a:t>
            </a:r>
            <a:endParaRPr lang="en-GB" smtClean="0">
              <a:hlinkClick r:id="rId5"/>
            </a:endParaRPr>
          </a:p>
          <a:p>
            <a:pPr eaLnBrk="1" hangingPunct="1">
              <a:spcBef>
                <a:spcPct val="0"/>
              </a:spcBef>
            </a:pPr>
            <a:r>
              <a:rPr lang="en-GB" smtClean="0">
                <a:hlinkClick r:id="rId5"/>
              </a:rPr>
              <a:t>www.primaryresources.co.uk</a:t>
            </a:r>
            <a:r>
              <a:rPr lang="en-GB" smtClean="0"/>
              <a:t> (sorry, can’t provide an actual link as they don’t work for some reason!) hosts a free powerpoint version of this.</a:t>
            </a:r>
          </a:p>
          <a:p>
            <a:pPr eaLnBrk="1" hangingPunct="1">
              <a:spcBef>
                <a:spcPct val="0"/>
              </a:spcBef>
            </a:pPr>
            <a:r>
              <a:rPr lang="en-GB" u="sng" smtClean="0"/>
              <a:t>Find me a partner</a:t>
            </a:r>
            <a:endParaRPr lang="en-GB" smtClean="0"/>
          </a:p>
          <a:p>
            <a:pPr eaLnBrk="1" hangingPunct="1">
              <a:spcBef>
                <a:spcPct val="0"/>
              </a:spcBef>
            </a:pPr>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spcBef>
                <a:spcPct val="0"/>
              </a:spcBef>
            </a:pPr>
            <a:r>
              <a:rPr lang="en-GB" u="sng" smtClean="0"/>
              <a:t>Question answer match</a:t>
            </a:r>
            <a:endParaRPr lang="en-GB" smtClean="0"/>
          </a:p>
          <a:p>
            <a:pPr eaLnBrk="1" hangingPunct="1">
              <a:spcBef>
                <a:spcPct val="0"/>
              </a:spcBef>
            </a:pPr>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spcBef>
                <a:spcPct val="0"/>
              </a:spcBef>
            </a:pPr>
            <a:r>
              <a:rPr lang="en-GB" u="sng" smtClean="0"/>
              <a:t>Charades</a:t>
            </a:r>
            <a:endParaRPr lang="en-GB" smtClean="0"/>
          </a:p>
          <a:p>
            <a:pPr eaLnBrk="1" hangingPunct="1">
              <a:spcBef>
                <a:spcPct val="0"/>
              </a:spcBef>
            </a:pPr>
            <a:r>
              <a:rPr lang="en-GB" smtClean="0"/>
              <a:t>Get them to act an adverb or another term you have learnt during the lesson and the other children have to guess it.</a:t>
            </a:r>
          </a:p>
          <a:p>
            <a:pPr eaLnBrk="1" hangingPunct="1">
              <a:spcBef>
                <a:spcPct val="0"/>
              </a:spcBef>
            </a:pPr>
            <a:r>
              <a:rPr lang="en-GB" u="sng" smtClean="0"/>
              <a:t>Taboo</a:t>
            </a:r>
            <a:endParaRPr lang="en-GB" smtClean="0"/>
          </a:p>
          <a:p>
            <a:pPr eaLnBrk="1" hangingPunct="1">
              <a:spcBef>
                <a:spcPct val="0"/>
              </a:spcBef>
            </a:pPr>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spcBef>
                <a:spcPct val="0"/>
              </a:spcBef>
            </a:pPr>
            <a:r>
              <a:rPr lang="en-GB" u="sng" smtClean="0"/>
              <a:t>Odd one out</a:t>
            </a:r>
            <a:endParaRPr lang="en-GB" smtClean="0"/>
          </a:p>
          <a:p>
            <a:pPr eaLnBrk="1" hangingPunct="1">
              <a:spcBef>
                <a:spcPct val="0"/>
              </a:spcBef>
            </a:pPr>
            <a:r>
              <a:rPr lang="en-GB" smtClean="0"/>
              <a:t>Provide children with a set of three statements.  Children should decide which is the odd one out and why.  They must also be prepared to justify their choice.</a:t>
            </a:r>
            <a:endParaRPr lang="en-GB" u="sng" smtClean="0"/>
          </a:p>
          <a:p>
            <a:pPr eaLnBrk="1" hangingPunct="1">
              <a:spcBef>
                <a:spcPct val="0"/>
              </a:spcBef>
            </a:pPr>
            <a:r>
              <a:rPr lang="en-GB" u="sng" smtClean="0"/>
              <a:t>Hotseating</a:t>
            </a:r>
            <a:endParaRPr lang="en-GB" smtClean="0"/>
          </a:p>
          <a:p>
            <a:pPr eaLnBrk="1" hangingPunct="1">
              <a:spcBef>
                <a:spcPct val="0"/>
              </a:spcBef>
            </a:pPr>
            <a:r>
              <a:rPr lang="en-GB" smtClean="0"/>
              <a:t>Need I say more?</a:t>
            </a:r>
          </a:p>
          <a:p>
            <a:pPr eaLnBrk="1" hangingPunct="1">
              <a:spcBef>
                <a:spcPct val="0"/>
              </a:spcBef>
            </a:pPr>
            <a:r>
              <a:rPr lang="en-GB" u="sng" smtClean="0"/>
              <a:t>Call my bluff</a:t>
            </a:r>
            <a:endParaRPr lang="en-GB" smtClean="0"/>
          </a:p>
          <a:p>
            <a:pPr eaLnBrk="1" hangingPunct="1">
              <a:spcBef>
                <a:spcPct val="0"/>
              </a:spcBef>
            </a:pPr>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spcBef>
                <a:spcPct val="0"/>
              </a:spcBef>
            </a:pPr>
            <a:r>
              <a:rPr lang="en-GB" u="sng" smtClean="0"/>
              <a:t>Mystery Number Game</a:t>
            </a:r>
            <a:endParaRPr lang="en-GB" smtClean="0"/>
          </a:p>
          <a:p>
            <a:pPr eaLnBrk="1" hangingPunct="1">
              <a:spcBef>
                <a:spcPct val="0"/>
              </a:spcBef>
            </a:pPr>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spcBef>
                <a:spcPct val="0"/>
              </a:spcBef>
            </a:pPr>
            <a:r>
              <a:rPr lang="en-GB" u="sng" smtClean="0"/>
              <a:t>Fizz Buzz</a:t>
            </a:r>
            <a:endParaRPr lang="en-GB" smtClean="0"/>
          </a:p>
          <a:p>
            <a:pPr eaLnBrk="1" hangingPunct="1">
              <a:spcBef>
                <a:spcPct val="0"/>
              </a:spcBef>
            </a:pPr>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spcBef>
                <a:spcPct val="0"/>
              </a:spcBef>
            </a:pPr>
            <a:r>
              <a:rPr lang="en-GB" u="sng" smtClean="0"/>
              <a:t>First letter – last letter</a:t>
            </a:r>
            <a:endParaRPr lang="en-GB" smtClean="0"/>
          </a:p>
          <a:p>
            <a:pPr eaLnBrk="1" hangingPunct="1">
              <a:spcBef>
                <a:spcPct val="0"/>
              </a:spcBef>
            </a:pPr>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spcBef>
                <a:spcPct val="0"/>
              </a:spcBef>
            </a:pPr>
            <a:r>
              <a:rPr lang="en-GB" u="sng" smtClean="0"/>
              <a:t>Definitions</a:t>
            </a:r>
            <a:endParaRPr lang="en-GB" smtClean="0"/>
          </a:p>
          <a:p>
            <a:pPr eaLnBrk="1" hangingPunct="1">
              <a:spcBef>
                <a:spcPct val="0"/>
              </a:spcBef>
            </a:pPr>
            <a:r>
              <a:rPr lang="en-GB" smtClean="0"/>
              <a:t>Have set of words and definitions (good for literacy but also for science vocabulary or other topic vocabulary)</a:t>
            </a:r>
          </a:p>
          <a:p>
            <a:pPr eaLnBrk="1" hangingPunct="1">
              <a:spcBef>
                <a:spcPct val="0"/>
              </a:spcBef>
            </a:pPr>
            <a:r>
              <a:rPr lang="en-GB" smtClean="0"/>
              <a:t>hand out and kids move around trying to find their partner word/definition</a:t>
            </a:r>
          </a:p>
          <a:p>
            <a:pPr eaLnBrk="1" hangingPunct="1">
              <a:spcBef>
                <a:spcPct val="0"/>
              </a:spcBef>
            </a:pPr>
            <a:r>
              <a:rPr lang="en-GB" smtClean="0"/>
              <a:t>use to play bingo cards have words teacher reads definitions </a:t>
            </a:r>
          </a:p>
          <a:p>
            <a:pPr eaLnBrk="1" hangingPunct="1">
              <a:spcBef>
                <a:spcPct val="0"/>
              </a:spcBef>
            </a:pPr>
            <a:r>
              <a:rPr lang="en-GB" smtClean="0"/>
              <a:t>on table how quick can you match them all</a:t>
            </a:r>
          </a:p>
          <a:p>
            <a:pPr eaLnBrk="1" hangingPunct="1">
              <a:spcBef>
                <a:spcPct val="0"/>
              </a:spcBef>
            </a:pPr>
            <a:r>
              <a:rPr lang="en-GB" smtClean="0"/>
              <a:t>use later as pairs game in independent time</a:t>
            </a:r>
          </a:p>
          <a:p>
            <a:pPr eaLnBrk="1" hangingPunct="1">
              <a:spcBef>
                <a:spcPct val="0"/>
              </a:spcBef>
            </a:pPr>
            <a:r>
              <a:rPr lang="en-GB" u="sng" smtClean="0"/>
              <a:t>Spot the Mistake</a:t>
            </a:r>
            <a:endParaRPr lang="en-GB" smtClean="0"/>
          </a:p>
          <a:p>
            <a:pPr eaLnBrk="1" hangingPunct="1">
              <a:spcBef>
                <a:spcPct val="0"/>
              </a:spcBef>
            </a:pPr>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spcBef>
                <a:spcPct val="0"/>
              </a:spcBef>
            </a:pPr>
            <a:r>
              <a:rPr lang="en-GB" u="sng" smtClean="0"/>
              <a:t>Jump up!</a:t>
            </a:r>
            <a:endParaRPr lang="en-GB" smtClean="0"/>
          </a:p>
          <a:p>
            <a:pPr eaLnBrk="1" hangingPunct="1">
              <a:spcBef>
                <a:spcPct val="0"/>
              </a:spcBef>
            </a:pPr>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spcBef>
                <a:spcPct val="0"/>
              </a:spcBef>
            </a:pPr>
            <a:r>
              <a:rPr lang="en-GB" u="sng" smtClean="0"/>
              <a:t>Alien Counting</a:t>
            </a:r>
            <a:endParaRPr lang="en-GB" smtClean="0"/>
          </a:p>
          <a:p>
            <a:pPr eaLnBrk="1" hangingPunct="1">
              <a:spcBef>
                <a:spcPct val="0"/>
              </a:spcBef>
            </a:pPr>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spcBef>
                <a:spcPct val="0"/>
              </a:spcBef>
            </a:pPr>
            <a:r>
              <a:rPr lang="en-GB" u="sng" smtClean="0"/>
              <a:t>Cut up – back together</a:t>
            </a:r>
            <a:endParaRPr lang="en-GB" smtClean="0"/>
          </a:p>
          <a:p>
            <a:pPr eaLnBrk="1" hangingPunct="1">
              <a:spcBef>
                <a:spcPct val="0"/>
              </a:spcBef>
            </a:pPr>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spcBef>
                <a:spcPct val="0"/>
              </a:spcBef>
            </a:pPr>
            <a:r>
              <a:rPr lang="en-GB" u="sng" smtClean="0"/>
              <a:t>Odd one out</a:t>
            </a:r>
            <a:endParaRPr lang="en-GB" smtClean="0"/>
          </a:p>
          <a:p>
            <a:pPr eaLnBrk="1" hangingPunct="1">
              <a:spcBef>
                <a:spcPct val="0"/>
              </a:spcBef>
            </a:pPr>
            <a:r>
              <a:rPr lang="en-GB" smtClean="0"/>
              <a:t>Provide the children with a selection of 5 words (give the pictures to match if you like) – children should decide the odd one out.</a:t>
            </a:r>
          </a:p>
          <a:p>
            <a:pPr eaLnBrk="1" hangingPunct="1">
              <a:spcBef>
                <a:spcPct val="0"/>
              </a:spcBef>
            </a:pPr>
            <a:r>
              <a:rPr lang="en-GB" smtClean="0"/>
              <a:t>Plum, onion, carrot, cabbage, broccoli </a:t>
            </a:r>
          </a:p>
          <a:p>
            <a:pPr eaLnBrk="1" hangingPunct="1">
              <a:spcBef>
                <a:spcPct val="0"/>
              </a:spcBef>
            </a:pPr>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spcBef>
                <a:spcPct val="0"/>
              </a:spcBef>
            </a:pPr>
            <a:r>
              <a:rPr lang="en-GB" u="sng" smtClean="0"/>
              <a:t>Eyes closed</a:t>
            </a:r>
            <a:endParaRPr lang="en-GB" smtClean="0"/>
          </a:p>
          <a:p>
            <a:pPr eaLnBrk="1" hangingPunct="1">
              <a:spcBef>
                <a:spcPct val="0"/>
              </a:spcBef>
            </a:pPr>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spcBef>
                <a:spcPct val="0"/>
              </a:spcBef>
            </a:pPr>
            <a:r>
              <a:rPr lang="en-GB" u="sng" smtClean="0"/>
              <a:t>What’s the question?</a:t>
            </a:r>
            <a:endParaRPr lang="en-GB" smtClean="0"/>
          </a:p>
          <a:p>
            <a:pPr eaLnBrk="1" hangingPunct="1">
              <a:spcBef>
                <a:spcPct val="0"/>
              </a:spcBef>
            </a:pPr>
            <a:r>
              <a:rPr lang="en-GB" smtClean="0"/>
              <a:t>Give them an answer and ask them what the question is. This generates discussion.</a:t>
            </a:r>
            <a:endParaRPr lang="en-GB" u="sng" smtClean="0"/>
          </a:p>
          <a:p>
            <a:pPr eaLnBrk="1" hangingPunct="1">
              <a:spcBef>
                <a:spcPct val="0"/>
              </a:spcBef>
            </a:pPr>
            <a:r>
              <a:rPr lang="en-GB" u="sng" smtClean="0"/>
              <a:t>Making numbers</a:t>
            </a:r>
            <a:endParaRPr lang="en-GB" smtClean="0"/>
          </a:p>
          <a:p>
            <a:pPr eaLnBrk="1" hangingPunct="1">
              <a:spcBef>
                <a:spcPct val="0"/>
              </a:spcBef>
            </a:pPr>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spcBef>
                <a:spcPct val="0"/>
              </a:spcBef>
            </a:pPr>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spcBef>
                <a:spcPct val="0"/>
              </a:spcBef>
            </a:pPr>
            <a:r>
              <a:rPr lang="en-GB" u="sng" smtClean="0"/>
              <a:t>Bus Queue – ordering numbers</a:t>
            </a:r>
            <a:endParaRPr lang="en-GB" smtClean="0"/>
          </a:p>
          <a:p>
            <a:pPr eaLnBrk="1" hangingPunct="1">
              <a:spcBef>
                <a:spcPct val="0"/>
              </a:spcBef>
            </a:pPr>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spcBef>
                <a:spcPct val="0"/>
              </a:spcBef>
            </a:pPr>
            <a:r>
              <a:rPr lang="en-GB" u="sng" smtClean="0"/>
              <a:t>5 answers – fastest fingers</a:t>
            </a:r>
            <a:endParaRPr lang="en-GB" smtClean="0"/>
          </a:p>
          <a:p>
            <a:pPr eaLnBrk="1" hangingPunct="1">
              <a:spcBef>
                <a:spcPct val="0"/>
              </a:spcBef>
            </a:pPr>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spcBef>
                <a:spcPct val="0"/>
              </a:spcBef>
            </a:pPr>
            <a:r>
              <a:rPr lang="en-GB" u="sng" smtClean="0"/>
              <a:t>Odd and even popcorn</a:t>
            </a:r>
            <a:endParaRPr lang="en-GB" smtClean="0"/>
          </a:p>
          <a:p>
            <a:pPr eaLnBrk="1" hangingPunct="1">
              <a:spcBef>
                <a:spcPct val="0"/>
              </a:spcBef>
            </a:pPr>
            <a:r>
              <a:rPr lang="en-GB" smtClean="0"/>
              <a:t>All children stand behind their chairs. If you shout out a even number they crouch down, and if an odd number they jump up? Last few in win.</a:t>
            </a:r>
            <a:endParaRPr lang="en-GB" u="sng" smtClean="0"/>
          </a:p>
          <a:p>
            <a:pPr eaLnBrk="1" hangingPunct="1">
              <a:spcBef>
                <a:spcPct val="0"/>
              </a:spcBef>
            </a:pPr>
            <a:r>
              <a:rPr lang="en-GB" u="sng" smtClean="0"/>
              <a:t>Number Bonds – ball/beanbag</a:t>
            </a:r>
            <a:endParaRPr lang="en-GB" smtClean="0"/>
          </a:p>
          <a:p>
            <a:pPr eaLnBrk="1" hangingPunct="1">
              <a:spcBef>
                <a:spcPct val="0"/>
              </a:spcBef>
            </a:pPr>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spcBef>
                <a:spcPct val="0"/>
              </a:spcBef>
            </a:pPr>
            <a:r>
              <a:rPr lang="en-GB" smtClean="0"/>
              <a:t>The bond to ten game is very versatile. For example, what about making it the 'doubling' game, or the 'one less' game, or the 'nine more' game?</a:t>
            </a:r>
            <a:endParaRPr lang="en-GB" u="sng" smtClean="0"/>
          </a:p>
          <a:p>
            <a:pPr eaLnBrk="1" hangingPunct="1">
              <a:spcBef>
                <a:spcPct val="0"/>
              </a:spcBef>
            </a:pPr>
            <a:r>
              <a:rPr lang="en-GB" smtClean="0"/>
              <a:t/>
            </a:r>
            <a:br>
              <a:rPr lang="en-GB" smtClean="0"/>
            </a:br>
            <a:r>
              <a:rPr lang="en-GB" u="sng" smtClean="0"/>
              <a:t>Noun/Adjective Game</a:t>
            </a:r>
            <a:endParaRPr lang="en-GB" smtClean="0"/>
          </a:p>
          <a:p>
            <a:pPr eaLnBrk="1" hangingPunct="1">
              <a:spcBef>
                <a:spcPct val="0"/>
              </a:spcBef>
            </a:pPr>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spcBef>
                <a:spcPct val="0"/>
              </a:spcBef>
            </a:pPr>
            <a:r>
              <a:rPr lang="en-GB" u="sng" smtClean="0"/>
              <a:t>Words within words</a:t>
            </a:r>
            <a:endParaRPr lang="en-GB" smtClean="0"/>
          </a:p>
          <a:p>
            <a:pPr eaLnBrk="1" hangingPunct="1">
              <a:spcBef>
                <a:spcPct val="0"/>
              </a:spcBef>
            </a:pPr>
            <a:r>
              <a:rPr lang="en-GB" smtClean="0"/>
              <a:t>Write a word on board and they look for other words hidden in it.</a:t>
            </a:r>
            <a:endParaRPr lang="en-GB" u="sng" smtClean="0"/>
          </a:p>
          <a:p>
            <a:pPr eaLnBrk="1" hangingPunct="1">
              <a:spcBef>
                <a:spcPct val="0"/>
              </a:spcBef>
            </a:pPr>
            <a:r>
              <a:rPr lang="en-GB" u="sng" smtClean="0"/>
              <a:t>Football</a:t>
            </a:r>
            <a:endParaRPr lang="en-GB" smtClean="0"/>
          </a:p>
          <a:p>
            <a:pPr eaLnBrk="1" hangingPunct="1">
              <a:spcBef>
                <a:spcPct val="0"/>
              </a:spcBef>
            </a:pPr>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spcBef>
                <a:spcPct val="0"/>
              </a:spcBef>
            </a:pPr>
            <a:r>
              <a:rPr lang="en-GB" u="sng" smtClean="0"/>
              <a:t>Pick ‘n’ Mix</a:t>
            </a:r>
            <a:endParaRPr lang="en-GB" smtClean="0"/>
          </a:p>
          <a:p>
            <a:pPr eaLnBrk="1" hangingPunct="1">
              <a:spcBef>
                <a:spcPct val="0"/>
              </a:spcBef>
            </a:pPr>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spcBef>
                <a:spcPct val="0"/>
              </a:spcBef>
            </a:pPr>
            <a:r>
              <a:rPr lang="en-GB" u="sng" smtClean="0"/>
              <a:t>Fly Swatters</a:t>
            </a:r>
            <a:endParaRPr lang="en-GB" smtClean="0"/>
          </a:p>
          <a:p>
            <a:pPr eaLnBrk="1" hangingPunct="1">
              <a:spcBef>
                <a:spcPct val="0"/>
              </a:spcBef>
            </a:pPr>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spcBef>
                <a:spcPct val="0"/>
              </a:spcBef>
            </a:pPr>
            <a:r>
              <a:rPr lang="en-GB" u="sng" smtClean="0"/>
              <a:t>Volcanoes and Lakes</a:t>
            </a:r>
            <a:endParaRPr lang="en-GB" smtClean="0"/>
          </a:p>
          <a:p>
            <a:pPr eaLnBrk="1" hangingPunct="1">
              <a:spcBef>
                <a:spcPct val="0"/>
              </a:spcBef>
            </a:pPr>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spcBef>
                <a:spcPct val="0"/>
              </a:spcBef>
            </a:pPr>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spcBef>
                <a:spcPct val="0"/>
              </a:spcBef>
            </a:pPr>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spcBef>
                <a:spcPct val="0"/>
              </a:spcBef>
            </a:pPr>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spcBef>
                <a:spcPct val="0"/>
              </a:spcBef>
            </a:pPr>
            <a:r>
              <a:rPr lang="en-GB" u="sng" smtClean="0"/>
              <a:t>Countdown</a:t>
            </a:r>
            <a:endParaRPr lang="en-GB" smtClean="0">
              <a:hlinkClick r:id="rId13"/>
            </a:endParaRPr>
          </a:p>
          <a:p>
            <a:pPr eaLnBrk="1" hangingPunct="1">
              <a:spcBef>
                <a:spcPct val="0"/>
              </a:spcBef>
            </a:pPr>
            <a:r>
              <a:rPr lang="en-GB" smtClean="0">
                <a:hlinkClick r:id="rId13"/>
              </a:rPr>
              <a:t>http://www.woodlands-junior.kent.sch.uk/maths/countdown/</a:t>
            </a:r>
            <a:r>
              <a:rPr lang="en-GB"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78850"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7885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7885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68B85-AB13-4AFD-AE02-23CB4BE47706}" type="slidenum">
              <a:rPr lang="en-GB">
                <a:solidFill>
                  <a:srgbClr val="000000"/>
                </a:solidFill>
              </a:rPr>
              <a:pPr fontAlgn="base">
                <a:spcBef>
                  <a:spcPct val="0"/>
                </a:spcBef>
                <a:spcAft>
                  <a:spcPct val="0"/>
                </a:spcAft>
                <a:defRPr/>
              </a:pPr>
              <a:t>28</a:t>
            </a:fld>
            <a:endParaRPr lang="en-GB">
              <a:solidFill>
                <a:srgbClr val="000000"/>
              </a:solidFill>
            </a:endParaRPr>
          </a:p>
        </p:txBody>
      </p:sp>
      <p:sp>
        <p:nvSpPr>
          <p:cNvPr id="788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GB" smtClean="0"/>
              <a:t>This slide is purely for teacher use before the lesson and should not be displayed during the lesson. It has been designed to contain information on the key resources needed for the lesson including any ICT requirements, the role of the TA/LSA and any extra provision needed for particular pupils with SEN, or EAL so that this can be organised in advance. </a:t>
            </a:r>
          </a:p>
          <a:p>
            <a:pPr eaLnBrk="1" hangingPunct="1">
              <a:lnSpc>
                <a:spcPct val="80000"/>
              </a:lnSpc>
              <a:spcBef>
                <a:spcPct val="0"/>
              </a:spcBef>
            </a:pPr>
            <a:r>
              <a:rPr lang="en-GB" smtClean="0"/>
              <a:t>The lesson Powerpoint should be mapped into the existing Scheme of Work to ensure that they both tally with one another and sensitive information regarding pupils’ SEN/EAL codes which clearly should not be revealed to the rest of the class but can be included on a printed copy of the Powerpoint presentation given to an observer.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32770"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3277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3277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5355BD-9E47-4270-BB9C-DF7994B4AE8D}" type="slidenum">
              <a:rPr lang="en-GB">
                <a:solidFill>
                  <a:srgbClr val="000000"/>
                </a:solidFill>
              </a:rPr>
              <a:pPr fontAlgn="base">
                <a:spcBef>
                  <a:spcPct val="0"/>
                </a:spcBef>
                <a:spcAft>
                  <a:spcPct val="0"/>
                </a:spcAft>
                <a:defRPr/>
              </a:pPr>
              <a:t>3</a:t>
            </a:fld>
            <a:endParaRPr lang="en-GB">
              <a:solidFill>
                <a:srgbClr val="000000"/>
              </a:solidFill>
            </a:endParaRPr>
          </a:p>
        </p:txBody>
      </p:sp>
      <p:sp>
        <p:nvSpPr>
          <p:cNvPr id="327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GB" smtClean="0"/>
              <a:t>Big Picture Ideas:</a:t>
            </a:r>
          </a:p>
          <a:p>
            <a:pPr marL="228600" indent="-228600" eaLnBrk="1" hangingPunct="1">
              <a:spcBef>
                <a:spcPct val="0"/>
              </a:spcBef>
            </a:pPr>
            <a:endParaRPr lang="en-GB" smtClean="0"/>
          </a:p>
          <a:p>
            <a:pPr marL="228600" indent="-228600" eaLnBrk="1" hangingPunct="1">
              <a:spcBef>
                <a:spcPct val="0"/>
              </a:spcBef>
              <a:buFontTx/>
              <a:buAutoNum type="arabicParenR"/>
            </a:pPr>
            <a:r>
              <a:rPr lang="en-GB" smtClean="0"/>
              <a:t> Pose a problem/key Question for pupils to solve by the end of the lesson using the new understanding they gain along the way</a:t>
            </a:r>
          </a:p>
          <a:p>
            <a:pPr marL="228600" indent="-228600" eaLnBrk="1" hangingPunct="1">
              <a:spcBef>
                <a:spcPct val="0"/>
              </a:spcBef>
              <a:buFontTx/>
              <a:buAutoNum type="arabicParenR"/>
            </a:pPr>
            <a:r>
              <a:rPr lang="en-GB" smtClean="0"/>
              <a:t> Select a wow factor video clip to stimulate pupil engagement</a:t>
            </a:r>
          </a:p>
          <a:p>
            <a:pPr marL="228600" indent="-228600" eaLnBrk="1" hangingPunct="1">
              <a:spcBef>
                <a:spcPct val="0"/>
              </a:spcBef>
              <a:buFontTx/>
              <a:buAutoNum type="arabicParenR"/>
            </a:pPr>
            <a:r>
              <a:rPr lang="en-GB" smtClean="0"/>
              <a:t> Add in a music clip connected to the lesson subject and ask pupils to suggest links.</a:t>
            </a:r>
          </a:p>
          <a:p>
            <a:pPr marL="228600" indent="-228600" eaLnBrk="1" hangingPunct="1">
              <a:spcBef>
                <a:spcPct val="0"/>
              </a:spcBef>
              <a:buFontTx/>
              <a:buAutoNum type="arabicParenR"/>
            </a:pPr>
            <a:r>
              <a:rPr lang="en-GB" smtClean="0"/>
              <a:t> Find a Youtube clip of a professional who works in a related field</a:t>
            </a:r>
          </a:p>
          <a:p>
            <a:pPr marL="228600" indent="-228600" eaLnBrk="1" hangingPunct="1">
              <a:spcBef>
                <a:spcPct val="0"/>
              </a:spcBef>
              <a:buFontTx/>
              <a:buAutoNum type="arabicParenR"/>
            </a:pPr>
            <a:r>
              <a:rPr lang="en-GB" smtClean="0"/>
              <a:t> provide pupils with an overview of where this lesson fits in to the rest of the topic/module.</a:t>
            </a:r>
          </a:p>
          <a:p>
            <a:pPr marL="228600" indent="-228600" eaLnBrk="1" hangingPunct="1">
              <a:spcBef>
                <a:spcPct val="0"/>
              </a:spcBef>
            </a:pPr>
            <a:endParaRPr lang="en-GB" smtClean="0"/>
          </a:p>
          <a:p>
            <a:pPr marL="228600" indent="-228600" eaLnBrk="1" hangingPunct="1">
              <a:spcBef>
                <a:spcPct val="0"/>
              </a:spcBef>
              <a:buFontTx/>
              <a:buAutoNum type="arabicParenR"/>
            </a:pPr>
            <a:endParaRPr lang="en-GB" smtClean="0"/>
          </a:p>
          <a:p>
            <a:pPr marL="228600" indent="-228600"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3481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3481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3482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1E02E0-6D9B-4D0B-94FA-A5073D52D902}" type="slidenum">
              <a:rPr lang="en-GB">
                <a:solidFill>
                  <a:srgbClr val="000000"/>
                </a:solidFill>
              </a:rPr>
              <a:pPr fontAlgn="base">
                <a:spcBef>
                  <a:spcPct val="0"/>
                </a:spcBef>
                <a:spcAft>
                  <a:spcPct val="0"/>
                </a:spcAft>
                <a:defRPr/>
              </a:pPr>
              <a:t>4</a:t>
            </a:fld>
            <a:endParaRPr lang="en-GB">
              <a:solidFill>
                <a:srgbClr val="000000"/>
              </a:solidFill>
            </a:endParaRPr>
          </a:p>
        </p:txBody>
      </p:sp>
      <p:sp>
        <p:nvSpPr>
          <p:cNvPr id="348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GB" sz="1200">
                <a:solidFill>
                  <a:srgbClr val="000000"/>
                </a:solidFill>
              </a:rPr>
              <a:t>Nadia Habraszewski</a:t>
            </a:r>
          </a:p>
        </p:txBody>
      </p:sp>
      <p:sp>
        <p:nvSpPr>
          <p:cNvPr id="3891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GB" sz="1200">
                <a:solidFill>
                  <a:srgbClr val="000000"/>
                </a:solidFill>
              </a:rPr>
              <a:t>HQFT Scaffold</a:t>
            </a:r>
          </a:p>
        </p:txBody>
      </p:sp>
      <p:sp>
        <p:nvSpPr>
          <p:cNvPr id="3891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GB" sz="1200">
                <a:solidFill>
                  <a:srgbClr val="000000"/>
                </a:solidFill>
              </a:rPr>
              <a:t>Featherstone High School</a:t>
            </a:r>
          </a:p>
        </p:txBody>
      </p:sp>
      <p:sp>
        <p:nvSpPr>
          <p:cNvPr id="3891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75BC6F-68C3-4CFA-8E2E-46D3F27F9D50}" type="slidenum">
              <a:rPr lang="en-GB" sz="1200">
                <a:solidFill>
                  <a:srgbClr val="000000"/>
                </a:solidFill>
              </a:rPr>
              <a:pPr algn="r"/>
              <a:t>5</a:t>
            </a:fld>
            <a:endParaRPr lang="en-GB" sz="1200">
              <a:solidFill>
                <a:srgbClr val="000000"/>
              </a:solidFill>
            </a:endParaRPr>
          </a:p>
        </p:txBody>
      </p:sp>
      <p:sp>
        <p:nvSpPr>
          <p:cNvPr id="389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Ideas to be added in Slide Bank at end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Nadia Habraszewski</a:t>
            </a:r>
          </a:p>
        </p:txBody>
      </p:sp>
      <p:sp>
        <p:nvSpPr>
          <p:cNvPr id="36866"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a:solidFill>
                  <a:srgbClr val="000000"/>
                </a:solidFill>
              </a:rPr>
              <a:t>HQFT Scaffold</a:t>
            </a:r>
          </a:p>
        </p:txBody>
      </p:sp>
      <p:sp>
        <p:nvSpPr>
          <p:cNvPr id="3686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solidFill>
                  <a:srgbClr val="000000"/>
                </a:solidFill>
              </a:rPr>
              <a:t>Featherstone High School</a:t>
            </a:r>
          </a:p>
        </p:txBody>
      </p:sp>
      <p:sp>
        <p:nvSpPr>
          <p:cNvPr id="3686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B314E1-454D-4BE8-B57E-D9FCD46287AE}" type="slidenum">
              <a:rPr lang="en-GB">
                <a:solidFill>
                  <a:srgbClr val="000000"/>
                </a:solidFill>
              </a:rPr>
              <a:pPr fontAlgn="base">
                <a:spcBef>
                  <a:spcPct val="0"/>
                </a:spcBef>
                <a:spcAft>
                  <a:spcPct val="0"/>
                </a:spcAft>
                <a:defRPr/>
              </a:pPr>
              <a:t>6</a:t>
            </a:fld>
            <a:endParaRPr lang="en-GB">
              <a:solidFill>
                <a:srgbClr val="000000"/>
              </a:solidFill>
            </a:endParaRPr>
          </a:p>
        </p:txBody>
      </p:sp>
      <p:sp>
        <p:nvSpPr>
          <p:cNvPr id="368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GB" sz="1200">
                <a:solidFill>
                  <a:srgbClr val="000000"/>
                </a:solidFill>
              </a:rPr>
              <a:t>Nadia Habraszewski</a:t>
            </a:r>
          </a:p>
        </p:txBody>
      </p:sp>
      <p:sp>
        <p:nvSpPr>
          <p:cNvPr id="10445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GB" sz="1200">
                <a:solidFill>
                  <a:srgbClr val="000000"/>
                </a:solidFill>
              </a:rPr>
              <a:t>HQFT Scaffold</a:t>
            </a:r>
          </a:p>
        </p:txBody>
      </p:sp>
      <p:sp>
        <p:nvSpPr>
          <p:cNvPr id="104452"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GB" sz="1200">
                <a:solidFill>
                  <a:srgbClr val="000000"/>
                </a:solidFill>
              </a:rPr>
              <a:t>Featherstone High School</a:t>
            </a:r>
          </a:p>
        </p:txBody>
      </p:sp>
      <p:sp>
        <p:nvSpPr>
          <p:cNvPr id="1044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9C79D3-2F9C-409D-9D28-D4C12E133588}" type="slidenum">
              <a:rPr lang="en-GB" sz="1200">
                <a:solidFill>
                  <a:srgbClr val="000000"/>
                </a:solidFill>
              </a:rPr>
              <a:pPr algn="r"/>
              <a:t>7</a:t>
            </a:fld>
            <a:endParaRPr lang="en-GB" sz="1200">
              <a:solidFill>
                <a:srgbClr val="000000"/>
              </a:solidFill>
            </a:endParaRPr>
          </a:p>
        </p:txBody>
      </p:sp>
      <p:sp>
        <p:nvSpPr>
          <p:cNvPr id="1044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Ideas to be added in Slide Bank at end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GB" sz="1200">
                <a:solidFill>
                  <a:srgbClr val="000000"/>
                </a:solidFill>
              </a:rPr>
              <a:t>Nadia Habraszewski</a:t>
            </a:r>
          </a:p>
        </p:txBody>
      </p:sp>
      <p:sp>
        <p:nvSpPr>
          <p:cNvPr id="10752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GB" sz="1200">
                <a:solidFill>
                  <a:srgbClr val="000000"/>
                </a:solidFill>
              </a:rPr>
              <a:t>HQFT Scaffold</a:t>
            </a:r>
          </a:p>
        </p:txBody>
      </p:sp>
      <p:sp>
        <p:nvSpPr>
          <p:cNvPr id="107524"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GB" sz="1200">
                <a:solidFill>
                  <a:srgbClr val="000000"/>
                </a:solidFill>
              </a:rPr>
              <a:t>Featherstone High School</a:t>
            </a:r>
          </a:p>
        </p:txBody>
      </p:sp>
      <p:sp>
        <p:nvSpPr>
          <p:cNvPr id="1075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6FDE2A-418D-4140-B3BE-E645F91CB0B7}" type="slidenum">
              <a:rPr lang="en-GB" sz="1200">
                <a:solidFill>
                  <a:srgbClr val="000000"/>
                </a:solidFill>
              </a:rPr>
              <a:pPr algn="r"/>
              <a:t>9</a:t>
            </a:fld>
            <a:endParaRPr lang="en-GB" sz="1200">
              <a:solidFill>
                <a:srgbClr val="000000"/>
              </a:solidFill>
            </a:endParaRPr>
          </a:p>
        </p:txBody>
      </p:sp>
      <p:sp>
        <p:nvSpPr>
          <p:cNvPr id="1075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Ideas to be added in Slide Bank at 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Whale and Narwhal</a:t>
            </a:r>
            <a:endParaRPr lang="en-US" dirty="0"/>
          </a:p>
        </p:txBody>
      </p:sp>
      <p:sp>
        <p:nvSpPr>
          <p:cNvPr id="4" name="Slide Number Placeholder 3"/>
          <p:cNvSpPr>
            <a:spLocks noGrp="1"/>
          </p:cNvSpPr>
          <p:nvPr>
            <p:ph type="sldNum" sz="quarter" idx="10"/>
          </p:nvPr>
        </p:nvSpPr>
        <p:spPr/>
        <p:txBody>
          <a:bodyPr/>
          <a:lstStyle/>
          <a:p>
            <a:pPr>
              <a:defRPr/>
            </a:pPr>
            <a:fld id="{4D16289B-1DDD-4A80-AE4F-1056EF8CE09D}"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7120F719-8E19-41CE-B36C-78D4BA95B7BB}"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2104A1A-3246-4CE2-8F67-08A97AE4E93B}" type="datetime10">
              <a:rPr lang="en-GB"/>
              <a:pPr>
                <a:defRPr/>
              </a:pPr>
              <a:t>14:17</a:t>
            </a:fld>
            <a:endParaRPr lang="en-GB"/>
          </a:p>
        </p:txBody>
      </p:sp>
    </p:spTree>
  </p:cSld>
  <p:clrMapOvr>
    <a:masterClrMapping/>
  </p:clrMapOvr>
  <p:transition spd="med" advClick="0" advTm="1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4051ACC9-C31E-4110-8D82-77FED0DB61E5}"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0184ED13-4B39-40DD-BE35-74C1622E7CDB}" type="datetime10">
              <a:rPr lang="en-GB"/>
              <a:pPr>
                <a:defRPr/>
              </a:pPr>
              <a:t>14:17</a:t>
            </a:fld>
            <a:endParaRPr lang="en-GB"/>
          </a:p>
        </p:txBody>
      </p:sp>
    </p:spTree>
  </p:cSld>
  <p:clrMapOvr>
    <a:masterClrMapping/>
  </p:clrMapOvr>
  <p:transition spd="med" advClick="0" advTm="1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4E31BAE2-AAC7-4759-B286-9D06A68AC71A}"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B99611AB-A1E4-4B2C-9C4B-3CF80C34CD20}" type="datetime10">
              <a:rPr lang="en-GB"/>
              <a:pPr>
                <a:defRPr/>
              </a:pPr>
              <a:t>14:17</a:t>
            </a:fld>
            <a:endParaRPr lang="en-GB"/>
          </a:p>
        </p:txBody>
      </p:sp>
    </p:spTree>
  </p:cSld>
  <p:clrMapOvr>
    <a:masterClrMapping/>
  </p:clrMapOvr>
  <p:transition spd="med" advClick="0" advTm="1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FD284238-7ACD-4EF6-AFC1-AC1897CB5135}"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822676B2-5D6F-4959-B9F2-728D20A7DC8A}" type="datetime10">
              <a:rPr lang="en-GB"/>
              <a:pPr>
                <a:defRPr/>
              </a:pPr>
              <a:t>14:17</a:t>
            </a:fld>
            <a:endParaRPr lang="en-GB"/>
          </a:p>
        </p:txBody>
      </p:sp>
    </p:spTree>
  </p:cSld>
  <p:clrMapOvr>
    <a:masterClrMapping/>
  </p:clrMapOvr>
  <p:transition spd="med" advClick="0" advTm="1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777782B9-ACFB-485D-A9B2-8E163D05B341}" type="datetime10">
              <a:rPr lang="en-GB"/>
              <a:pPr>
                <a:defRPr/>
              </a:pPr>
              <a:t>14:17</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B9BB902C-E4A0-4A85-B3E9-8A8CAD10B8D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4A51F297-A0F0-4867-9990-19761D4F717A}" type="datetime10">
              <a:rPr lang="en-GB"/>
              <a:pPr>
                <a:defRPr/>
              </a:pPr>
              <a:t>14:17</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59BBAEDC-F387-4647-BC3D-00901DB01C94}"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63B8A5C1-C0E6-47D3-B8A7-DF774DE5DB9D}" type="datetime10">
              <a:rPr lang="en-GB"/>
              <a:pPr>
                <a:defRPr/>
              </a:pPr>
              <a:t>14:17</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1EF2432B-3822-4F2B-947B-AA81260AEDA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F0F87B4C-577F-4888-911D-9E330E6806B2}" type="datetime10">
              <a:rPr lang="en-GB"/>
              <a:pPr>
                <a:defRPr/>
              </a:pPr>
              <a:t>14:17</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265EB241-D970-43CB-AB48-E696462EEA8A}"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Aft>
                <a:spcPts val="0"/>
              </a:spcAft>
              <a:defRPr/>
            </a:lvl1pPr>
          </a:lstStyle>
          <a:p>
            <a:pPr>
              <a:defRPr/>
            </a:pPr>
            <a:fld id="{069C1FD8-6D9D-40B1-A6AE-391CAEF9313B}" type="datetime10">
              <a:rPr lang="en-GB"/>
              <a:pPr>
                <a:defRPr/>
              </a:pPr>
              <a:t>14:17</a:t>
            </a:fld>
            <a:endParaRPr lang="en-GB"/>
          </a:p>
        </p:txBody>
      </p:sp>
      <p:sp>
        <p:nvSpPr>
          <p:cNvPr id="8"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Aft>
                <a:spcPts val="0"/>
              </a:spcAft>
              <a:defRPr/>
            </a:lvl1pPr>
          </a:lstStyle>
          <a:p>
            <a:pPr>
              <a:defRPr/>
            </a:pPr>
            <a:fld id="{974DE52D-9EFB-480C-BB45-886EFAB6428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Aft>
                <a:spcPts val="0"/>
              </a:spcAft>
              <a:defRPr/>
            </a:lvl1pPr>
          </a:lstStyle>
          <a:p>
            <a:pPr>
              <a:defRPr/>
            </a:pPr>
            <a:fld id="{FC153809-E2B5-4A28-9A3C-E8FEC1A6C677}" type="datetime10">
              <a:rPr lang="en-GB"/>
              <a:pPr>
                <a:defRPr/>
              </a:pPr>
              <a:t>14:17</a:t>
            </a:fld>
            <a:endParaRPr lang="en-GB"/>
          </a:p>
        </p:txBody>
      </p:sp>
      <p:sp>
        <p:nvSpPr>
          <p:cNvPr id="4"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Aft>
                <a:spcPts val="0"/>
              </a:spcAft>
              <a:defRPr/>
            </a:lvl1pPr>
          </a:lstStyle>
          <a:p>
            <a:pPr>
              <a:defRPr/>
            </a:pPr>
            <a:fld id="{4817CF4D-C16F-4344-8FDB-7661224A10E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lvl1pPr>
          </a:lstStyle>
          <a:p>
            <a:pPr>
              <a:defRPr/>
            </a:pPr>
            <a:fld id="{336701B4-1315-466D-9C72-30B4605D15CF}" type="datetime10">
              <a:rPr lang="en-GB"/>
              <a:pPr>
                <a:defRPr/>
              </a:pPr>
              <a:t>14:17</a:t>
            </a:fld>
            <a:endParaRPr lang="en-GB"/>
          </a:p>
        </p:txBody>
      </p:sp>
      <p:sp>
        <p:nvSpPr>
          <p:cNvPr id="3"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Aft>
                <a:spcPts val="0"/>
              </a:spcAft>
              <a:defRPr/>
            </a:lvl1pPr>
          </a:lstStyle>
          <a:p>
            <a:pPr>
              <a:defRPr/>
            </a:pPr>
            <a:fld id="{5A5D3252-F12F-416E-8D72-EFFD8751ECB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84C7C460-35A7-49C8-85CF-479563C0631B}"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00CD2CCA-B285-4B03-97E7-C1C0328C9506}" type="datetime10">
              <a:rPr lang="en-GB"/>
              <a:pPr>
                <a:defRPr/>
              </a:pPr>
              <a:t>14:17</a:t>
            </a:fld>
            <a:endParaRPr lang="en-GB"/>
          </a:p>
        </p:txBody>
      </p:sp>
    </p:spTree>
  </p:cSld>
  <p:clrMapOvr>
    <a:masterClrMapping/>
  </p:clrMapOvr>
  <p:transition spd="med" advClick="0" advTm="1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79203F9E-9DEF-41CD-B795-36FA356C33E2}" type="datetime10">
              <a:rPr lang="en-GB"/>
              <a:pPr>
                <a:defRPr/>
              </a:pPr>
              <a:t>14:17</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7122D343-4A65-46E5-B26F-D0C3D6395752}"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3767FDBE-D93F-40FE-9EE2-E399A9C02845}" type="datetime10">
              <a:rPr lang="en-GB"/>
              <a:pPr>
                <a:defRPr/>
              </a:pPr>
              <a:t>14:17</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E930B9B1-D3C1-49C5-BBFC-98FD7549D9E8}"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88F558C9-BC12-495E-A5C9-ADEA7454E57E}" type="datetime10">
              <a:rPr lang="en-GB"/>
              <a:pPr>
                <a:defRPr/>
              </a:pPr>
              <a:t>14:17</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85524678-9341-43E7-8DAB-94A71DBEDDA2}"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5A2CACD6-B979-4D40-B386-DA439EB80AE3}" type="datetime10">
              <a:rPr lang="en-GB"/>
              <a:pPr>
                <a:defRPr/>
              </a:pPr>
              <a:t>14:17</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35B33F13-7D33-4F56-A13F-3C4006E8837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082D6446-C389-45AE-893C-C80E55492B5F}"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989A8010-3809-4A75-8A68-B11BF41B3A7E}" type="datetime10">
              <a:rPr lang="en-GB"/>
              <a:pPr>
                <a:defRPr/>
              </a:pPr>
              <a:t>14:17</a:t>
            </a:fld>
            <a:endParaRPr lang="en-GB"/>
          </a:p>
        </p:txBody>
      </p:sp>
    </p:spTree>
  </p:cSld>
  <p:clrMapOvr>
    <a:masterClrMapping/>
  </p:clrMapOvr>
  <p:transition spd="med" advClick="0" advTm="1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37E36291-A338-4B1D-9A18-4845429FC746}"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14659400-7606-47E7-9CFB-6FC2CFB2FD8D}" type="datetime10">
              <a:rPr lang="en-GB"/>
              <a:pPr>
                <a:defRPr/>
              </a:pPr>
              <a:t>14:17</a:t>
            </a:fld>
            <a:endParaRPr lang="en-GB"/>
          </a:p>
        </p:txBody>
      </p:sp>
    </p:spTree>
  </p:cSld>
  <p:clrMapOvr>
    <a:masterClrMapping/>
  </p:clrMapOvr>
  <p:transition spd="med" advClick="0" advTm="1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fontAlgn="auto">
              <a:spcAft>
                <a:spcPts val="0"/>
              </a:spcAft>
              <a:defRPr/>
            </a:lvl1pPr>
          </a:lstStyle>
          <a:p>
            <a:pPr>
              <a:defRPr/>
            </a:pPr>
            <a:fld id="{13619889-E16C-482E-8FB3-D415475252A9}" type="slidenum">
              <a:rPr lang="en-GB"/>
              <a:pPr>
                <a:defRPr/>
              </a:pPr>
              <a:t>‹#›</a:t>
            </a:fld>
            <a:endParaRPr lang="en-GB"/>
          </a:p>
        </p:txBody>
      </p:sp>
      <p:sp>
        <p:nvSpPr>
          <p:cNvPr id="8" name="Rectangle 5"/>
          <p:cNvSpPr>
            <a:spLocks noGrp="1" noChangeArrowheads="1"/>
          </p:cNvSpPr>
          <p:nvPr>
            <p:ph type="dt" sz="half" idx="11"/>
          </p:nvPr>
        </p:nvSpPr>
        <p:spPr/>
        <p:txBody>
          <a:bodyPr/>
          <a:lstStyle>
            <a:lvl1pPr fontAlgn="auto">
              <a:spcAft>
                <a:spcPts val="0"/>
              </a:spcAft>
              <a:defRPr/>
            </a:lvl1pPr>
          </a:lstStyle>
          <a:p>
            <a:pPr>
              <a:defRPr/>
            </a:pPr>
            <a:fld id="{9A7A8709-E73F-490F-9001-892E6D2F1C9A}" type="datetime10">
              <a:rPr lang="en-GB"/>
              <a:pPr>
                <a:defRPr/>
              </a:pPr>
              <a:t>14:17</a:t>
            </a:fld>
            <a:endParaRPr lang="en-GB"/>
          </a:p>
        </p:txBody>
      </p:sp>
    </p:spTree>
  </p:cSld>
  <p:clrMapOvr>
    <a:masterClrMapping/>
  </p:clrMapOvr>
  <p:transition spd="med" advClick="0" advTm="1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fontAlgn="auto">
              <a:spcAft>
                <a:spcPts val="0"/>
              </a:spcAft>
              <a:defRPr/>
            </a:lvl1pPr>
          </a:lstStyle>
          <a:p>
            <a:pPr>
              <a:defRPr/>
            </a:pPr>
            <a:fld id="{995A3D04-1F4C-4D25-8E01-2FCF2946633A}" type="slidenum">
              <a:rPr lang="en-GB"/>
              <a:pPr>
                <a:defRPr/>
              </a:pPr>
              <a:t>‹#›</a:t>
            </a:fld>
            <a:endParaRPr lang="en-GB"/>
          </a:p>
        </p:txBody>
      </p:sp>
      <p:sp>
        <p:nvSpPr>
          <p:cNvPr id="4" name="Rectangle 5"/>
          <p:cNvSpPr>
            <a:spLocks noGrp="1" noChangeArrowheads="1"/>
          </p:cNvSpPr>
          <p:nvPr>
            <p:ph type="dt" sz="half" idx="11"/>
          </p:nvPr>
        </p:nvSpPr>
        <p:spPr/>
        <p:txBody>
          <a:bodyPr/>
          <a:lstStyle>
            <a:lvl1pPr fontAlgn="auto">
              <a:spcAft>
                <a:spcPts val="0"/>
              </a:spcAft>
              <a:defRPr/>
            </a:lvl1pPr>
          </a:lstStyle>
          <a:p>
            <a:pPr>
              <a:defRPr/>
            </a:pPr>
            <a:fld id="{8E9BF940-6C36-4E0D-820F-C0AB20F90E7B}" type="datetime10">
              <a:rPr lang="en-GB"/>
              <a:pPr>
                <a:defRPr/>
              </a:pPr>
              <a:t>14:17</a:t>
            </a:fld>
            <a:endParaRPr lang="en-GB"/>
          </a:p>
        </p:txBody>
      </p:sp>
    </p:spTree>
  </p:cSld>
  <p:clrMapOvr>
    <a:masterClrMapping/>
  </p:clrMapOvr>
  <p:transition spd="med" advClick="0" advTm="1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Aft>
                <a:spcPts val="0"/>
              </a:spcAft>
              <a:defRPr/>
            </a:lvl1pPr>
          </a:lstStyle>
          <a:p>
            <a:pPr>
              <a:defRPr/>
            </a:pPr>
            <a:fld id="{DDD278EF-4287-40BC-BE06-CA768F2DBF3E}" type="slidenum">
              <a:rPr lang="en-GB"/>
              <a:pPr>
                <a:defRPr/>
              </a:pPr>
              <a:t>‹#›</a:t>
            </a:fld>
            <a:endParaRPr lang="en-GB"/>
          </a:p>
        </p:txBody>
      </p:sp>
      <p:sp>
        <p:nvSpPr>
          <p:cNvPr id="3" name="Rectangle 5"/>
          <p:cNvSpPr>
            <a:spLocks noGrp="1" noChangeArrowheads="1"/>
          </p:cNvSpPr>
          <p:nvPr>
            <p:ph type="dt" sz="half" idx="11"/>
          </p:nvPr>
        </p:nvSpPr>
        <p:spPr/>
        <p:txBody>
          <a:bodyPr/>
          <a:lstStyle>
            <a:lvl1pPr fontAlgn="auto">
              <a:spcAft>
                <a:spcPts val="0"/>
              </a:spcAft>
              <a:defRPr/>
            </a:lvl1pPr>
          </a:lstStyle>
          <a:p>
            <a:pPr>
              <a:defRPr/>
            </a:pPr>
            <a:fld id="{4E2DFA9C-8879-4FA3-AE54-210BCA966D23}" type="datetime10">
              <a:rPr lang="en-GB"/>
              <a:pPr>
                <a:defRPr/>
              </a:pPr>
              <a:t>14:17</a:t>
            </a:fld>
            <a:endParaRPr lang="en-GB"/>
          </a:p>
        </p:txBody>
      </p:sp>
    </p:spTree>
  </p:cSld>
  <p:clrMapOvr>
    <a:masterClrMapping/>
  </p:clrMapOvr>
  <p:transition spd="med" advClick="0" advTm="1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30BEE511-635F-4EEC-9E2B-BE78D9F9268D}"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82C01306-E729-43CD-B2A9-C9B6EECF8437}" type="datetime10">
              <a:rPr lang="en-GB"/>
              <a:pPr>
                <a:defRPr/>
              </a:pPr>
              <a:t>14:17</a:t>
            </a:fld>
            <a:endParaRPr lang="en-GB"/>
          </a:p>
        </p:txBody>
      </p:sp>
    </p:spTree>
  </p:cSld>
  <p:clrMapOvr>
    <a:masterClrMapping/>
  </p:clrMapOvr>
  <p:transition spd="med" advClick="0" advTm="1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66C101FF-F18F-4B57-99A2-10A4CBDB2796}"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5B34B7F8-E441-48A1-8420-6738EC67318B}" type="datetime10">
              <a:rPr lang="en-GB"/>
              <a:pPr>
                <a:defRPr/>
              </a:pPr>
              <a:t>14:17</a:t>
            </a:fld>
            <a:endParaRPr lang="en-GB"/>
          </a:p>
        </p:txBody>
      </p:sp>
    </p:spTree>
  </p:cSld>
  <p:clrMapOvr>
    <a:masterClrMapping/>
  </p:clrMapOvr>
  <p:transition spd="med" advClick="0" advTm="1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a:defRPr/>
            </a:pPr>
            <a:fld id="{3691193F-EA0A-4CA2-A73F-8443584D6FF9}"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latin typeface="+mn-lt"/>
              </a:defRPr>
            </a:lvl1pPr>
          </a:lstStyle>
          <a:p>
            <a:pPr>
              <a:defRPr/>
            </a:pPr>
            <a:fld id="{87140C55-B974-4288-9149-4A811F915351}" type="datetime10">
              <a:rPr lang="en-GB"/>
              <a:pPr>
                <a:defRPr/>
              </a:pPr>
              <a:t>14:17</a:t>
            </a:fld>
            <a:endParaRPr lang="en-GB"/>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advClick="0" advTm="1200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latin typeface="+mn-lt"/>
              </a:defRPr>
            </a:lvl1pPr>
          </a:lstStyle>
          <a:p>
            <a:pPr>
              <a:defRPr/>
            </a:pPr>
            <a:fld id="{EAB12DDE-8B70-4721-BF44-52B4579021B6}" type="datetime10">
              <a:rPr lang="en-GB"/>
              <a:pPr>
                <a:defRPr/>
              </a:pPr>
              <a:t>14:17</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latin typeface="+mn-lt"/>
              </a:defRPr>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a:defRPr/>
            </a:pPr>
            <a:fld id="{86468911-BA5C-4318-8E4F-DCD16C5F4543}"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ate Placeholder 4"/>
          <p:cNvSpPr>
            <a:spLocks noGrp="1"/>
          </p:cNvSpPr>
          <p:nvPr>
            <p:ph type="dt" sz="quarter" idx="11"/>
          </p:nvPr>
        </p:nvSpPr>
        <p:spPr/>
        <p:txBody>
          <a:bodyPr/>
          <a:lstStyle/>
          <a:p>
            <a:pPr fontAlgn="base">
              <a:spcAft>
                <a:spcPct val="0"/>
              </a:spcAft>
              <a:defRPr/>
            </a:pPr>
            <a:fld id="{94DA5B4D-11D0-4A03-8838-A7475941E324}" type="datetime10">
              <a:rPr lang="en-GB" smtClean="0"/>
              <a:pPr fontAlgn="base">
                <a:spcAft>
                  <a:spcPct val="0"/>
                </a:spcAft>
                <a:defRPr/>
              </a:pPr>
              <a:t>14:51</a:t>
            </a:fld>
            <a:endParaRPr lang="en-GB" smtClean="0"/>
          </a:p>
        </p:txBody>
      </p:sp>
      <p:sp>
        <p:nvSpPr>
          <p:cNvPr id="27650"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400" b="1" smtClean="0">
                <a:solidFill>
                  <a:schemeClr val="bg1"/>
                </a:solidFill>
              </a:rPr>
              <a:t>Syllabus/Unit: code:B2 Understanding our environment </a:t>
            </a:r>
            <a:br>
              <a:rPr lang="en-GB" sz="2400" b="1" smtClean="0">
                <a:solidFill>
                  <a:schemeClr val="bg1"/>
                </a:solidFill>
              </a:rPr>
            </a:br>
            <a:r>
              <a:rPr lang="en-GB" sz="2400" b="1" smtClean="0">
                <a:solidFill>
                  <a:schemeClr val="bg1"/>
                </a:solidFill>
              </a:rPr>
              <a:t>Lesson number: 2</a:t>
            </a:r>
            <a:br>
              <a:rPr lang="en-GB" sz="2400" b="1" smtClean="0">
                <a:solidFill>
                  <a:schemeClr val="bg1"/>
                </a:solidFill>
              </a:rPr>
            </a:br>
            <a:r>
              <a:rPr lang="en-GB" sz="2400" b="1" smtClean="0">
                <a:solidFill>
                  <a:schemeClr val="bg1"/>
                </a:solidFill>
              </a:rPr>
              <a:t>Lesson Title: Grouping Organisms </a:t>
            </a:r>
            <a:endParaRPr lang="en-GB" sz="2800" b="1" smtClean="0">
              <a:solidFill>
                <a:schemeClr val="bg1"/>
              </a:solidFill>
            </a:endParaRPr>
          </a:p>
        </p:txBody>
      </p:sp>
      <p:graphicFrame>
        <p:nvGraphicFramePr>
          <p:cNvPr id="27682" name="Group 34"/>
          <p:cNvGraphicFramePr>
            <a:graphicFrameLocks noGrp="1"/>
          </p:cNvGraphicFramePr>
          <p:nvPr/>
        </p:nvGraphicFramePr>
        <p:xfrm>
          <a:off x="0" y="1341438"/>
          <a:ext cx="9144000" cy="5447665"/>
        </p:xfrm>
        <a:graphic>
          <a:graphicData uri="http://schemas.openxmlformats.org/drawingml/2006/table">
            <a:tbl>
              <a:tblPr/>
              <a:tblGrid>
                <a:gridCol w="5003800"/>
                <a:gridCol w="2089150"/>
                <a:gridCol w="205105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0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Explain what is meant by a species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Explain how species can differ as a results of variation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363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Analyse the potential problems when classify an organism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Compare how evolutionary and ecological relationships can lead to variation within a species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27673" name="Text Box 162"/>
          <p:cNvSpPr txBox="1">
            <a:spLocks noChangeArrowheads="1"/>
          </p:cNvSpPr>
          <p:nvPr/>
        </p:nvSpPr>
        <p:spPr bwMode="auto">
          <a:xfrm>
            <a:off x="6659563" y="2154238"/>
            <a:ext cx="2305050" cy="2987675"/>
          </a:xfrm>
          <a:prstGeom prst="rect">
            <a:avLst/>
          </a:prstGeom>
          <a:solidFill>
            <a:schemeClr val="hlink"/>
          </a:solidFill>
          <a:ln w="9525">
            <a:noFill/>
            <a:miter lim="800000"/>
            <a:headEnd/>
            <a:tailEnd/>
          </a:ln>
        </p:spPr>
        <p:txBody>
          <a:bodyPr>
            <a:spAutoFit/>
          </a:bodyPr>
          <a:lstStyle/>
          <a:p>
            <a:pPr>
              <a:spcBef>
                <a:spcPct val="50000"/>
              </a:spcBef>
            </a:pPr>
            <a:r>
              <a:rPr lang="en-GB" sz="2000" b="1" u="sng">
                <a:solidFill>
                  <a:srgbClr val="000000"/>
                </a:solidFill>
              </a:rPr>
              <a:t>Connector: </a:t>
            </a:r>
          </a:p>
          <a:p>
            <a:pPr>
              <a:spcBef>
                <a:spcPct val="50000"/>
              </a:spcBef>
            </a:pPr>
            <a:r>
              <a:rPr lang="en-GB" sz="2000">
                <a:solidFill>
                  <a:srgbClr val="000000"/>
                </a:solidFill>
              </a:rPr>
              <a:t>Everyday new organisms are discovered. How would you go about deciding which group it should be placed in?</a:t>
            </a:r>
          </a:p>
        </p:txBody>
      </p:sp>
      <p:pic>
        <p:nvPicPr>
          <p:cNvPr id="27674"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Classify the animals given below</a:t>
            </a:r>
            <a:endParaRPr lang="en-US" dirty="0"/>
          </a:p>
        </p:txBody>
      </p:sp>
      <p:sp>
        <p:nvSpPr>
          <p:cNvPr id="3" name="Content Placeholder 2"/>
          <p:cNvSpPr>
            <a:spLocks noGrp="1"/>
          </p:cNvSpPr>
          <p:nvPr>
            <p:ph idx="1"/>
          </p:nvPr>
        </p:nvSpPr>
        <p:spPr>
          <a:xfrm>
            <a:off x="395536" y="1556792"/>
            <a:ext cx="8229600" cy="4525963"/>
          </a:xfrm>
          <a:ln>
            <a:solidFill>
              <a:schemeClr val="accent1"/>
            </a:solidFill>
          </a:ln>
        </p:spPr>
        <p:txBody>
          <a:bodyPr/>
          <a:lstStyle/>
          <a:p>
            <a:pPr>
              <a:buNone/>
            </a:pPr>
            <a:r>
              <a:rPr lang="en-GB" dirty="0" smtClean="0"/>
              <a:t>What do I have to know about the organism to classify them?</a:t>
            </a:r>
            <a:endParaRPr lang="en-US" dirty="0"/>
          </a:p>
        </p:txBody>
      </p:sp>
      <p:sp>
        <p:nvSpPr>
          <p:cNvPr id="4" name="Date Placeholder 3"/>
          <p:cNvSpPr>
            <a:spLocks noGrp="1"/>
          </p:cNvSpPr>
          <p:nvPr>
            <p:ph type="dt" sz="half" idx="11"/>
          </p:nvPr>
        </p:nvSpPr>
        <p:spPr/>
        <p:txBody>
          <a:bodyPr/>
          <a:lstStyle/>
          <a:p>
            <a:pPr>
              <a:defRPr/>
            </a:pPr>
            <a:fld id="{00CD2CCA-B285-4B03-97E7-C1C0328C9506}" type="datetime10">
              <a:rPr lang="en-GB" smtClean="0"/>
              <a:pPr>
                <a:defRPr/>
              </a:pPr>
              <a:t>14:17</a:t>
            </a:fld>
            <a:endParaRPr lang="en-GB"/>
          </a:p>
        </p:txBody>
      </p:sp>
      <p:pic>
        <p:nvPicPr>
          <p:cNvPr id="81922" name="Picture 2" descr="http://www.whaletime.com/images/front_image.jpg"/>
          <p:cNvPicPr>
            <a:picLocks noChangeAspect="1" noChangeArrowheads="1"/>
          </p:cNvPicPr>
          <p:nvPr/>
        </p:nvPicPr>
        <p:blipFill>
          <a:blip r:embed="rId3" cstate="print"/>
          <a:srcRect/>
          <a:stretch>
            <a:fillRect/>
          </a:stretch>
        </p:blipFill>
        <p:spPr bwMode="auto">
          <a:xfrm>
            <a:off x="755576" y="2708920"/>
            <a:ext cx="4824536" cy="1800199"/>
          </a:xfrm>
          <a:prstGeom prst="rect">
            <a:avLst/>
          </a:prstGeom>
          <a:noFill/>
        </p:spPr>
      </p:pic>
      <p:pic>
        <p:nvPicPr>
          <p:cNvPr id="81924" name="Picture 4" descr="http://www.zezoo.eu/wp-content/uploads/2011/07/narwhal.png"/>
          <p:cNvPicPr>
            <a:picLocks noChangeAspect="1" noChangeArrowheads="1"/>
          </p:cNvPicPr>
          <p:nvPr/>
        </p:nvPicPr>
        <p:blipFill>
          <a:blip r:embed="rId4" cstate="print"/>
          <a:srcRect/>
          <a:stretch>
            <a:fillRect/>
          </a:stretch>
        </p:blipFill>
        <p:spPr bwMode="auto">
          <a:xfrm>
            <a:off x="1524000" y="2708920"/>
            <a:ext cx="7620000" cy="3609976"/>
          </a:xfrm>
          <a:prstGeom prst="rect">
            <a:avLst/>
          </a:prstGeom>
          <a:noFill/>
        </p:spPr>
      </p:pic>
      <p:sp>
        <p:nvSpPr>
          <p:cNvPr id="7" name="TextBox 6"/>
          <p:cNvSpPr txBox="1"/>
          <p:nvPr/>
        </p:nvSpPr>
        <p:spPr>
          <a:xfrm>
            <a:off x="251520" y="5805264"/>
            <a:ext cx="8892480" cy="646331"/>
          </a:xfrm>
          <a:prstGeom prst="rect">
            <a:avLst/>
          </a:prstGeom>
          <a:noFill/>
        </p:spPr>
        <p:txBody>
          <a:bodyPr wrap="square" rtlCol="0">
            <a:spAutoFit/>
          </a:bodyPr>
          <a:lstStyle/>
          <a:p>
            <a:r>
              <a:rPr lang="en-GB" dirty="0" smtClean="0"/>
              <a:t>Adaptations, behaviour, reproduction, external characteristics, internal physiology, genetics  – DNA  evidence for similarity in gene sequences</a:t>
            </a:r>
            <a:endParaRPr lang="en-US" dirty="0"/>
          </a:p>
        </p:txBody>
      </p:sp>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Dolphin and Shark</a:t>
            </a:r>
            <a:endParaRPr lang="en-US" dirty="0"/>
          </a:p>
        </p:txBody>
      </p:sp>
      <p:sp>
        <p:nvSpPr>
          <p:cNvPr id="3" name="Content Placeholder 2"/>
          <p:cNvSpPr>
            <a:spLocks noGrp="1"/>
          </p:cNvSpPr>
          <p:nvPr>
            <p:ph sz="half" idx="1"/>
          </p:nvPr>
        </p:nvSpPr>
        <p:spPr>
          <a:xfrm>
            <a:off x="179512" y="1340768"/>
            <a:ext cx="3863280" cy="2116831"/>
          </a:xfrm>
          <a:ln>
            <a:solidFill>
              <a:schemeClr val="accent1"/>
            </a:solidFill>
          </a:ln>
        </p:spPr>
        <p:txBody>
          <a:bodyPr/>
          <a:lstStyle/>
          <a:p>
            <a:pPr eaLnBrk="1" hangingPunct="1">
              <a:buNone/>
            </a:pPr>
            <a:r>
              <a:rPr lang="en-US" sz="2400" dirty="0" smtClean="0"/>
              <a:t>Dolphin classification </a:t>
            </a:r>
            <a:r>
              <a:rPr lang="en-US" sz="2000" dirty="0" smtClean="0"/>
              <a:t>Kingdom</a:t>
            </a:r>
            <a:r>
              <a:rPr lang="en-US" sz="2000" dirty="0" smtClean="0">
                <a:solidFill>
                  <a:srgbClr val="FFFF00"/>
                </a:solidFill>
              </a:rPr>
              <a:t> </a:t>
            </a:r>
            <a:r>
              <a:rPr lang="en-US" sz="2000" dirty="0" err="1" smtClean="0">
                <a:solidFill>
                  <a:srgbClr val="FFFF00"/>
                </a:solidFill>
              </a:rPr>
              <a:t>Animalia</a:t>
            </a:r>
            <a:r>
              <a:rPr lang="en-US" sz="2000" dirty="0" smtClean="0">
                <a:solidFill>
                  <a:srgbClr val="FFFF00"/>
                </a:solidFill>
              </a:rPr>
              <a:t> </a:t>
            </a:r>
            <a:r>
              <a:rPr lang="en-US" sz="2000" dirty="0" smtClean="0"/>
              <a:t>Phylum </a:t>
            </a:r>
            <a:r>
              <a:rPr lang="en-US" sz="2000" dirty="0" smtClean="0">
                <a:solidFill>
                  <a:srgbClr val="FFFF00"/>
                </a:solidFill>
              </a:rPr>
              <a:t>Chordata</a:t>
            </a:r>
            <a:r>
              <a:rPr lang="en-US" sz="2000" dirty="0" smtClean="0"/>
              <a:t>, </a:t>
            </a:r>
          </a:p>
          <a:p>
            <a:pPr eaLnBrk="1" hangingPunct="1">
              <a:buNone/>
            </a:pPr>
            <a:r>
              <a:rPr lang="en-US" sz="2000" dirty="0" smtClean="0"/>
              <a:t>     Subphylum </a:t>
            </a:r>
            <a:r>
              <a:rPr lang="en-US" sz="2000" dirty="0" smtClean="0">
                <a:solidFill>
                  <a:srgbClr val="FFFF00"/>
                </a:solidFill>
              </a:rPr>
              <a:t>Vertebrata, </a:t>
            </a:r>
          </a:p>
          <a:p>
            <a:pPr eaLnBrk="1" hangingPunct="1">
              <a:buNone/>
            </a:pPr>
            <a:r>
              <a:rPr lang="en-US" sz="2000" dirty="0" smtClean="0"/>
              <a:t>	Class </a:t>
            </a:r>
            <a:r>
              <a:rPr lang="en-US" sz="2000" dirty="0" err="1" smtClean="0">
                <a:solidFill>
                  <a:srgbClr val="FFFF00"/>
                </a:solidFill>
              </a:rPr>
              <a:t>Mammalia</a:t>
            </a:r>
            <a:r>
              <a:rPr lang="en-US" sz="2000" dirty="0" smtClean="0">
                <a:solidFill>
                  <a:srgbClr val="FFFF00"/>
                </a:solidFill>
              </a:rPr>
              <a:t>, </a:t>
            </a:r>
          </a:p>
          <a:p>
            <a:pPr eaLnBrk="1" hangingPunct="1">
              <a:buNone/>
            </a:pPr>
            <a:r>
              <a:rPr lang="en-US" sz="2000" dirty="0" smtClean="0"/>
              <a:t>	</a:t>
            </a:r>
            <a:endParaRPr lang="en-US" dirty="0"/>
          </a:p>
        </p:txBody>
      </p:sp>
      <p:sp>
        <p:nvSpPr>
          <p:cNvPr id="6" name="Content Placeholder 5"/>
          <p:cNvSpPr>
            <a:spLocks noGrp="1"/>
          </p:cNvSpPr>
          <p:nvPr>
            <p:ph sz="half" idx="2"/>
          </p:nvPr>
        </p:nvSpPr>
        <p:spPr>
          <a:xfrm>
            <a:off x="4139952" y="1340768"/>
            <a:ext cx="5004048" cy="2044823"/>
          </a:xfrm>
          <a:ln>
            <a:solidFill>
              <a:schemeClr val="accent1"/>
            </a:solidFill>
          </a:ln>
        </p:spPr>
        <p:txBody>
          <a:bodyPr/>
          <a:lstStyle/>
          <a:p>
            <a:pPr>
              <a:buNone/>
            </a:pPr>
            <a:r>
              <a:rPr lang="en-US" dirty="0" smtClean="0"/>
              <a:t>Shark classification </a:t>
            </a:r>
            <a:r>
              <a:rPr lang="en-US" sz="2000" dirty="0" smtClean="0"/>
              <a:t>Kingdom</a:t>
            </a:r>
            <a:r>
              <a:rPr lang="en-US" sz="2000" dirty="0" smtClean="0">
                <a:solidFill>
                  <a:srgbClr val="FFFF00"/>
                </a:solidFill>
              </a:rPr>
              <a:t> </a:t>
            </a:r>
            <a:r>
              <a:rPr lang="en-US" sz="2000" dirty="0" err="1" smtClean="0">
                <a:solidFill>
                  <a:srgbClr val="FFFF00"/>
                </a:solidFill>
              </a:rPr>
              <a:t>Animalia</a:t>
            </a:r>
            <a:r>
              <a:rPr lang="en-US" sz="2000" dirty="0" smtClean="0"/>
              <a:t/>
            </a:r>
            <a:br>
              <a:rPr lang="en-US" sz="2000" dirty="0" smtClean="0"/>
            </a:br>
            <a:r>
              <a:rPr lang="en-US" sz="2000" dirty="0" smtClean="0"/>
              <a:t>Phylum </a:t>
            </a:r>
            <a:r>
              <a:rPr lang="en-US" sz="2000" dirty="0" smtClean="0">
                <a:solidFill>
                  <a:srgbClr val="FFFF00"/>
                </a:solidFill>
              </a:rPr>
              <a:t>Chordata</a:t>
            </a:r>
            <a:r>
              <a:rPr lang="en-US" sz="2000" dirty="0" smtClean="0"/>
              <a:t/>
            </a:r>
            <a:br>
              <a:rPr lang="en-US" sz="2000" dirty="0" smtClean="0"/>
            </a:br>
            <a:r>
              <a:rPr lang="en-US" sz="2000" dirty="0" err="1" smtClean="0"/>
              <a:t>SubPhylum</a:t>
            </a:r>
            <a:r>
              <a:rPr lang="en-US" sz="2000" dirty="0" smtClean="0"/>
              <a:t> </a:t>
            </a:r>
            <a:r>
              <a:rPr lang="en-US" sz="2000" dirty="0" smtClean="0">
                <a:solidFill>
                  <a:srgbClr val="FFFF00"/>
                </a:solidFill>
              </a:rPr>
              <a:t>Vertebrata</a:t>
            </a:r>
            <a:r>
              <a:rPr lang="en-US" sz="2000" dirty="0" smtClean="0"/>
              <a:t/>
            </a:r>
            <a:br>
              <a:rPr lang="en-US" sz="2000" dirty="0" smtClean="0"/>
            </a:br>
            <a:r>
              <a:rPr lang="en-US" sz="2000" dirty="0" smtClean="0"/>
              <a:t>Class </a:t>
            </a:r>
            <a:r>
              <a:rPr lang="en-US" sz="2000" dirty="0" smtClean="0">
                <a:solidFill>
                  <a:srgbClr val="FFFF00"/>
                </a:solidFill>
              </a:rPr>
              <a:t>Chondrichthyes </a:t>
            </a:r>
            <a:r>
              <a:rPr lang="en-US" sz="1800" dirty="0" smtClean="0">
                <a:solidFill>
                  <a:srgbClr val="FFFF00"/>
                </a:solidFill>
              </a:rPr>
              <a:t>(cartilaginous fish)</a:t>
            </a:r>
            <a:endParaRPr lang="en-GB" b="1" dirty="0" smtClean="0">
              <a:solidFill>
                <a:srgbClr val="FFFF00"/>
              </a:solidFill>
            </a:endParaRPr>
          </a:p>
          <a:p>
            <a:pPr>
              <a:buNone/>
            </a:pPr>
            <a:endParaRPr lang="en-US" dirty="0"/>
          </a:p>
        </p:txBody>
      </p:sp>
      <p:sp>
        <p:nvSpPr>
          <p:cNvPr id="4" name="Date Placeholder 3"/>
          <p:cNvSpPr>
            <a:spLocks noGrp="1"/>
          </p:cNvSpPr>
          <p:nvPr>
            <p:ph type="dt" sz="half" idx="10"/>
          </p:nvPr>
        </p:nvSpPr>
        <p:spPr/>
        <p:txBody>
          <a:bodyPr/>
          <a:lstStyle/>
          <a:p>
            <a:pPr>
              <a:defRPr/>
            </a:pPr>
            <a:fld id="{00CD2CCA-B285-4B03-97E7-C1C0328C9506}" type="datetime10">
              <a:rPr lang="en-GB" smtClean="0"/>
              <a:pPr>
                <a:defRPr/>
              </a:pPr>
              <a:t>14:17</a:t>
            </a:fld>
            <a:endParaRPr lang="en-GB" dirty="0"/>
          </a:p>
        </p:txBody>
      </p:sp>
      <p:sp>
        <p:nvSpPr>
          <p:cNvPr id="7" name="TextBox 6"/>
          <p:cNvSpPr txBox="1"/>
          <p:nvPr/>
        </p:nvSpPr>
        <p:spPr>
          <a:xfrm>
            <a:off x="539552" y="4869160"/>
            <a:ext cx="8280920" cy="1323439"/>
          </a:xfrm>
          <a:prstGeom prst="rect">
            <a:avLst/>
          </a:prstGeom>
          <a:noFill/>
        </p:spPr>
        <p:txBody>
          <a:bodyPr wrap="square" rtlCol="0">
            <a:spAutoFit/>
          </a:bodyPr>
          <a:lstStyle/>
          <a:p>
            <a:r>
              <a:rPr lang="en-GB" sz="2000" dirty="0" smtClean="0"/>
              <a:t>Sharks and Dolphin are not closely related but share several features as they live in the same habitat. There is an ecological link between the two but they are not classified together as they are unrelated in the evolutionary scale. One is a mammal and the other a fish</a:t>
            </a:r>
            <a:endParaRPr lang="en-US" sz="2000" dirty="0"/>
          </a:p>
        </p:txBody>
      </p:sp>
      <p:pic>
        <p:nvPicPr>
          <p:cNvPr id="1026" name="Picture 2" descr="http://t3.gstatic.com/images?q=tbn:ANd9GcSesRkoveKhkDgrd446MtH3ObtAwVVr77ZNfj3wQlxvWYw0gOudFg"/>
          <p:cNvPicPr>
            <a:picLocks noChangeAspect="1" noChangeArrowheads="1"/>
          </p:cNvPicPr>
          <p:nvPr/>
        </p:nvPicPr>
        <p:blipFill>
          <a:blip r:embed="rId2" cstate="print"/>
          <a:srcRect/>
          <a:stretch>
            <a:fillRect/>
          </a:stretch>
        </p:blipFill>
        <p:spPr bwMode="auto">
          <a:xfrm>
            <a:off x="5004048" y="3284984"/>
            <a:ext cx="3124200" cy="1457326"/>
          </a:xfrm>
          <a:prstGeom prst="rect">
            <a:avLst/>
          </a:prstGeom>
          <a:noFill/>
        </p:spPr>
      </p:pic>
      <p:pic>
        <p:nvPicPr>
          <p:cNvPr id="1030" name="Picture 6" descr="http://yod2007.org/vnoffice/data/0/0/1/51/ATT579100.jpg"/>
          <p:cNvPicPr>
            <a:picLocks noChangeAspect="1" noChangeArrowheads="1"/>
          </p:cNvPicPr>
          <p:nvPr/>
        </p:nvPicPr>
        <p:blipFill>
          <a:blip r:embed="rId3" cstate="print"/>
          <a:srcRect l="8008" t="11812" r="3900" b="7864"/>
          <a:stretch>
            <a:fillRect/>
          </a:stretch>
        </p:blipFill>
        <p:spPr bwMode="auto">
          <a:xfrm>
            <a:off x="1115616" y="3356992"/>
            <a:ext cx="3096344" cy="1520023"/>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4"/>
          <p:cNvSpPr>
            <a:spLocks noGrp="1"/>
          </p:cNvSpPr>
          <p:nvPr>
            <p:ph type="dt" sz="quarter" idx="11"/>
          </p:nvPr>
        </p:nvSpPr>
        <p:spPr/>
        <p:txBody>
          <a:bodyPr/>
          <a:lstStyle/>
          <a:p>
            <a:pPr fontAlgn="base">
              <a:spcAft>
                <a:spcPct val="0"/>
              </a:spcAft>
              <a:defRPr/>
            </a:pPr>
            <a:fld id="{6DEC4673-AD66-4910-B527-581A11153809}" type="datetime10">
              <a:rPr lang="en-GB" smtClean="0"/>
              <a:pPr fontAlgn="base">
                <a:spcAft>
                  <a:spcPct val="0"/>
                </a:spcAft>
                <a:defRPr/>
              </a:pPr>
              <a:t>14:17</a:t>
            </a:fld>
            <a:endParaRPr lang="en-GB" smtClean="0"/>
          </a:p>
        </p:txBody>
      </p:sp>
      <p:sp>
        <p:nvSpPr>
          <p:cNvPr id="39938" name="Rectangle 2"/>
          <p:cNvSpPr>
            <a:spLocks noGrp="1" noChangeArrowheads="1"/>
          </p:cNvSpPr>
          <p:nvPr>
            <p:ph type="title"/>
          </p:nvPr>
        </p:nvSpPr>
        <p:spPr>
          <a:xfrm>
            <a:off x="0" y="0"/>
            <a:ext cx="9144000" cy="1052513"/>
          </a:xfrm>
          <a:solidFill>
            <a:srgbClr val="0099FF"/>
          </a:solidFill>
        </p:spPr>
        <p:txBody>
          <a:bodyPr/>
          <a:lstStyle/>
          <a:p>
            <a:pPr eaLnBrk="1" hangingPunct="1"/>
            <a:r>
              <a:rPr lang="en-GB" sz="3600" smtClean="0">
                <a:solidFill>
                  <a:schemeClr val="tx1"/>
                </a:solidFill>
              </a:rPr>
              <a:t>Learning activities for Lesson Outcome 1 </a:t>
            </a:r>
            <a:r>
              <a:rPr lang="en-GB" sz="3200" smtClean="0">
                <a:solidFill>
                  <a:schemeClr val="tx1"/>
                </a:solidFill>
              </a:rPr>
              <a:t>(Grade C)</a:t>
            </a:r>
          </a:p>
        </p:txBody>
      </p:sp>
      <p:sp>
        <p:nvSpPr>
          <p:cNvPr id="39939" name="Rectangle 3"/>
          <p:cNvSpPr>
            <a:spLocks noGrp="1" noChangeArrowheads="1"/>
          </p:cNvSpPr>
          <p:nvPr>
            <p:ph type="body" idx="1"/>
          </p:nvPr>
        </p:nvSpPr>
        <p:spPr>
          <a:xfrm>
            <a:off x="0" y="1052513"/>
            <a:ext cx="5867400" cy="5805487"/>
          </a:xfrm>
          <a:ln>
            <a:solidFill>
              <a:srgbClr val="66FFFF"/>
            </a:solidFill>
          </a:ln>
        </p:spPr>
        <p:txBody>
          <a:bodyPr/>
          <a:lstStyle/>
          <a:p>
            <a:pPr eaLnBrk="1" hangingPunct="1">
              <a:lnSpc>
                <a:spcPct val="90000"/>
              </a:lnSpc>
            </a:pPr>
            <a:r>
              <a:rPr lang="en-GB" sz="2400" dirty="0" smtClean="0">
                <a:solidFill>
                  <a:srgbClr val="66FFFF"/>
                </a:solidFill>
              </a:rPr>
              <a:t>Task 1a: </a:t>
            </a:r>
          </a:p>
          <a:p>
            <a:pPr eaLnBrk="1" hangingPunct="1">
              <a:lnSpc>
                <a:spcPct val="90000"/>
              </a:lnSpc>
            </a:pPr>
            <a:r>
              <a:rPr lang="en-GB" sz="2400" dirty="0" smtClean="0">
                <a:solidFill>
                  <a:srgbClr val="FF99CC"/>
                </a:solidFill>
              </a:rPr>
              <a:t>Define what is meant by a species. Use examples  </a:t>
            </a:r>
          </a:p>
          <a:p>
            <a:pPr eaLnBrk="1" hangingPunct="1">
              <a:lnSpc>
                <a:spcPct val="90000"/>
              </a:lnSpc>
            </a:pPr>
            <a:endParaRPr lang="en-GB" sz="2400" dirty="0" smtClean="0">
              <a:solidFill>
                <a:srgbClr val="00B0F0"/>
              </a:solidFill>
            </a:endParaRPr>
          </a:p>
          <a:p>
            <a:pPr eaLnBrk="1" hangingPunct="1">
              <a:lnSpc>
                <a:spcPct val="90000"/>
              </a:lnSpc>
            </a:pPr>
            <a:r>
              <a:rPr lang="en-GB" sz="2400" dirty="0" smtClean="0">
                <a:solidFill>
                  <a:srgbClr val="00B0F0"/>
                </a:solidFill>
              </a:rPr>
              <a:t>Task 1b</a:t>
            </a:r>
          </a:p>
          <a:p>
            <a:pPr eaLnBrk="1" hangingPunct="1">
              <a:lnSpc>
                <a:spcPct val="90000"/>
              </a:lnSpc>
            </a:pPr>
            <a:r>
              <a:rPr lang="en-GB" sz="2400" dirty="0" smtClean="0">
                <a:solidFill>
                  <a:srgbClr val="66FFFF"/>
                </a:solidFill>
              </a:rPr>
              <a:t>What is an advantage of having this binomial system </a:t>
            </a:r>
            <a:r>
              <a:rPr lang="en-GB" sz="2400" smtClean="0">
                <a:solidFill>
                  <a:srgbClr val="66FFFF"/>
                </a:solidFill>
              </a:rPr>
              <a:t>of classification?</a:t>
            </a:r>
          </a:p>
          <a:p>
            <a:pPr eaLnBrk="1" hangingPunct="1">
              <a:lnSpc>
                <a:spcPct val="90000"/>
              </a:lnSpc>
            </a:pPr>
            <a:endParaRPr lang="en-GB" sz="2400" dirty="0" smtClean="0">
              <a:solidFill>
                <a:srgbClr val="66FFFF"/>
              </a:solidFill>
            </a:endParaRPr>
          </a:p>
          <a:p>
            <a:pPr eaLnBrk="1" hangingPunct="1">
              <a:lnSpc>
                <a:spcPct val="90000"/>
              </a:lnSpc>
            </a:pPr>
            <a:r>
              <a:rPr lang="en-GB" sz="2400" dirty="0" smtClean="0">
                <a:solidFill>
                  <a:srgbClr val="00B0F0"/>
                </a:solidFill>
              </a:rPr>
              <a:t>Task 1c</a:t>
            </a:r>
          </a:p>
          <a:p>
            <a:pPr eaLnBrk="1" hangingPunct="1">
              <a:lnSpc>
                <a:spcPct val="90000"/>
              </a:lnSpc>
            </a:pPr>
            <a:r>
              <a:rPr lang="en-GB" sz="2400" dirty="0" smtClean="0">
                <a:solidFill>
                  <a:srgbClr val="00B0F0"/>
                </a:solidFill>
              </a:rPr>
              <a:t>Explain using examples what could be reasons for variation within a species </a:t>
            </a:r>
            <a:endParaRPr lang="en-GB" sz="2400" dirty="0" smtClean="0"/>
          </a:p>
        </p:txBody>
      </p:sp>
      <p:sp>
        <p:nvSpPr>
          <p:cNvPr id="39940" name="Text Box 4"/>
          <p:cNvSpPr txBox="1">
            <a:spLocks noChangeArrowheads="1"/>
          </p:cNvSpPr>
          <p:nvPr/>
        </p:nvSpPr>
        <p:spPr bwMode="auto">
          <a:xfrm>
            <a:off x="6227763" y="1700213"/>
            <a:ext cx="2916237" cy="3449637"/>
          </a:xfrm>
          <a:prstGeom prst="rect">
            <a:avLst/>
          </a:prstGeom>
          <a:solidFill>
            <a:srgbClr val="CCFF99"/>
          </a:solidFill>
          <a:ln w="9525">
            <a:solidFill>
              <a:schemeClr val="folHlink"/>
            </a:solidFill>
            <a:miter lim="800000"/>
            <a:headEnd/>
            <a:tailEnd/>
          </a:ln>
        </p:spPr>
        <p:txBody>
          <a:bodyPr>
            <a:spAutoFit/>
          </a:bodyPr>
          <a:lstStyle/>
          <a:p>
            <a:pPr algn="ctr">
              <a:lnSpc>
                <a:spcPct val="90000"/>
              </a:lnSpc>
              <a:spcBef>
                <a:spcPct val="50000"/>
              </a:spcBef>
              <a:buFontTx/>
              <a:buChar char="•"/>
            </a:pPr>
            <a:r>
              <a:rPr lang="en-GB" sz="2000" b="1">
                <a:solidFill>
                  <a:schemeClr val="bg1"/>
                </a:solidFill>
              </a:rPr>
              <a:t>Keywords for Task 1:</a:t>
            </a:r>
          </a:p>
          <a:p>
            <a:pPr>
              <a:lnSpc>
                <a:spcPct val="90000"/>
              </a:lnSpc>
              <a:spcBef>
                <a:spcPct val="50000"/>
              </a:spcBef>
              <a:buFontTx/>
              <a:buChar char="•"/>
            </a:pPr>
            <a:r>
              <a:rPr lang="en-GB" sz="2000" b="1">
                <a:solidFill>
                  <a:schemeClr val="bg1"/>
                </a:solidFill>
              </a:rPr>
              <a:t> Interbreed </a:t>
            </a:r>
          </a:p>
          <a:p>
            <a:pPr>
              <a:lnSpc>
                <a:spcPct val="90000"/>
              </a:lnSpc>
              <a:spcBef>
                <a:spcPct val="50000"/>
              </a:spcBef>
              <a:buFontTx/>
              <a:buChar char="•"/>
            </a:pPr>
            <a:r>
              <a:rPr lang="en-GB" sz="2000" b="1">
                <a:solidFill>
                  <a:schemeClr val="bg1"/>
                </a:solidFill>
              </a:rPr>
              <a:t> Characteristics </a:t>
            </a:r>
          </a:p>
          <a:p>
            <a:pPr>
              <a:lnSpc>
                <a:spcPct val="90000"/>
              </a:lnSpc>
              <a:spcBef>
                <a:spcPct val="50000"/>
              </a:spcBef>
              <a:buFontTx/>
              <a:buChar char="•"/>
            </a:pPr>
            <a:r>
              <a:rPr lang="en-GB" sz="2000" b="1">
                <a:solidFill>
                  <a:schemeClr val="bg1"/>
                </a:solidFill>
              </a:rPr>
              <a:t> Fertile </a:t>
            </a:r>
          </a:p>
          <a:p>
            <a:pPr>
              <a:lnSpc>
                <a:spcPct val="90000"/>
              </a:lnSpc>
              <a:spcBef>
                <a:spcPct val="50000"/>
              </a:spcBef>
              <a:buFontTx/>
              <a:buChar char="•"/>
            </a:pPr>
            <a:r>
              <a:rPr lang="en-GB" sz="2000" b="1">
                <a:solidFill>
                  <a:schemeClr val="bg1"/>
                </a:solidFill>
              </a:rPr>
              <a:t> common </a:t>
            </a:r>
          </a:p>
          <a:p>
            <a:pPr>
              <a:lnSpc>
                <a:spcPct val="90000"/>
              </a:lnSpc>
              <a:spcBef>
                <a:spcPct val="50000"/>
              </a:spcBef>
              <a:buFontTx/>
              <a:buChar char="•"/>
            </a:pPr>
            <a:r>
              <a:rPr lang="en-GB" sz="2000" b="1">
                <a:solidFill>
                  <a:schemeClr val="bg1"/>
                </a:solidFill>
              </a:rPr>
              <a:t> variation </a:t>
            </a:r>
          </a:p>
          <a:p>
            <a:pPr>
              <a:lnSpc>
                <a:spcPct val="90000"/>
              </a:lnSpc>
              <a:spcBef>
                <a:spcPct val="50000"/>
              </a:spcBef>
              <a:buFontTx/>
              <a:buChar char="•"/>
            </a:pPr>
            <a:r>
              <a:rPr lang="en-GB" sz="2000" b="1">
                <a:solidFill>
                  <a:schemeClr val="bg1"/>
                </a:solidFill>
              </a:rPr>
              <a:t> </a:t>
            </a:r>
            <a:endParaRPr lang="en-GB" sz="2400">
              <a:solidFill>
                <a:schemeClr val="bg1"/>
              </a:solidFill>
            </a:endParaRPr>
          </a:p>
          <a:p>
            <a:pPr>
              <a:lnSpc>
                <a:spcPct val="90000"/>
              </a:lnSpc>
              <a:spcBef>
                <a:spcPct val="50000"/>
              </a:spcBef>
              <a:buFontTx/>
              <a:buChar char="•"/>
            </a:pPr>
            <a:endParaRPr lang="en-GB" sz="2400">
              <a:solidFill>
                <a:schemeClr val="bg1"/>
              </a:solidFill>
            </a:endParaRPr>
          </a:p>
        </p:txBody>
      </p:sp>
      <p:pic>
        <p:nvPicPr>
          <p:cNvPr id="39941"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0"/>
            <a:ext cx="1368425" cy="108108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4"/>
          <p:cNvSpPr>
            <a:spLocks noGrp="1"/>
          </p:cNvSpPr>
          <p:nvPr>
            <p:ph type="dt" sz="quarter" idx="11"/>
          </p:nvPr>
        </p:nvSpPr>
        <p:spPr/>
        <p:txBody>
          <a:bodyPr/>
          <a:lstStyle/>
          <a:p>
            <a:pPr fontAlgn="base">
              <a:spcAft>
                <a:spcPct val="0"/>
              </a:spcAft>
              <a:defRPr/>
            </a:pPr>
            <a:fld id="{4985B02C-54C4-4B78-8A5B-ECEC95E7E1F1}" type="datetime10">
              <a:rPr lang="en-GB" smtClean="0"/>
              <a:pPr fontAlgn="base">
                <a:spcAft>
                  <a:spcPct val="0"/>
                </a:spcAft>
                <a:defRPr/>
              </a:pPr>
              <a:t>14:17</a:t>
            </a:fld>
            <a:endParaRPr lang="en-GB" smtClean="0"/>
          </a:p>
        </p:txBody>
      </p:sp>
      <p:grpSp>
        <p:nvGrpSpPr>
          <p:cNvPr id="46082" name="Group 2"/>
          <p:cNvGrpSpPr>
            <a:grpSpLocks/>
          </p:cNvGrpSpPr>
          <p:nvPr/>
        </p:nvGrpSpPr>
        <p:grpSpPr bwMode="auto">
          <a:xfrm>
            <a:off x="3348038" y="188913"/>
            <a:ext cx="2016125" cy="6669087"/>
            <a:chOff x="2109" y="119"/>
            <a:chExt cx="1270" cy="4201"/>
          </a:xfrm>
        </p:grpSpPr>
        <p:sp>
          <p:nvSpPr>
            <p:cNvPr id="4608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GB" sz="2400">
                <a:solidFill>
                  <a:srgbClr val="FFFFFF"/>
                </a:solidFill>
              </a:endParaRPr>
            </a:p>
          </p:txBody>
        </p:sp>
        <p:sp>
          <p:nvSpPr>
            <p:cNvPr id="4609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r>
                <a:rPr lang="en-GB" b="1">
                  <a:solidFill>
                    <a:srgbClr val="000000"/>
                  </a:solidFill>
                </a:rPr>
                <a:t>Create</a:t>
              </a:r>
            </a:p>
          </p:txBody>
        </p:sp>
        <p:sp>
          <p:nvSpPr>
            <p:cNvPr id="4609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r>
                <a:rPr lang="en-GB" b="1">
                  <a:solidFill>
                    <a:srgbClr val="000000"/>
                  </a:solidFill>
                </a:rPr>
                <a:t>Evaluate</a:t>
              </a:r>
            </a:p>
          </p:txBody>
        </p:sp>
        <p:sp>
          <p:nvSpPr>
            <p:cNvPr id="4609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r>
                <a:rPr lang="en-GB" b="1">
                  <a:solidFill>
                    <a:srgbClr val="000000"/>
                  </a:solidFill>
                </a:rPr>
                <a:t>Analyse</a:t>
              </a:r>
            </a:p>
          </p:txBody>
        </p:sp>
        <p:sp>
          <p:nvSpPr>
            <p:cNvPr id="4609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r>
                <a:rPr lang="en-GB" b="1">
                  <a:solidFill>
                    <a:srgbClr val="000000"/>
                  </a:solidFill>
                </a:rPr>
                <a:t>Apply</a:t>
              </a:r>
            </a:p>
          </p:txBody>
        </p:sp>
        <p:sp>
          <p:nvSpPr>
            <p:cNvPr id="4609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r>
                <a:rPr lang="en-GB" b="1">
                  <a:solidFill>
                    <a:srgbClr val="000000"/>
                  </a:solidFill>
                </a:rPr>
                <a:t>Understand</a:t>
              </a:r>
            </a:p>
          </p:txBody>
        </p:sp>
        <p:sp>
          <p:nvSpPr>
            <p:cNvPr id="4609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r>
                <a:rPr lang="en-GB" b="1">
                  <a:solidFill>
                    <a:srgbClr val="000000"/>
                  </a:solidFill>
                </a:rPr>
                <a:t>Remember</a:t>
              </a:r>
            </a:p>
          </p:txBody>
        </p:sp>
        <p:sp>
          <p:nvSpPr>
            <p:cNvPr id="4609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GB" sz="2400">
                <a:solidFill>
                  <a:srgbClr val="FFFFFF"/>
                </a:solidFill>
              </a:endParaRPr>
            </a:p>
          </p:txBody>
        </p:sp>
        <p:sp>
          <p:nvSpPr>
            <p:cNvPr id="4609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US"/>
            </a:p>
          </p:txBody>
        </p:sp>
        <p:sp>
          <p:nvSpPr>
            <p:cNvPr id="4609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US"/>
            </a:p>
          </p:txBody>
        </p:sp>
        <p:pic>
          <p:nvPicPr>
            <p:cNvPr id="4609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6083" name="Text Box 14"/>
          <p:cNvSpPr txBox="1">
            <a:spLocks noChangeArrowheads="1"/>
          </p:cNvSpPr>
          <p:nvPr/>
        </p:nvSpPr>
        <p:spPr bwMode="auto">
          <a:xfrm>
            <a:off x="250825" y="4292600"/>
            <a:ext cx="3024188" cy="1547813"/>
          </a:xfrm>
          <a:prstGeom prst="rect">
            <a:avLst/>
          </a:prstGeom>
          <a:solidFill>
            <a:srgbClr val="FFCC00"/>
          </a:solidFill>
          <a:ln w="9525">
            <a:noFill/>
            <a:miter lim="800000"/>
            <a:headEnd/>
            <a:tailEnd/>
          </a:ln>
        </p:spPr>
        <p:txBody>
          <a:bodyPr>
            <a:spAutoFit/>
          </a:bodyPr>
          <a:lstStyle/>
          <a:p>
            <a:pPr>
              <a:spcBef>
                <a:spcPct val="50000"/>
              </a:spcBef>
            </a:pPr>
            <a:r>
              <a:rPr lang="en-GB" b="1" u="sng">
                <a:solidFill>
                  <a:srgbClr val="000000"/>
                </a:solidFill>
              </a:rPr>
              <a:t>Apply (C)</a:t>
            </a:r>
          </a:p>
          <a:p>
            <a:pPr>
              <a:spcBef>
                <a:spcPct val="30000"/>
              </a:spcBef>
            </a:pPr>
            <a:r>
              <a:rPr lang="en-GB" b="1">
                <a:solidFill>
                  <a:srgbClr val="000000"/>
                </a:solidFill>
              </a:rPr>
              <a:t>The are lot of varieties of horses explain how biologists know these are the same species?</a:t>
            </a:r>
          </a:p>
        </p:txBody>
      </p:sp>
      <p:sp>
        <p:nvSpPr>
          <p:cNvPr id="46084" name="Text Box 15"/>
          <p:cNvSpPr txBox="1">
            <a:spLocks noChangeArrowheads="1"/>
          </p:cNvSpPr>
          <p:nvPr/>
        </p:nvSpPr>
        <p:spPr bwMode="auto">
          <a:xfrm>
            <a:off x="5580063" y="5516563"/>
            <a:ext cx="3563937" cy="1273175"/>
          </a:xfrm>
          <a:prstGeom prst="rect">
            <a:avLst/>
          </a:prstGeom>
          <a:solidFill>
            <a:srgbClr val="FFFF00"/>
          </a:solidFill>
          <a:ln w="9525">
            <a:noFill/>
            <a:miter lim="800000"/>
            <a:headEnd/>
            <a:tailEnd/>
          </a:ln>
        </p:spPr>
        <p:txBody>
          <a:bodyPr>
            <a:spAutoFit/>
          </a:bodyPr>
          <a:lstStyle/>
          <a:p>
            <a:pPr>
              <a:spcBef>
                <a:spcPct val="50000"/>
              </a:spcBef>
            </a:pPr>
            <a:r>
              <a:rPr lang="en-GB" b="1" u="sng">
                <a:solidFill>
                  <a:srgbClr val="000000"/>
                </a:solidFill>
              </a:rPr>
              <a:t>Understand (D)</a:t>
            </a:r>
          </a:p>
          <a:p>
            <a:pPr>
              <a:spcBef>
                <a:spcPct val="30000"/>
              </a:spcBef>
            </a:pPr>
            <a:r>
              <a:rPr lang="en-GB" b="1">
                <a:solidFill>
                  <a:srgbClr val="000000"/>
                </a:solidFill>
              </a:rPr>
              <a:t>Define the key terms – species, variation, bionomial system </a:t>
            </a:r>
          </a:p>
        </p:txBody>
      </p:sp>
      <p:sp>
        <p:nvSpPr>
          <p:cNvPr id="46085" name="Text Box 17"/>
          <p:cNvSpPr txBox="1">
            <a:spLocks noChangeArrowheads="1"/>
          </p:cNvSpPr>
          <p:nvPr/>
        </p:nvSpPr>
        <p:spPr bwMode="auto">
          <a:xfrm>
            <a:off x="5580063" y="2205038"/>
            <a:ext cx="3563937" cy="2290762"/>
          </a:xfrm>
          <a:prstGeom prst="rect">
            <a:avLst/>
          </a:prstGeom>
          <a:solidFill>
            <a:srgbClr val="FF9900"/>
          </a:solidFill>
          <a:ln w="9525">
            <a:noFill/>
            <a:miter lim="800000"/>
            <a:headEnd/>
            <a:tailEnd/>
          </a:ln>
        </p:spPr>
        <p:txBody>
          <a:bodyPr>
            <a:spAutoFit/>
          </a:bodyPr>
          <a:lstStyle/>
          <a:p>
            <a:pPr>
              <a:spcBef>
                <a:spcPct val="50000"/>
              </a:spcBef>
            </a:pPr>
            <a:r>
              <a:rPr lang="en-GB" b="1" u="sng">
                <a:solidFill>
                  <a:srgbClr val="000000"/>
                </a:solidFill>
              </a:rPr>
              <a:t>Analyse (B)</a:t>
            </a:r>
          </a:p>
          <a:p>
            <a:pPr>
              <a:spcBef>
                <a:spcPct val="50000"/>
              </a:spcBef>
            </a:pPr>
            <a:r>
              <a:rPr lang="en-GB" b="1">
                <a:solidFill>
                  <a:srgbClr val="000000"/>
                </a:solidFill>
              </a:rPr>
              <a:t>The are lot of varieties of horses explain how biologists know these are the same species?</a:t>
            </a:r>
          </a:p>
          <a:p>
            <a:pPr>
              <a:spcBef>
                <a:spcPct val="50000"/>
              </a:spcBef>
            </a:pPr>
            <a:r>
              <a:rPr lang="en-GB" b="1">
                <a:solidFill>
                  <a:srgbClr val="000000"/>
                </a:solidFill>
              </a:rPr>
              <a:t>Donkeys and horses look vary similar suggest why this is?</a:t>
            </a:r>
          </a:p>
        </p:txBody>
      </p:sp>
      <p:sp>
        <p:nvSpPr>
          <p:cNvPr id="46086" name="Text Box 18"/>
          <p:cNvSpPr txBox="1">
            <a:spLocks noChangeArrowheads="1"/>
          </p:cNvSpPr>
          <p:nvPr/>
        </p:nvSpPr>
        <p:spPr bwMode="auto">
          <a:xfrm>
            <a:off x="179388" y="1628775"/>
            <a:ext cx="3024187" cy="1822450"/>
          </a:xfrm>
          <a:prstGeom prst="rect">
            <a:avLst/>
          </a:prstGeom>
          <a:solidFill>
            <a:srgbClr val="FC3C08"/>
          </a:solidFill>
          <a:ln w="9525">
            <a:noFill/>
            <a:miter lim="800000"/>
            <a:headEnd/>
            <a:tailEnd/>
          </a:ln>
        </p:spPr>
        <p:txBody>
          <a:bodyPr>
            <a:spAutoFit/>
          </a:bodyPr>
          <a:lstStyle/>
          <a:p>
            <a:pPr>
              <a:spcBef>
                <a:spcPct val="50000"/>
              </a:spcBef>
            </a:pPr>
            <a:r>
              <a:rPr lang="en-GB" b="1" u="sng">
                <a:solidFill>
                  <a:srgbClr val="000000"/>
                </a:solidFill>
              </a:rPr>
              <a:t>Evaluate (A)</a:t>
            </a:r>
          </a:p>
          <a:p>
            <a:pPr>
              <a:spcBef>
                <a:spcPct val="30000"/>
              </a:spcBef>
            </a:pPr>
            <a:r>
              <a:rPr lang="en-GB" b="1">
                <a:solidFill>
                  <a:srgbClr val="000000"/>
                </a:solidFill>
              </a:rPr>
              <a:t>Dolphin and sharks are different species and are not closely related but they share common features. Explain how? </a:t>
            </a:r>
          </a:p>
        </p:txBody>
      </p:sp>
      <p:pic>
        <p:nvPicPr>
          <p:cNvPr id="46087"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3989"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1</a:t>
            </a:r>
          </a:p>
        </p:txBody>
      </p:sp>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3989">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4"/>
          <p:cNvSpPr>
            <a:spLocks noGrp="1"/>
          </p:cNvSpPr>
          <p:nvPr>
            <p:ph type="dt" sz="quarter" idx="11"/>
          </p:nvPr>
        </p:nvSpPr>
        <p:spPr/>
        <p:txBody>
          <a:bodyPr/>
          <a:lstStyle/>
          <a:p>
            <a:pPr fontAlgn="base">
              <a:spcAft>
                <a:spcPct val="0"/>
              </a:spcAft>
              <a:defRPr/>
            </a:pPr>
            <a:fld id="{869BF802-4265-42D5-B1C9-80C0B8CA9595}" type="datetime10">
              <a:rPr lang="en-GB" smtClean="0"/>
              <a:pPr fontAlgn="base">
                <a:spcAft>
                  <a:spcPct val="0"/>
                </a:spcAft>
                <a:defRPr/>
              </a:pPr>
              <a:t>14:17</a:t>
            </a:fld>
            <a:endParaRPr lang="en-GB" smtClean="0"/>
          </a:p>
        </p:txBody>
      </p:sp>
      <p:sp>
        <p:nvSpPr>
          <p:cNvPr id="48130"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48150" name="Group 22"/>
          <p:cNvGraphicFramePr>
            <a:graphicFrameLocks noGrp="1"/>
          </p:cNvGraphicFramePr>
          <p:nvPr>
            <p:ph idx="1"/>
          </p:nvPr>
        </p:nvGraphicFramePr>
        <p:xfrm>
          <a:off x="468313" y="3141663"/>
          <a:ext cx="8229600" cy="283019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Explain what is meant by a species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Explain how species can differ as a results of variation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8145"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spcBef>
                <a:spcPct val="50000"/>
              </a:spcBef>
            </a:pPr>
            <a:r>
              <a:rPr lang="en-GB" sz="2800">
                <a:solidFill>
                  <a:srgbClr val="FFFFFF"/>
                </a:solidFill>
              </a:rPr>
              <a:t>Go back to your Learning Outcome grid and fill out the ‘How I did’ and the ‘Targets’ column.</a:t>
            </a:r>
          </a:p>
        </p:txBody>
      </p:sp>
      <p:pic>
        <p:nvPicPr>
          <p:cNvPr id="48146"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4"/>
          <p:cNvSpPr>
            <a:spLocks noGrp="1"/>
          </p:cNvSpPr>
          <p:nvPr>
            <p:ph type="dt" sz="quarter" idx="11"/>
          </p:nvPr>
        </p:nvSpPr>
        <p:spPr/>
        <p:txBody>
          <a:bodyPr/>
          <a:lstStyle/>
          <a:p>
            <a:pPr fontAlgn="base">
              <a:spcAft>
                <a:spcPct val="0"/>
              </a:spcAft>
              <a:defRPr/>
            </a:pPr>
            <a:fld id="{312296D9-8268-4FEC-B891-760FD3B3A8BE}" type="datetime10">
              <a:rPr lang="en-GB" smtClean="0"/>
              <a:pPr fontAlgn="base">
                <a:spcAft>
                  <a:spcPct val="0"/>
                </a:spcAft>
                <a:defRPr/>
              </a:pPr>
              <a:t>14:17</a:t>
            </a:fld>
            <a:endParaRPr lang="en-GB" smtClean="0"/>
          </a:p>
        </p:txBody>
      </p:sp>
      <p:sp>
        <p:nvSpPr>
          <p:cNvPr id="50178"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50179" name="Rectangle 3"/>
          <p:cNvSpPr>
            <a:spLocks noGrp="1" noChangeArrowheads="1"/>
          </p:cNvSpPr>
          <p:nvPr>
            <p:ph type="body" idx="1"/>
          </p:nvPr>
        </p:nvSpPr>
        <p:spPr>
          <a:ln>
            <a:solidFill>
              <a:srgbClr val="E69D0A"/>
            </a:solidFill>
          </a:ln>
        </p:spPr>
        <p:txBody>
          <a:bodyPr/>
          <a:lstStyle/>
          <a:p>
            <a:pPr eaLnBrk="1" hangingPunct="1"/>
            <a:r>
              <a:rPr lang="en-GB" b="1" smtClean="0"/>
              <a:t>Visual: </a:t>
            </a:r>
          </a:p>
          <a:p>
            <a:pPr eaLnBrk="1" hangingPunct="1"/>
            <a:r>
              <a:rPr lang="en-GB" b="1" smtClean="0"/>
              <a:t>Audio: </a:t>
            </a:r>
          </a:p>
          <a:p>
            <a:pPr eaLnBrk="1" hangingPunct="1"/>
            <a:r>
              <a:rPr lang="en-GB" b="1" smtClean="0"/>
              <a:t>Kinaesthetic: Practical </a:t>
            </a:r>
          </a:p>
          <a:p>
            <a:pPr eaLnBrk="1" hangingPunct="1"/>
            <a:endParaRPr lang="en-GB" smtClean="0">
              <a:solidFill>
                <a:srgbClr val="FFCC00"/>
              </a:solidFill>
            </a:endParaRPr>
          </a:p>
        </p:txBody>
      </p:sp>
      <p:pic>
        <p:nvPicPr>
          <p:cNvPr id="50180"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xfrm>
            <a:off x="457200" y="1600200"/>
            <a:ext cx="8229600" cy="4708525"/>
          </a:xfrm>
          <a:ln>
            <a:solidFill>
              <a:srgbClr val="E69D0A"/>
            </a:solidFill>
          </a:ln>
        </p:spPr>
        <p:txBody>
          <a:bodyPr/>
          <a:lstStyle/>
          <a:p>
            <a:pPr eaLnBrk="1" hangingPunct="1"/>
            <a:r>
              <a:rPr lang="en-GB" sz="2400" b="1" smtClean="0"/>
              <a:t>Organisms can be difficult to classify as they are constantly changing due to evolution. </a:t>
            </a:r>
          </a:p>
          <a:p>
            <a:pPr eaLnBrk="1" hangingPunct="1"/>
            <a:r>
              <a:rPr lang="en-GB" sz="2400" b="1" smtClean="0"/>
              <a:t>Examples where classification my be a problem</a:t>
            </a:r>
          </a:p>
          <a:p>
            <a:pPr eaLnBrk="1" hangingPunct="1"/>
            <a:r>
              <a:rPr lang="en-GB" sz="2400" b="1" smtClean="0">
                <a:solidFill>
                  <a:schemeClr val="folHlink"/>
                </a:solidFill>
              </a:rPr>
              <a:t>Bacteria – they do not interbreed they reproduce asexually. </a:t>
            </a:r>
          </a:p>
          <a:p>
            <a:pPr eaLnBrk="1" hangingPunct="1"/>
            <a:r>
              <a:rPr lang="en-GB" sz="2400" b="1" smtClean="0"/>
              <a:t>Dolphins and whales – mammals, yet they look and live like fish. Their ancestors lived on land but evolved to live in the sea.</a:t>
            </a:r>
            <a:r>
              <a:rPr lang="en-GB" sz="2400" b="1" smtClean="0">
                <a:solidFill>
                  <a:schemeClr val="folHlink"/>
                </a:solidFill>
              </a:rPr>
              <a:t> </a:t>
            </a:r>
          </a:p>
          <a:p>
            <a:pPr eaLnBrk="1" hangingPunct="1"/>
            <a:r>
              <a:rPr lang="en-GB" sz="2400" b="1" smtClean="0">
                <a:solidFill>
                  <a:schemeClr val="folHlink"/>
                </a:solidFill>
              </a:rPr>
              <a:t>Hybrids – when two animals from different species breed together. Mule is from a male donkey and female horse. However it is sterile and is not a species </a:t>
            </a:r>
            <a:endParaRPr lang="en-GB" sz="2400" smtClean="0">
              <a:solidFill>
                <a:srgbClr val="FFCC00"/>
              </a:solidFill>
            </a:endParaRPr>
          </a:p>
        </p:txBody>
      </p:sp>
      <p:pic>
        <p:nvPicPr>
          <p:cNvPr id="205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fld id="{78CC99CF-BCAD-4F4F-9169-D08B16569037}" type="datetime10">
              <a:rPr lang="en-GB">
                <a:solidFill>
                  <a:srgbClr val="FFCCCC"/>
                </a:solidFill>
              </a:rPr>
              <a:pPr algn="ctr"/>
              <a:t>14:17</a:t>
            </a:fld>
            <a:endParaRPr lang="en-GB">
              <a:solidFill>
                <a:srgbClr val="FFCCCC"/>
              </a:solidFill>
            </a:endParaRPr>
          </a:p>
        </p:txBody>
      </p:sp>
      <p:sp>
        <p:nvSpPr>
          <p:cNvPr id="55298"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pic>
        <p:nvPicPr>
          <p:cNvPr id="55300"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6" name="Picture 7" descr="A &quot;Zeedonk&quot;, a zebra/donkey hybrid"/>
          <p:cNvPicPr>
            <a:picLocks noChangeAspect="1" noChangeArrowheads="1"/>
          </p:cNvPicPr>
          <p:nvPr/>
        </p:nvPicPr>
        <p:blipFill>
          <a:blip r:embed="rId4" cstate="print"/>
          <a:srcRect/>
          <a:stretch>
            <a:fillRect/>
          </a:stretch>
        </p:blipFill>
        <p:spPr bwMode="auto">
          <a:xfrm>
            <a:off x="250825" y="1628775"/>
            <a:ext cx="2703513" cy="1733550"/>
          </a:xfrm>
          <a:prstGeom prst="rect">
            <a:avLst/>
          </a:prstGeom>
          <a:noFill/>
          <a:ln w="9525">
            <a:noFill/>
            <a:miter lim="800000"/>
            <a:headEnd/>
            <a:tailEnd/>
          </a:ln>
        </p:spPr>
      </p:pic>
      <p:pic>
        <p:nvPicPr>
          <p:cNvPr id="15365" name="Picture 5" descr="http://rds.yahoo.com/_ylt=A9gnMiIQ.ntHTXcAv0KjzbkF/SIG=11ntsa5bo/EXP=1199393680/**http%3A/www.grtl.org/images/Cama.jpg"/>
          <p:cNvPicPr>
            <a:picLocks noChangeAspect="1" noChangeArrowheads="1"/>
          </p:cNvPicPr>
          <p:nvPr/>
        </p:nvPicPr>
        <p:blipFill>
          <a:blip r:embed="rId5" cstate="print"/>
          <a:srcRect/>
          <a:stretch>
            <a:fillRect/>
          </a:stretch>
        </p:blipFill>
        <p:spPr bwMode="auto">
          <a:xfrm>
            <a:off x="250825" y="4592638"/>
            <a:ext cx="2736850" cy="1922462"/>
          </a:xfrm>
          <a:prstGeom prst="rect">
            <a:avLst/>
          </a:prstGeom>
          <a:noFill/>
          <a:ln w="9525">
            <a:noFill/>
            <a:miter lim="800000"/>
            <a:headEnd/>
            <a:tailEnd/>
          </a:ln>
        </p:spPr>
      </p:pic>
      <p:pic>
        <p:nvPicPr>
          <p:cNvPr id="15369" name="Picture 9" descr="http://www.worth1000.com/entries/119500/119625vbDA_w.jpg"/>
          <p:cNvPicPr>
            <a:picLocks noChangeAspect="1" noChangeArrowheads="1"/>
          </p:cNvPicPr>
          <p:nvPr/>
        </p:nvPicPr>
        <p:blipFill>
          <a:blip r:embed="rId6" cstate="print"/>
          <a:srcRect/>
          <a:stretch>
            <a:fillRect/>
          </a:stretch>
        </p:blipFill>
        <p:spPr bwMode="auto">
          <a:xfrm>
            <a:off x="5940425" y="1700213"/>
            <a:ext cx="2705100" cy="1585912"/>
          </a:xfrm>
          <a:prstGeom prst="rect">
            <a:avLst/>
          </a:prstGeom>
          <a:noFill/>
          <a:ln w="9525">
            <a:noFill/>
            <a:miter lim="800000"/>
            <a:headEnd/>
            <a:tailEnd/>
          </a:ln>
        </p:spPr>
      </p:pic>
      <p:pic>
        <p:nvPicPr>
          <p:cNvPr id="55310" name="Picture 14" descr="MuleColt05Right"/>
          <p:cNvPicPr>
            <a:picLocks noChangeAspect="1" noChangeArrowheads="1"/>
          </p:cNvPicPr>
          <p:nvPr/>
        </p:nvPicPr>
        <p:blipFill>
          <a:blip r:embed="rId7" cstate="print"/>
          <a:srcRect/>
          <a:stretch>
            <a:fillRect/>
          </a:stretch>
        </p:blipFill>
        <p:spPr bwMode="auto">
          <a:xfrm>
            <a:off x="3348038" y="3068638"/>
            <a:ext cx="2360612" cy="2459037"/>
          </a:xfrm>
          <a:prstGeom prst="rect">
            <a:avLst/>
          </a:prstGeom>
          <a:noFill/>
        </p:spPr>
      </p:pic>
      <p:pic>
        <p:nvPicPr>
          <p:cNvPr id="55312" name="Picture 16" descr="zor222se"/>
          <p:cNvPicPr>
            <a:picLocks noChangeAspect="1" noChangeArrowheads="1"/>
          </p:cNvPicPr>
          <p:nvPr/>
        </p:nvPicPr>
        <p:blipFill>
          <a:blip r:embed="rId8" cstate="print"/>
          <a:srcRect/>
          <a:stretch>
            <a:fillRect/>
          </a:stretch>
        </p:blipFill>
        <p:spPr bwMode="auto">
          <a:xfrm>
            <a:off x="6300788" y="4221163"/>
            <a:ext cx="2627312" cy="2403475"/>
          </a:xfrm>
          <a:prstGeom prst="rect">
            <a:avLst/>
          </a:prstGeom>
          <a:noFill/>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5369"/>
                                        </p:tgtEl>
                                        <p:attrNameLst>
                                          <p:attrName>style.visibility</p:attrName>
                                        </p:attrNameLst>
                                      </p:cBhvr>
                                      <p:to>
                                        <p:strVal val="visible"/>
                                      </p:to>
                                    </p:set>
                                    <p:anim calcmode="lin" valueType="num">
                                      <p:cBhvr>
                                        <p:cTn id="11" dur="1000" fill="hold"/>
                                        <p:tgtEl>
                                          <p:spTgt spid="15369"/>
                                        </p:tgtEl>
                                        <p:attrNameLst>
                                          <p:attrName>ppt_w</p:attrName>
                                        </p:attrNameLst>
                                      </p:cBhvr>
                                      <p:tavLst>
                                        <p:tav tm="0">
                                          <p:val>
                                            <p:strVal val="#ppt_w*0.70"/>
                                          </p:val>
                                        </p:tav>
                                        <p:tav tm="100000">
                                          <p:val>
                                            <p:strVal val="#ppt_w"/>
                                          </p:val>
                                        </p:tav>
                                      </p:tavLst>
                                    </p:anim>
                                    <p:anim calcmode="lin" valueType="num">
                                      <p:cBhvr>
                                        <p:cTn id="12" dur="1000" fill="hold"/>
                                        <p:tgtEl>
                                          <p:spTgt spid="15369"/>
                                        </p:tgtEl>
                                        <p:attrNameLst>
                                          <p:attrName>ppt_h</p:attrName>
                                        </p:attrNameLst>
                                      </p:cBhvr>
                                      <p:tavLst>
                                        <p:tav tm="0">
                                          <p:val>
                                            <p:strVal val="#ppt_h"/>
                                          </p:val>
                                        </p:tav>
                                        <p:tav tm="100000">
                                          <p:val>
                                            <p:strVal val="#ppt_h"/>
                                          </p:val>
                                        </p:tav>
                                      </p:tavLst>
                                    </p:anim>
                                    <p:animEffect transition="in" filter="fade">
                                      <p:cBhvr>
                                        <p:cTn id="13" dur="1000"/>
                                        <p:tgtEl>
                                          <p:spTgt spid="15369"/>
                                        </p:tgtEl>
                                      </p:cBhvr>
                                    </p:animEffect>
                                  </p:childTnLst>
                                </p:cTn>
                              </p:par>
                            </p:childTnLst>
                          </p:cTn>
                        </p:par>
                        <p:par>
                          <p:cTn id="14" fill="hold">
                            <p:stCondLst>
                              <p:cond delay="1500"/>
                            </p:stCondLst>
                            <p:childTnLst>
                              <p:par>
                                <p:cTn id="15" presetID="21" presetClass="entr" presetSubtype="4" fill="hold" nodeType="after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wheel(4)">
                                      <p:cBhvr>
                                        <p:cTn id="17"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4"/>
          <p:cNvSpPr>
            <a:spLocks noGrp="1"/>
          </p:cNvSpPr>
          <p:nvPr>
            <p:ph type="dt" sz="quarter" idx="11"/>
          </p:nvPr>
        </p:nvSpPr>
        <p:spPr/>
        <p:txBody>
          <a:bodyPr/>
          <a:lstStyle/>
          <a:p>
            <a:pPr fontAlgn="base">
              <a:spcAft>
                <a:spcPct val="0"/>
              </a:spcAft>
              <a:defRPr/>
            </a:pPr>
            <a:fld id="{28508A00-14C2-48A3-A891-8EC4CEF6DC70}" type="datetime10">
              <a:rPr lang="en-GB" smtClean="0"/>
              <a:pPr fontAlgn="base">
                <a:spcAft>
                  <a:spcPct val="0"/>
                </a:spcAft>
                <a:defRPr/>
              </a:pPr>
              <a:t>14:17</a:t>
            </a:fld>
            <a:endParaRPr lang="en-GB" smtClean="0"/>
          </a:p>
        </p:txBody>
      </p:sp>
      <p:sp>
        <p:nvSpPr>
          <p:cNvPr id="59394"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4000" smtClean="0">
                <a:solidFill>
                  <a:schemeClr val="tx1"/>
                </a:solidFill>
              </a:rPr>
              <a:t>Learning activities for Lesson outcome 2 </a:t>
            </a:r>
            <a:r>
              <a:rPr lang="en-GB" sz="3600" smtClean="0">
                <a:solidFill>
                  <a:schemeClr val="tx1"/>
                </a:solidFill>
              </a:rPr>
              <a:t>(Grade B)</a:t>
            </a:r>
          </a:p>
        </p:txBody>
      </p:sp>
      <p:sp>
        <p:nvSpPr>
          <p:cNvPr id="59395" name="Rectangle 3"/>
          <p:cNvSpPr>
            <a:spLocks noGrp="1" noChangeArrowheads="1"/>
          </p:cNvSpPr>
          <p:nvPr>
            <p:ph type="body" idx="1"/>
          </p:nvPr>
        </p:nvSpPr>
        <p:spPr>
          <a:xfrm>
            <a:off x="250825" y="1412875"/>
            <a:ext cx="6084888" cy="5445125"/>
          </a:xfrm>
          <a:ln>
            <a:solidFill>
              <a:srgbClr val="E69D0A"/>
            </a:solidFill>
          </a:ln>
        </p:spPr>
        <p:txBody>
          <a:bodyPr/>
          <a:lstStyle/>
          <a:p>
            <a:pPr eaLnBrk="1" hangingPunct="1"/>
            <a:r>
              <a:rPr lang="en-GB" sz="2800" smtClean="0">
                <a:solidFill>
                  <a:srgbClr val="FFFF66"/>
                </a:solidFill>
              </a:rPr>
              <a:t>Task 2:</a:t>
            </a:r>
            <a:r>
              <a:rPr lang="en-GB" sz="2800" smtClean="0">
                <a:solidFill>
                  <a:srgbClr val="E69D0A"/>
                </a:solidFill>
              </a:rPr>
              <a:t> </a:t>
            </a:r>
          </a:p>
          <a:p>
            <a:pPr eaLnBrk="1" hangingPunct="1"/>
            <a:r>
              <a:rPr lang="en-GB" sz="2800" smtClean="0">
                <a:solidFill>
                  <a:srgbClr val="E69D0A"/>
                </a:solidFill>
              </a:rPr>
              <a:t>Using examples explain some of the problems when trying to classify organisms </a:t>
            </a:r>
          </a:p>
          <a:p>
            <a:pPr eaLnBrk="1" hangingPunct="1"/>
            <a:endParaRPr lang="en-GB" sz="2800" smtClean="0">
              <a:solidFill>
                <a:srgbClr val="E69D0A"/>
              </a:solidFill>
            </a:endParaRPr>
          </a:p>
        </p:txBody>
      </p:sp>
      <p:sp>
        <p:nvSpPr>
          <p:cNvPr id="59396" name="Text Box 4"/>
          <p:cNvSpPr txBox="1">
            <a:spLocks noChangeArrowheads="1"/>
          </p:cNvSpPr>
          <p:nvPr/>
        </p:nvSpPr>
        <p:spPr bwMode="auto">
          <a:xfrm>
            <a:off x="6372225" y="1700213"/>
            <a:ext cx="2771775" cy="4465637"/>
          </a:xfrm>
          <a:prstGeom prst="rect">
            <a:avLst/>
          </a:prstGeom>
          <a:solidFill>
            <a:srgbClr val="CCFF99"/>
          </a:solidFill>
          <a:ln w="9525">
            <a:solidFill>
              <a:schemeClr val="folHlink"/>
            </a:solidFill>
            <a:miter lim="800000"/>
            <a:headEnd/>
            <a:tailEnd/>
          </a:ln>
        </p:spPr>
        <p:txBody>
          <a:bodyPr>
            <a:spAutoFit/>
          </a:bodyPr>
          <a:lstStyle/>
          <a:p>
            <a:pPr>
              <a:lnSpc>
                <a:spcPct val="90000"/>
              </a:lnSpc>
              <a:spcBef>
                <a:spcPct val="50000"/>
              </a:spcBef>
              <a:buFontTx/>
              <a:buChar char="•"/>
            </a:pPr>
            <a:r>
              <a:rPr lang="en-GB" sz="2000" b="1">
                <a:solidFill>
                  <a:schemeClr val="bg1"/>
                </a:solidFill>
              </a:rPr>
              <a:t>Keywords for Task</a:t>
            </a:r>
          </a:p>
          <a:p>
            <a:pPr>
              <a:lnSpc>
                <a:spcPct val="90000"/>
              </a:lnSpc>
              <a:spcBef>
                <a:spcPct val="50000"/>
              </a:spcBef>
              <a:buFontTx/>
              <a:buChar char="•"/>
            </a:pPr>
            <a:r>
              <a:rPr lang="en-GB" sz="2400">
                <a:solidFill>
                  <a:schemeClr val="bg1"/>
                </a:solidFill>
              </a:rPr>
              <a:t> Hybrid </a:t>
            </a:r>
          </a:p>
          <a:p>
            <a:pPr>
              <a:lnSpc>
                <a:spcPct val="90000"/>
              </a:lnSpc>
              <a:spcBef>
                <a:spcPct val="50000"/>
              </a:spcBef>
              <a:buFontTx/>
              <a:buChar char="•"/>
            </a:pPr>
            <a:r>
              <a:rPr lang="en-GB" sz="2400">
                <a:solidFill>
                  <a:schemeClr val="bg1"/>
                </a:solidFill>
              </a:rPr>
              <a:t> Asexually </a:t>
            </a:r>
          </a:p>
          <a:p>
            <a:pPr>
              <a:lnSpc>
                <a:spcPct val="90000"/>
              </a:lnSpc>
              <a:spcBef>
                <a:spcPct val="50000"/>
              </a:spcBef>
              <a:buFontTx/>
              <a:buChar char="•"/>
            </a:pPr>
            <a:r>
              <a:rPr lang="en-GB" sz="2400">
                <a:solidFill>
                  <a:schemeClr val="bg1"/>
                </a:solidFill>
              </a:rPr>
              <a:t> reproduce </a:t>
            </a:r>
          </a:p>
          <a:p>
            <a:pPr>
              <a:lnSpc>
                <a:spcPct val="90000"/>
              </a:lnSpc>
              <a:spcBef>
                <a:spcPct val="50000"/>
              </a:spcBef>
              <a:buFontTx/>
              <a:buChar char="•"/>
            </a:pPr>
            <a:r>
              <a:rPr lang="en-GB" sz="2400">
                <a:solidFill>
                  <a:schemeClr val="bg1"/>
                </a:solidFill>
              </a:rPr>
              <a:t> evolution </a:t>
            </a:r>
          </a:p>
          <a:p>
            <a:pPr>
              <a:lnSpc>
                <a:spcPct val="90000"/>
              </a:lnSpc>
              <a:spcBef>
                <a:spcPct val="50000"/>
              </a:spcBef>
              <a:buFontTx/>
              <a:buChar char="•"/>
            </a:pPr>
            <a:r>
              <a:rPr lang="en-GB" sz="2400">
                <a:solidFill>
                  <a:schemeClr val="bg1"/>
                </a:solidFill>
              </a:rPr>
              <a:t> fertile </a:t>
            </a:r>
          </a:p>
          <a:p>
            <a:pPr>
              <a:lnSpc>
                <a:spcPct val="90000"/>
              </a:lnSpc>
              <a:spcBef>
                <a:spcPct val="50000"/>
              </a:spcBef>
              <a:buFontTx/>
              <a:buChar char="•"/>
            </a:pPr>
            <a:r>
              <a:rPr lang="en-GB" sz="2400">
                <a:solidFill>
                  <a:schemeClr val="bg1"/>
                </a:solidFill>
              </a:rPr>
              <a:t> offspring </a:t>
            </a:r>
          </a:p>
          <a:p>
            <a:pPr>
              <a:lnSpc>
                <a:spcPct val="90000"/>
              </a:lnSpc>
              <a:spcBef>
                <a:spcPct val="50000"/>
              </a:spcBef>
              <a:buFontTx/>
              <a:buChar char="•"/>
            </a:pPr>
            <a:r>
              <a:rPr lang="en-GB" sz="2400">
                <a:solidFill>
                  <a:schemeClr val="bg1"/>
                </a:solidFill>
              </a:rPr>
              <a:t> characteristics </a:t>
            </a:r>
          </a:p>
          <a:p>
            <a:pPr>
              <a:lnSpc>
                <a:spcPct val="90000"/>
              </a:lnSpc>
              <a:spcBef>
                <a:spcPct val="50000"/>
              </a:spcBef>
              <a:buFontTx/>
              <a:buChar char="•"/>
            </a:pPr>
            <a:endParaRPr lang="en-GB" sz="2400">
              <a:solidFill>
                <a:schemeClr val="bg1"/>
              </a:solidFill>
            </a:endParaRPr>
          </a:p>
        </p:txBody>
      </p:sp>
      <p:pic>
        <p:nvPicPr>
          <p:cNvPr id="59397"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667625" y="260350"/>
            <a:ext cx="1009650" cy="115252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3"/>
          <p:cNvSpPr>
            <a:spLocks noGrp="1"/>
          </p:cNvSpPr>
          <p:nvPr>
            <p:ph type="dt" sz="quarter" idx="10"/>
          </p:nvPr>
        </p:nvSpPr>
        <p:spPr/>
        <p:txBody>
          <a:bodyPr/>
          <a:lstStyle/>
          <a:p>
            <a:pPr fontAlgn="base">
              <a:spcAft>
                <a:spcPct val="0"/>
              </a:spcAft>
              <a:defRPr/>
            </a:pPr>
            <a:fld id="{434C0153-CAEF-45A1-A417-4896306A9670}" type="datetime10">
              <a:rPr lang="en-GB" smtClean="0"/>
              <a:pPr fontAlgn="base">
                <a:spcAft>
                  <a:spcPct val="0"/>
                </a:spcAft>
                <a:defRPr/>
              </a:pPr>
              <a:t>14:17</a:t>
            </a:fld>
            <a:endParaRPr lang="en-GB" smtClean="0"/>
          </a:p>
        </p:txBody>
      </p:sp>
      <p:grpSp>
        <p:nvGrpSpPr>
          <p:cNvPr id="61442" name="Group 2"/>
          <p:cNvGrpSpPr>
            <a:grpSpLocks/>
          </p:cNvGrpSpPr>
          <p:nvPr/>
        </p:nvGrpSpPr>
        <p:grpSpPr bwMode="auto">
          <a:xfrm>
            <a:off x="3348038" y="188913"/>
            <a:ext cx="2016125" cy="6669087"/>
            <a:chOff x="2109" y="119"/>
            <a:chExt cx="1270" cy="4201"/>
          </a:xfrm>
        </p:grpSpPr>
        <p:sp>
          <p:nvSpPr>
            <p:cNvPr id="6144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GB" sz="2400">
                <a:solidFill>
                  <a:srgbClr val="FFFFFF"/>
                </a:solidFill>
              </a:endParaRPr>
            </a:p>
          </p:txBody>
        </p:sp>
        <p:sp>
          <p:nvSpPr>
            <p:cNvPr id="6145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r>
                <a:rPr lang="en-GB" b="1">
                  <a:solidFill>
                    <a:srgbClr val="000000"/>
                  </a:solidFill>
                </a:rPr>
                <a:t>Create</a:t>
              </a:r>
            </a:p>
          </p:txBody>
        </p:sp>
        <p:sp>
          <p:nvSpPr>
            <p:cNvPr id="6145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r>
                <a:rPr lang="en-GB" b="1">
                  <a:solidFill>
                    <a:srgbClr val="000000"/>
                  </a:solidFill>
                </a:rPr>
                <a:t>Evaluate</a:t>
              </a:r>
            </a:p>
          </p:txBody>
        </p:sp>
        <p:sp>
          <p:nvSpPr>
            <p:cNvPr id="6145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r>
                <a:rPr lang="en-GB" b="1">
                  <a:solidFill>
                    <a:srgbClr val="000000"/>
                  </a:solidFill>
                </a:rPr>
                <a:t>Analyse</a:t>
              </a:r>
            </a:p>
          </p:txBody>
        </p:sp>
        <p:sp>
          <p:nvSpPr>
            <p:cNvPr id="6145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r>
                <a:rPr lang="en-GB" b="1">
                  <a:solidFill>
                    <a:srgbClr val="000000"/>
                  </a:solidFill>
                </a:rPr>
                <a:t>Apply</a:t>
              </a:r>
            </a:p>
          </p:txBody>
        </p:sp>
        <p:sp>
          <p:nvSpPr>
            <p:cNvPr id="6145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r>
                <a:rPr lang="en-GB" b="1">
                  <a:solidFill>
                    <a:srgbClr val="000000"/>
                  </a:solidFill>
                </a:rPr>
                <a:t>Understand</a:t>
              </a:r>
            </a:p>
          </p:txBody>
        </p:sp>
        <p:sp>
          <p:nvSpPr>
            <p:cNvPr id="6145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r>
                <a:rPr lang="en-GB" b="1">
                  <a:solidFill>
                    <a:srgbClr val="000000"/>
                  </a:solidFill>
                </a:rPr>
                <a:t>Remember</a:t>
              </a:r>
            </a:p>
          </p:txBody>
        </p:sp>
        <p:sp>
          <p:nvSpPr>
            <p:cNvPr id="6145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GB" sz="2400">
                <a:solidFill>
                  <a:srgbClr val="FFFFFF"/>
                </a:solidFill>
              </a:endParaRPr>
            </a:p>
          </p:txBody>
        </p:sp>
        <p:sp>
          <p:nvSpPr>
            <p:cNvPr id="6145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US"/>
            </a:p>
          </p:txBody>
        </p:sp>
        <p:sp>
          <p:nvSpPr>
            <p:cNvPr id="6145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US"/>
            </a:p>
          </p:txBody>
        </p:sp>
        <p:pic>
          <p:nvPicPr>
            <p:cNvPr id="6145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61443" name="Text Box 14"/>
          <p:cNvSpPr txBox="1">
            <a:spLocks noChangeArrowheads="1"/>
          </p:cNvSpPr>
          <p:nvPr/>
        </p:nvSpPr>
        <p:spPr bwMode="auto">
          <a:xfrm>
            <a:off x="250825" y="4149725"/>
            <a:ext cx="3024188" cy="1328738"/>
          </a:xfrm>
          <a:prstGeom prst="rect">
            <a:avLst/>
          </a:prstGeom>
          <a:solidFill>
            <a:srgbClr val="FFCC00"/>
          </a:solidFill>
          <a:ln w="9525">
            <a:noFill/>
            <a:miter lim="800000"/>
            <a:headEnd/>
            <a:tailEnd/>
          </a:ln>
        </p:spPr>
        <p:txBody>
          <a:bodyPr>
            <a:spAutoFit/>
          </a:bodyPr>
          <a:lstStyle/>
          <a:p>
            <a:pPr>
              <a:spcBef>
                <a:spcPct val="50000"/>
              </a:spcBef>
            </a:pPr>
            <a:r>
              <a:rPr lang="en-GB" b="1" u="sng">
                <a:solidFill>
                  <a:srgbClr val="000000"/>
                </a:solidFill>
              </a:rPr>
              <a:t>Apply (C)</a:t>
            </a:r>
          </a:p>
          <a:p>
            <a:pPr>
              <a:spcBef>
                <a:spcPct val="50000"/>
              </a:spcBef>
            </a:pPr>
            <a:r>
              <a:rPr lang="en-GB">
                <a:solidFill>
                  <a:srgbClr val="000000"/>
                </a:solidFill>
              </a:rPr>
              <a:t>Would you expect dolphins to have gills or lungs? Give reasons for your answer</a:t>
            </a:r>
          </a:p>
        </p:txBody>
      </p:sp>
      <p:sp>
        <p:nvSpPr>
          <p:cNvPr id="61444" name="Text Box 17"/>
          <p:cNvSpPr txBox="1">
            <a:spLocks noChangeArrowheads="1"/>
          </p:cNvSpPr>
          <p:nvPr/>
        </p:nvSpPr>
        <p:spPr bwMode="auto">
          <a:xfrm>
            <a:off x="5580063" y="3213100"/>
            <a:ext cx="3563937" cy="1328738"/>
          </a:xfrm>
          <a:prstGeom prst="rect">
            <a:avLst/>
          </a:prstGeom>
          <a:solidFill>
            <a:srgbClr val="FF9900"/>
          </a:solidFill>
          <a:ln w="9525">
            <a:noFill/>
            <a:miter lim="800000"/>
            <a:headEnd/>
            <a:tailEnd/>
          </a:ln>
        </p:spPr>
        <p:txBody>
          <a:bodyPr>
            <a:spAutoFit/>
          </a:bodyPr>
          <a:lstStyle/>
          <a:p>
            <a:pPr>
              <a:spcBef>
                <a:spcPct val="50000"/>
              </a:spcBef>
            </a:pPr>
            <a:r>
              <a:rPr lang="en-GB" b="1" u="sng">
                <a:solidFill>
                  <a:srgbClr val="000000"/>
                </a:solidFill>
              </a:rPr>
              <a:t>Analyse (B)</a:t>
            </a:r>
          </a:p>
          <a:p>
            <a:pPr>
              <a:spcBef>
                <a:spcPct val="50000"/>
              </a:spcBef>
            </a:pPr>
            <a:r>
              <a:rPr lang="en-GB">
                <a:solidFill>
                  <a:srgbClr val="000000"/>
                </a:solidFill>
              </a:rPr>
              <a:t>Suggest which part of the bacteria scientists use to classify them into different species?</a:t>
            </a:r>
          </a:p>
        </p:txBody>
      </p:sp>
      <p:sp>
        <p:nvSpPr>
          <p:cNvPr id="61445" name="Text Box 18"/>
          <p:cNvSpPr txBox="1">
            <a:spLocks noChangeArrowheads="1"/>
          </p:cNvSpPr>
          <p:nvPr/>
        </p:nvSpPr>
        <p:spPr bwMode="auto">
          <a:xfrm>
            <a:off x="179388" y="1628775"/>
            <a:ext cx="3024187" cy="1603375"/>
          </a:xfrm>
          <a:prstGeom prst="rect">
            <a:avLst/>
          </a:prstGeom>
          <a:solidFill>
            <a:srgbClr val="FC3C08"/>
          </a:solidFill>
          <a:ln w="9525">
            <a:noFill/>
            <a:miter lim="800000"/>
            <a:headEnd/>
            <a:tailEnd/>
          </a:ln>
        </p:spPr>
        <p:txBody>
          <a:bodyPr>
            <a:spAutoFit/>
          </a:bodyPr>
          <a:lstStyle/>
          <a:p>
            <a:pPr>
              <a:spcBef>
                <a:spcPct val="50000"/>
              </a:spcBef>
            </a:pPr>
            <a:r>
              <a:rPr lang="en-GB" b="1" u="sng">
                <a:solidFill>
                  <a:srgbClr val="000000"/>
                </a:solidFill>
              </a:rPr>
              <a:t>Evaluate (A)</a:t>
            </a:r>
          </a:p>
          <a:p>
            <a:pPr>
              <a:spcBef>
                <a:spcPct val="50000"/>
              </a:spcBef>
            </a:pPr>
            <a:r>
              <a:rPr lang="en-GB">
                <a:solidFill>
                  <a:srgbClr val="000000"/>
                </a:solidFill>
              </a:rPr>
              <a:t>Explain how biologists know that donkey and horses are different species?</a:t>
            </a:r>
          </a:p>
        </p:txBody>
      </p:sp>
      <p:pic>
        <p:nvPicPr>
          <p:cNvPr id="6144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1941"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2</a:t>
            </a:r>
          </a:p>
        </p:txBody>
      </p:sp>
      <p:sp>
        <p:nvSpPr>
          <p:cNvPr id="61448"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a:spcBef>
                <a:spcPct val="50000"/>
              </a:spcBef>
            </a:pPr>
            <a:r>
              <a:rPr lang="en-GB" b="1" u="sng">
                <a:solidFill>
                  <a:srgbClr val="000000"/>
                </a:solidFill>
              </a:rPr>
              <a:t>Keywords:</a:t>
            </a:r>
          </a:p>
          <a:p>
            <a:pPr>
              <a:spcBef>
                <a:spcPct val="50000"/>
              </a:spcBef>
            </a:pPr>
            <a:endParaRPr lang="en-GB" b="1">
              <a:solidFill>
                <a:srgbClr val="000000"/>
              </a:solidFill>
            </a:endParaRPr>
          </a:p>
          <a:p>
            <a:pPr>
              <a:spcBef>
                <a:spcPct val="50000"/>
              </a:spcBef>
            </a:pPr>
            <a:endParaRPr lang="en-GB">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194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4"/>
          <p:cNvSpPr>
            <a:spLocks noGrp="1"/>
          </p:cNvSpPr>
          <p:nvPr>
            <p:ph type="dt" sz="quarter" idx="11"/>
          </p:nvPr>
        </p:nvSpPr>
        <p:spPr/>
        <p:txBody>
          <a:bodyPr/>
          <a:lstStyle/>
          <a:p>
            <a:pPr fontAlgn="base">
              <a:spcAft>
                <a:spcPct val="0"/>
              </a:spcAft>
              <a:defRPr/>
            </a:pPr>
            <a:fld id="{BBCA0A3B-EB32-4372-9264-0CA0328A727D}" type="datetime10">
              <a:rPr lang="en-GB" smtClean="0"/>
              <a:pPr fontAlgn="base">
                <a:spcAft>
                  <a:spcPct val="0"/>
                </a:spcAft>
                <a:defRPr/>
              </a:pPr>
              <a:t>14:51</a:t>
            </a:fld>
            <a:endParaRPr lang="en-GB" smtClean="0"/>
          </a:p>
        </p:txBody>
      </p:sp>
      <p:sp>
        <p:nvSpPr>
          <p:cNvPr id="29698"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29699" name="Rectangle 3"/>
          <p:cNvSpPr>
            <a:spLocks noGrp="1" noChangeArrowheads="1"/>
          </p:cNvSpPr>
          <p:nvPr>
            <p:ph type="body" idx="1"/>
          </p:nvPr>
        </p:nvSpPr>
        <p:spPr>
          <a:xfrm>
            <a:off x="468313" y="1557338"/>
            <a:ext cx="8229600" cy="5300662"/>
          </a:xfrm>
          <a:ln>
            <a:solidFill>
              <a:srgbClr val="FF99CC"/>
            </a:solidFill>
          </a:ln>
        </p:spPr>
        <p:txBody>
          <a:bodyPr/>
          <a:lstStyle/>
          <a:p>
            <a:pPr eaLnBrk="1" hangingPunct="1">
              <a:lnSpc>
                <a:spcPct val="80000"/>
              </a:lnSpc>
            </a:pPr>
            <a:r>
              <a:rPr lang="en-GB" smtClean="0">
                <a:solidFill>
                  <a:srgbClr val="FF99CC"/>
                </a:solidFill>
              </a:rPr>
              <a:t>Extended Learning task:</a:t>
            </a:r>
          </a:p>
          <a:p>
            <a:pPr eaLnBrk="1" hangingPunct="1">
              <a:lnSpc>
                <a:spcPct val="80000"/>
              </a:lnSpc>
            </a:pPr>
            <a:r>
              <a:rPr lang="en-GB" smtClean="0">
                <a:solidFill>
                  <a:srgbClr val="FF99CC"/>
                </a:solidFill>
              </a:rPr>
              <a:t>Find out the classification system for the following organisms: Humans, chimpanzee, tiger, lion, black rat, </a:t>
            </a:r>
          </a:p>
          <a:p>
            <a:pPr eaLnBrk="1" hangingPunct="1">
              <a:lnSpc>
                <a:spcPct val="80000"/>
              </a:lnSpc>
            </a:pPr>
            <a:r>
              <a:rPr lang="en-GB" smtClean="0">
                <a:solidFill>
                  <a:srgbClr val="FF99CC"/>
                </a:solidFill>
              </a:rPr>
              <a:t>Due date: next lesson</a:t>
            </a:r>
          </a:p>
          <a:p>
            <a:pPr eaLnBrk="1" hangingPunct="1">
              <a:lnSpc>
                <a:spcPct val="80000"/>
              </a:lnSpc>
            </a:pPr>
            <a:endParaRPr lang="en-GB" sz="3600" smtClean="0">
              <a:solidFill>
                <a:srgbClr val="FF99CC"/>
              </a:solidFill>
            </a:endParaRPr>
          </a:p>
          <a:p>
            <a:pPr eaLnBrk="1" hangingPunct="1">
              <a:lnSpc>
                <a:spcPct val="80000"/>
              </a:lnSpc>
            </a:pPr>
            <a:r>
              <a:rPr lang="en-GB" sz="2800" smtClean="0">
                <a:solidFill>
                  <a:srgbClr val="FF99CC"/>
                </a:solidFill>
              </a:rPr>
              <a:t>Criteria for </a:t>
            </a:r>
            <a:r>
              <a:rPr lang="en-GB" sz="2800" smtClean="0">
                <a:solidFill>
                  <a:srgbClr val="FF3300"/>
                </a:solidFill>
              </a:rPr>
              <a:t>Grade C</a:t>
            </a:r>
            <a:r>
              <a:rPr lang="en-GB" sz="2800" smtClean="0">
                <a:solidFill>
                  <a:srgbClr val="FF99CC"/>
                </a:solidFill>
              </a:rPr>
              <a:t>:</a:t>
            </a:r>
          </a:p>
          <a:p>
            <a:pPr eaLnBrk="1" hangingPunct="1">
              <a:lnSpc>
                <a:spcPct val="80000"/>
              </a:lnSpc>
            </a:pPr>
            <a:endParaRPr lang="en-GB" sz="2800" smtClean="0">
              <a:solidFill>
                <a:srgbClr val="FF3300"/>
              </a:solidFill>
            </a:endParaRPr>
          </a:p>
          <a:p>
            <a:pPr eaLnBrk="1" hangingPunct="1">
              <a:lnSpc>
                <a:spcPct val="80000"/>
              </a:lnSpc>
            </a:pPr>
            <a:r>
              <a:rPr lang="en-GB" sz="2800" smtClean="0">
                <a:solidFill>
                  <a:srgbClr val="FF99CC"/>
                </a:solidFill>
              </a:rPr>
              <a:t>Criteria for </a:t>
            </a:r>
            <a:r>
              <a:rPr lang="en-GB" sz="2800" smtClean="0">
                <a:solidFill>
                  <a:srgbClr val="FFCC00"/>
                </a:solidFill>
              </a:rPr>
              <a:t>Grade B</a:t>
            </a:r>
            <a:r>
              <a:rPr lang="en-GB" sz="2800" smtClean="0">
                <a:solidFill>
                  <a:srgbClr val="FF99CC"/>
                </a:solidFill>
              </a:rPr>
              <a:t>:</a:t>
            </a:r>
          </a:p>
          <a:p>
            <a:pPr eaLnBrk="1" hangingPunct="1">
              <a:lnSpc>
                <a:spcPct val="80000"/>
              </a:lnSpc>
            </a:pPr>
            <a:endParaRPr lang="en-GB" sz="2800" smtClean="0">
              <a:solidFill>
                <a:schemeClr val="folHlink"/>
              </a:solidFill>
            </a:endParaRPr>
          </a:p>
          <a:p>
            <a:pPr eaLnBrk="1" hangingPunct="1">
              <a:lnSpc>
                <a:spcPct val="80000"/>
              </a:lnSpc>
            </a:pPr>
            <a:r>
              <a:rPr lang="en-GB" sz="2800" smtClean="0">
                <a:solidFill>
                  <a:srgbClr val="FF99CC"/>
                </a:solidFill>
              </a:rPr>
              <a:t>Criteria for </a:t>
            </a:r>
            <a:r>
              <a:rPr lang="en-GB" sz="2800" smtClean="0">
                <a:solidFill>
                  <a:srgbClr val="33CC33"/>
                </a:solidFill>
              </a:rPr>
              <a:t>Grade A</a:t>
            </a:r>
            <a:r>
              <a:rPr lang="en-GB" sz="2800" smtClean="0">
                <a:solidFill>
                  <a:srgbClr val="FF99CC"/>
                </a:solidFill>
              </a:rPr>
              <a:t>:</a:t>
            </a:r>
          </a:p>
          <a:p>
            <a:pPr eaLnBrk="1" hangingPunct="1">
              <a:lnSpc>
                <a:spcPct val="80000"/>
              </a:lnSpc>
            </a:pPr>
            <a:endParaRPr lang="en-GB" sz="2800" smtClean="0">
              <a:solidFill>
                <a:srgbClr val="99FF99"/>
              </a:solidFill>
            </a:endParaRPr>
          </a:p>
        </p:txBody>
      </p:sp>
      <p:pic>
        <p:nvPicPr>
          <p:cNvPr id="29700"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ate Placeholder 4"/>
          <p:cNvSpPr>
            <a:spLocks noGrp="1"/>
          </p:cNvSpPr>
          <p:nvPr>
            <p:ph type="dt" sz="quarter" idx="11"/>
          </p:nvPr>
        </p:nvSpPr>
        <p:spPr/>
        <p:txBody>
          <a:bodyPr/>
          <a:lstStyle/>
          <a:p>
            <a:pPr fontAlgn="base">
              <a:spcAft>
                <a:spcPct val="0"/>
              </a:spcAft>
              <a:defRPr/>
            </a:pPr>
            <a:fld id="{69D51A65-E744-4EDC-BF2B-07DA9A8D78A2}" type="datetime10">
              <a:rPr lang="en-GB" smtClean="0"/>
              <a:pPr fontAlgn="base">
                <a:spcAft>
                  <a:spcPct val="0"/>
                </a:spcAft>
                <a:defRPr/>
              </a:pPr>
              <a:t>14:17</a:t>
            </a:fld>
            <a:endParaRPr lang="en-GB" smtClean="0"/>
          </a:p>
        </p:txBody>
      </p:sp>
      <p:sp>
        <p:nvSpPr>
          <p:cNvPr id="63490"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63508" name="Group 20"/>
          <p:cNvGraphicFramePr>
            <a:graphicFrameLocks noGrp="1"/>
          </p:cNvGraphicFramePr>
          <p:nvPr>
            <p:ph idx="1"/>
          </p:nvPr>
        </p:nvGraphicFramePr>
        <p:xfrm>
          <a:off x="468313" y="3141663"/>
          <a:ext cx="8229600" cy="21596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Analyse the potential problems when classify an organism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How can I improve on Learning Outcome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63505"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spcBef>
                <a:spcPct val="50000"/>
              </a:spcBef>
            </a:pPr>
            <a:r>
              <a:rPr lang="en-GB" sz="2800">
                <a:solidFill>
                  <a:srgbClr val="FFFFFF"/>
                </a:solidFill>
              </a:rPr>
              <a:t>Go back to your Learning Outcome grid and fill out the ‘How I did’ and the ‘Targets’ column.</a:t>
            </a:r>
          </a:p>
        </p:txBody>
      </p:sp>
      <p:pic>
        <p:nvPicPr>
          <p:cNvPr id="63506"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4"/>
          <p:cNvSpPr>
            <a:spLocks noGrp="1"/>
          </p:cNvSpPr>
          <p:nvPr>
            <p:ph type="dt" sz="quarter" idx="11"/>
          </p:nvPr>
        </p:nvSpPr>
        <p:spPr/>
        <p:txBody>
          <a:bodyPr/>
          <a:lstStyle/>
          <a:p>
            <a:pPr fontAlgn="base">
              <a:spcAft>
                <a:spcPct val="0"/>
              </a:spcAft>
              <a:defRPr/>
            </a:pPr>
            <a:fld id="{753FDC9A-AA1E-46CB-BFCC-7D0E0C5EA57F}" type="datetime10">
              <a:rPr lang="en-GB" smtClean="0"/>
              <a:pPr fontAlgn="base">
                <a:spcAft>
                  <a:spcPct val="0"/>
                </a:spcAft>
                <a:defRPr/>
              </a:pPr>
              <a:t>14:17</a:t>
            </a:fld>
            <a:endParaRPr lang="en-GB" smtClean="0"/>
          </a:p>
        </p:txBody>
      </p:sp>
      <p:sp>
        <p:nvSpPr>
          <p:cNvPr id="65538"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65539" name="Rectangle 3"/>
          <p:cNvSpPr>
            <a:spLocks noGrp="1" noChangeArrowheads="1"/>
          </p:cNvSpPr>
          <p:nvPr>
            <p:ph type="body" idx="1"/>
          </p:nvPr>
        </p:nvSpPr>
        <p:spPr>
          <a:xfrm>
            <a:off x="468313" y="1557338"/>
            <a:ext cx="3671639" cy="4823990"/>
          </a:xfrm>
          <a:ln>
            <a:solidFill>
              <a:srgbClr val="33CC33"/>
            </a:solidFill>
          </a:ln>
        </p:spPr>
        <p:txBody>
          <a:bodyPr/>
          <a:lstStyle/>
          <a:p>
            <a:pPr eaLnBrk="1" hangingPunct="1">
              <a:lnSpc>
                <a:spcPct val="90000"/>
              </a:lnSpc>
              <a:buFontTx/>
              <a:buNone/>
            </a:pPr>
            <a:r>
              <a:rPr lang="en-GB" sz="2400" dirty="0" smtClean="0"/>
              <a:t>Classification can show both evolutionary and ecological relationships.</a:t>
            </a:r>
          </a:p>
          <a:p>
            <a:pPr eaLnBrk="1" hangingPunct="1">
              <a:lnSpc>
                <a:spcPct val="90000"/>
              </a:lnSpc>
              <a:buFontTx/>
              <a:buNone/>
            </a:pPr>
            <a:r>
              <a:rPr lang="en-GB" sz="2400" dirty="0" smtClean="0"/>
              <a:t>Evolutionary trees show close relationships between animals. </a:t>
            </a:r>
          </a:p>
          <a:p>
            <a:pPr eaLnBrk="1" hangingPunct="1">
              <a:lnSpc>
                <a:spcPct val="90000"/>
              </a:lnSpc>
              <a:buFontTx/>
              <a:buNone/>
            </a:pPr>
            <a:r>
              <a:rPr lang="en-GB" sz="2400" dirty="0" smtClean="0"/>
              <a:t>More similar characteristics the more closely related they share a common ancestor</a:t>
            </a:r>
          </a:p>
        </p:txBody>
      </p:sp>
      <p:pic>
        <p:nvPicPr>
          <p:cNvPr id="65540"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65545" name="Picture 9"/>
          <p:cNvPicPr>
            <a:picLocks noChangeAspect="1" noChangeArrowheads="1"/>
          </p:cNvPicPr>
          <p:nvPr/>
        </p:nvPicPr>
        <p:blipFill>
          <a:blip r:embed="rId4" cstate="print"/>
          <a:srcRect l="8089" t="23633" r="35808" b="12370"/>
          <a:stretch>
            <a:fillRect/>
          </a:stretch>
        </p:blipFill>
        <p:spPr bwMode="auto">
          <a:xfrm>
            <a:off x="4139952" y="1556792"/>
            <a:ext cx="4608512" cy="5112568"/>
          </a:xfrm>
          <a:prstGeom prst="rect">
            <a:avLst/>
          </a:prstGeom>
          <a:noFill/>
          <a:ln w="9525">
            <a:noFill/>
            <a:miter lim="800000"/>
            <a:headEnd/>
            <a:tailEnd/>
          </a:ln>
          <a:effectLst/>
        </p:spPr>
      </p:pic>
    </p:spTree>
  </p:cSld>
  <p:clrMapOvr>
    <a:masterClrMapping/>
  </p:clrMapOvr>
  <p:transition spd="med" advClick="0" advTm="1200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Evolution.bmp"/>
          <p:cNvPicPr>
            <a:picLocks noGrp="1" noChangeAspect="1"/>
          </p:cNvPicPr>
          <p:nvPr>
            <p:ph idx="1"/>
          </p:nvPr>
        </p:nvPicPr>
        <p:blipFill>
          <a:blip r:embed="rId2" cstate="print"/>
          <a:stretch>
            <a:fillRect/>
          </a:stretch>
        </p:blipFill>
        <p:spPr>
          <a:xfrm>
            <a:off x="0" y="1370542"/>
            <a:ext cx="9144000" cy="5487458"/>
          </a:xfrm>
        </p:spPr>
      </p:pic>
      <p:sp>
        <p:nvSpPr>
          <p:cNvPr id="4" name="Date Placeholder 3"/>
          <p:cNvSpPr>
            <a:spLocks noGrp="1"/>
          </p:cNvSpPr>
          <p:nvPr>
            <p:ph type="dt" sz="half" idx="11"/>
          </p:nvPr>
        </p:nvSpPr>
        <p:spPr/>
        <p:txBody>
          <a:bodyPr/>
          <a:lstStyle/>
          <a:p>
            <a:pPr>
              <a:defRPr/>
            </a:pPr>
            <a:fld id="{00CD2CCA-B285-4B03-97E7-C1C0328C9506}" type="datetime10">
              <a:rPr lang="en-GB" smtClean="0"/>
              <a:pPr>
                <a:defRPr/>
              </a:pPr>
              <a:t>14:17</a:t>
            </a:fld>
            <a:endParaRPr lang="en-GB"/>
          </a:p>
        </p:txBody>
      </p:sp>
    </p:spTree>
  </p:cSld>
  <p:clrMapOvr>
    <a:masterClrMapping/>
  </p:clrMapOvr>
  <p:transition spd="med" advClick="0" advTm="12000">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4"/>
          <p:cNvSpPr txBox="1">
            <a:spLocks noGrp="1"/>
          </p:cNvSpPr>
          <p:nvPr/>
        </p:nvSpPr>
        <p:spPr bwMode="auto">
          <a:xfrm>
            <a:off x="7164388" y="6381750"/>
            <a:ext cx="1439862" cy="476250"/>
          </a:xfrm>
          <a:prstGeom prst="rect">
            <a:avLst/>
          </a:prstGeom>
          <a:noFill/>
          <a:ln>
            <a:miter lim="800000"/>
            <a:headEnd/>
            <a:tailEnd/>
          </a:ln>
        </p:spPr>
        <p:txBody>
          <a:bodyPr/>
          <a:lstStyle/>
          <a:p>
            <a:pPr algn="ctr">
              <a:defRPr/>
            </a:pPr>
            <a:fld id="{28508A00-14C2-48A3-A891-8EC4CEF6DC70}" type="datetime10">
              <a:rPr lang="en-GB">
                <a:solidFill>
                  <a:srgbClr val="FFCCCC"/>
                </a:solidFill>
                <a:latin typeface="+mn-lt"/>
              </a:rPr>
              <a:pPr algn="ctr">
                <a:defRPr/>
              </a:pPr>
              <a:t>14:17</a:t>
            </a:fld>
            <a:endParaRPr lang="en-GB">
              <a:solidFill>
                <a:srgbClr val="FFCCCC"/>
              </a:solidFill>
              <a:latin typeface="+mn-lt"/>
            </a:endParaRPr>
          </a:p>
        </p:txBody>
      </p:sp>
      <p:sp>
        <p:nvSpPr>
          <p:cNvPr id="108547" name="Rectangle 2"/>
          <p:cNvSpPr>
            <a:spLocks noGrp="1" noChangeArrowheads="1"/>
          </p:cNvSpPr>
          <p:nvPr>
            <p:ph type="title" idx="4294967295"/>
          </p:nvPr>
        </p:nvSpPr>
        <p:spPr>
          <a:xfrm>
            <a:off x="0" y="0"/>
            <a:ext cx="9144000" cy="1417638"/>
          </a:xfrm>
          <a:solidFill>
            <a:srgbClr val="00FF00"/>
          </a:solidFill>
        </p:spPr>
        <p:txBody>
          <a:bodyPr/>
          <a:lstStyle/>
          <a:p>
            <a:pPr eaLnBrk="1" hangingPunct="1"/>
            <a:r>
              <a:rPr lang="en-GB" sz="4000" smtClean="0">
                <a:solidFill>
                  <a:schemeClr val="tx1"/>
                </a:solidFill>
              </a:rPr>
              <a:t>Learning activities for Lesson outcome 3 </a:t>
            </a:r>
            <a:r>
              <a:rPr lang="en-GB" sz="3600" smtClean="0">
                <a:solidFill>
                  <a:schemeClr val="tx1"/>
                </a:solidFill>
              </a:rPr>
              <a:t>(Grade A)</a:t>
            </a:r>
          </a:p>
        </p:txBody>
      </p:sp>
      <p:pic>
        <p:nvPicPr>
          <p:cNvPr id="108550"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667625" y="260350"/>
            <a:ext cx="1009650" cy="1152525"/>
          </a:xfrm>
          <a:prstGeom prst="rect">
            <a:avLst/>
          </a:prstGeom>
          <a:noFill/>
          <a:ln w="9525">
            <a:noFill/>
            <a:miter lim="800000"/>
            <a:headEnd/>
            <a:tailEnd/>
          </a:ln>
        </p:spPr>
      </p:pic>
      <p:graphicFrame>
        <p:nvGraphicFramePr>
          <p:cNvPr id="108596" name="Group 52"/>
          <p:cNvGraphicFramePr>
            <a:graphicFrameLocks noGrp="1"/>
          </p:cNvGraphicFramePr>
          <p:nvPr/>
        </p:nvGraphicFramePr>
        <p:xfrm>
          <a:off x="0" y="1412875"/>
          <a:ext cx="6096000" cy="4064002"/>
        </p:xfrm>
        <a:graphic>
          <a:graphicData uri="http://schemas.openxmlformats.org/drawingml/2006/table">
            <a:tbl>
              <a:tblPr/>
              <a:tblGrid>
                <a:gridCol w="2032000"/>
                <a:gridCol w="2032000"/>
                <a:gridCol w="2032000"/>
              </a:tblGrid>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Taxon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Animal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Animal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Kingdom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Animalia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Animalia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Phylum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Athropod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Athropod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Insecta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Insecta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Coleoptera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Coleoptera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Family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Coccinellidae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Coccinellidae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66FF33"/>
                          </a:solidFill>
                          <a:effectLst/>
                          <a:latin typeface="Arial" charset="0"/>
                        </a:rPr>
                        <a:t>Adalia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66FF33"/>
                          </a:solidFill>
                          <a:effectLst/>
                          <a:latin typeface="Arial" charset="0"/>
                        </a:rPr>
                        <a:t>Coccinella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Species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66FF33"/>
                          </a:solidFill>
                          <a:effectLst/>
                          <a:latin typeface="Arial" charset="0"/>
                        </a:rPr>
                        <a:t>bipunctata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66FF33"/>
                          </a:solidFill>
                          <a:effectLst/>
                          <a:latin typeface="Arial" charset="0"/>
                        </a:rPr>
                        <a:t>septempunctata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Common Name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2 spot ladybird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33"/>
                          </a:solidFill>
                          <a:effectLst/>
                          <a:latin typeface="Arial" charset="0"/>
                        </a:rPr>
                        <a:t>7 spot ladybird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97" name="Text Box 53"/>
          <p:cNvSpPr txBox="1">
            <a:spLocks noChangeArrowheads="1"/>
          </p:cNvSpPr>
          <p:nvPr/>
        </p:nvSpPr>
        <p:spPr bwMode="auto">
          <a:xfrm>
            <a:off x="6064250" y="1557338"/>
            <a:ext cx="3079750" cy="366712"/>
          </a:xfrm>
          <a:prstGeom prst="rect">
            <a:avLst/>
          </a:prstGeom>
          <a:noFill/>
          <a:ln w="9525">
            <a:noFill/>
            <a:miter lim="800000"/>
            <a:headEnd/>
            <a:tailEnd/>
          </a:ln>
          <a:effectLst/>
        </p:spPr>
        <p:txBody>
          <a:bodyPr>
            <a:spAutoFit/>
          </a:bodyPr>
          <a:lstStyle/>
          <a:p>
            <a:endParaRPr lang="en-GB"/>
          </a:p>
        </p:txBody>
      </p:sp>
      <p:sp>
        <p:nvSpPr>
          <p:cNvPr id="108598" name="Text Box 54"/>
          <p:cNvSpPr txBox="1">
            <a:spLocks noChangeArrowheads="1"/>
          </p:cNvSpPr>
          <p:nvPr/>
        </p:nvSpPr>
        <p:spPr bwMode="auto">
          <a:xfrm>
            <a:off x="6227763" y="1557338"/>
            <a:ext cx="2916237" cy="3527425"/>
          </a:xfrm>
          <a:prstGeom prst="rect">
            <a:avLst/>
          </a:prstGeom>
          <a:noFill/>
          <a:ln w="9525">
            <a:noFill/>
            <a:miter lim="800000"/>
            <a:headEnd/>
            <a:tailEnd/>
          </a:ln>
          <a:effectLst/>
        </p:spPr>
        <p:txBody>
          <a:bodyPr>
            <a:spAutoFit/>
          </a:bodyPr>
          <a:lstStyle/>
          <a:p>
            <a:pPr marL="342900" indent="-342900">
              <a:spcBef>
                <a:spcPct val="50000"/>
              </a:spcBef>
              <a:buFontTx/>
              <a:buAutoNum type="alphaLcParenR"/>
            </a:pPr>
            <a:r>
              <a:rPr lang="en-GB" dirty="0"/>
              <a:t>Write down the missing taxons </a:t>
            </a:r>
          </a:p>
          <a:p>
            <a:pPr marL="342900" indent="-342900">
              <a:spcBef>
                <a:spcPct val="50000"/>
              </a:spcBef>
              <a:buFontTx/>
              <a:buAutoNum type="alphaLcParenR"/>
            </a:pPr>
            <a:r>
              <a:rPr lang="en-GB" dirty="0"/>
              <a:t>Write down the binomial name for both ladybirds</a:t>
            </a:r>
          </a:p>
          <a:p>
            <a:pPr marL="342900" indent="-342900">
              <a:spcBef>
                <a:spcPct val="50000"/>
              </a:spcBef>
              <a:buFontTx/>
              <a:buAutoNum type="alphaLcParenR"/>
            </a:pPr>
            <a:r>
              <a:rPr lang="en-GB" dirty="0"/>
              <a:t>The two ladybirds had a recent common </a:t>
            </a:r>
            <a:r>
              <a:rPr lang="en-GB" dirty="0" smtClean="0"/>
              <a:t>ancestor</a:t>
            </a:r>
            <a:r>
              <a:rPr lang="en-GB" dirty="0"/>
              <a:t>. What </a:t>
            </a:r>
            <a:r>
              <a:rPr lang="en-GB" dirty="0" smtClean="0"/>
              <a:t>evidence </a:t>
            </a:r>
            <a:r>
              <a:rPr lang="en-GB" dirty="0"/>
              <a:t>is there in the table to support this?</a:t>
            </a:r>
          </a:p>
          <a:p>
            <a:pPr marL="342900" indent="-342900">
              <a:spcBef>
                <a:spcPct val="50000"/>
              </a:spcBef>
            </a:pPr>
            <a:endParaRPr lang="en-GB" dirty="0"/>
          </a:p>
        </p:txBody>
      </p:sp>
    </p:spTree>
  </p:cSld>
  <p:clrMapOvr>
    <a:masterClrMapping/>
  </p:clrMapOvr>
  <p:transition spd="med" advClick="0" advTm="12000">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9223" t="30141" r="39098" b="26547"/>
          <a:stretch>
            <a:fillRect/>
          </a:stretch>
        </p:blipFill>
        <p:spPr bwMode="auto">
          <a:xfrm>
            <a:off x="0" y="2378003"/>
            <a:ext cx="6732240" cy="4479997"/>
          </a:xfrm>
          <a:prstGeom prst="rect">
            <a:avLst/>
          </a:prstGeom>
          <a:noFill/>
          <a:ln w="9525">
            <a:noFill/>
            <a:miter lim="800000"/>
            <a:headEnd/>
            <a:tailEnd/>
          </a:ln>
        </p:spPr>
      </p:pic>
      <p:sp>
        <p:nvSpPr>
          <p:cNvPr id="2" name="Title 1"/>
          <p:cNvSpPr>
            <a:spLocks noGrp="1"/>
          </p:cNvSpPr>
          <p:nvPr>
            <p:ph type="title"/>
          </p:nvPr>
        </p:nvSpPr>
        <p:spPr>
          <a:xfrm>
            <a:off x="468313" y="260350"/>
            <a:ext cx="8229600" cy="648370"/>
          </a:xfrm>
        </p:spPr>
        <p:txBody>
          <a:bodyPr/>
          <a:lstStyle/>
          <a:p>
            <a:endParaRPr lang="en-US" dirty="0"/>
          </a:p>
        </p:txBody>
      </p:sp>
      <p:sp>
        <p:nvSpPr>
          <p:cNvPr id="4" name="Date Placeholder 3"/>
          <p:cNvSpPr>
            <a:spLocks noGrp="1"/>
          </p:cNvSpPr>
          <p:nvPr>
            <p:ph type="dt" sz="half" idx="11"/>
          </p:nvPr>
        </p:nvSpPr>
        <p:spPr/>
        <p:txBody>
          <a:bodyPr/>
          <a:lstStyle/>
          <a:p>
            <a:pPr>
              <a:defRPr/>
            </a:pPr>
            <a:fld id="{00CD2CCA-B285-4B03-97E7-C1C0328C9506}" type="datetime10">
              <a:rPr lang="en-GB" smtClean="0"/>
              <a:pPr>
                <a:defRPr/>
              </a:pPr>
              <a:t>14:17</a:t>
            </a:fld>
            <a:endParaRPr lang="en-GB"/>
          </a:p>
        </p:txBody>
      </p:sp>
      <p:sp>
        <p:nvSpPr>
          <p:cNvPr id="5" name="Rectangle 4"/>
          <p:cNvSpPr/>
          <p:nvPr/>
        </p:nvSpPr>
        <p:spPr>
          <a:xfrm>
            <a:off x="0" y="1268760"/>
            <a:ext cx="8748464" cy="1200329"/>
          </a:xfrm>
          <a:prstGeom prst="rect">
            <a:avLst/>
          </a:prstGeom>
        </p:spPr>
        <p:txBody>
          <a:bodyPr wrap="square">
            <a:spAutoFit/>
          </a:bodyPr>
          <a:lstStyle/>
          <a:p>
            <a:r>
              <a:rPr lang="en-US" sz="2400" dirty="0" smtClean="0">
                <a:solidFill>
                  <a:srgbClr val="00B050"/>
                </a:solidFill>
              </a:rPr>
              <a:t>Variation in floral characters influences pollinator visitation, pollen transfer, and plant reproductive success, and of the genetic basis of variation in floral morphology.</a:t>
            </a:r>
            <a:r>
              <a:rPr lang="en-US" sz="2400" dirty="0" smtClean="0"/>
              <a:t> </a:t>
            </a:r>
            <a:endParaRPr lang="en-US" sz="2400" dirty="0"/>
          </a:p>
        </p:txBody>
      </p:sp>
    </p:spTree>
  </p:cSld>
  <p:clrMapOvr>
    <a:masterClrMapping/>
  </p:clrMapOvr>
  <p:transition spd="med" advClick="0" advTm="12000">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Date Placeholder 3"/>
          <p:cNvSpPr>
            <a:spLocks noGrp="1"/>
          </p:cNvSpPr>
          <p:nvPr>
            <p:ph type="dt" sz="quarter" idx="10"/>
          </p:nvPr>
        </p:nvSpPr>
        <p:spPr/>
        <p:txBody>
          <a:bodyPr/>
          <a:lstStyle/>
          <a:p>
            <a:pPr fontAlgn="base">
              <a:spcAft>
                <a:spcPct val="0"/>
              </a:spcAft>
              <a:defRPr/>
            </a:pPr>
            <a:fld id="{EAA83AA6-9CED-4859-95F0-8B56B0A1BBEB}" type="datetime10">
              <a:rPr lang="en-GB" smtClean="0"/>
              <a:pPr fontAlgn="base">
                <a:spcAft>
                  <a:spcPct val="0"/>
                </a:spcAft>
                <a:defRPr/>
              </a:pPr>
              <a:t>14:17</a:t>
            </a:fld>
            <a:endParaRPr lang="en-GB" smtClean="0"/>
          </a:p>
        </p:txBody>
      </p:sp>
      <p:grpSp>
        <p:nvGrpSpPr>
          <p:cNvPr id="71682" name="Group 2"/>
          <p:cNvGrpSpPr>
            <a:grpSpLocks/>
          </p:cNvGrpSpPr>
          <p:nvPr/>
        </p:nvGrpSpPr>
        <p:grpSpPr bwMode="auto">
          <a:xfrm>
            <a:off x="3348038" y="188913"/>
            <a:ext cx="2016125" cy="6669087"/>
            <a:chOff x="2109" y="119"/>
            <a:chExt cx="1270" cy="4201"/>
          </a:xfrm>
        </p:grpSpPr>
        <p:sp>
          <p:nvSpPr>
            <p:cNvPr id="71690"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GB" sz="2400">
                <a:solidFill>
                  <a:srgbClr val="FFFFFF"/>
                </a:solidFill>
              </a:endParaRPr>
            </a:p>
          </p:txBody>
        </p:sp>
        <p:sp>
          <p:nvSpPr>
            <p:cNvPr id="71691"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r>
                <a:rPr lang="en-GB" b="1">
                  <a:solidFill>
                    <a:srgbClr val="000000"/>
                  </a:solidFill>
                </a:rPr>
                <a:t>Create</a:t>
              </a:r>
            </a:p>
          </p:txBody>
        </p:sp>
        <p:sp>
          <p:nvSpPr>
            <p:cNvPr id="71692"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r>
                <a:rPr lang="en-GB" b="1">
                  <a:solidFill>
                    <a:srgbClr val="000000"/>
                  </a:solidFill>
                </a:rPr>
                <a:t>Evaluate</a:t>
              </a:r>
            </a:p>
          </p:txBody>
        </p:sp>
        <p:sp>
          <p:nvSpPr>
            <p:cNvPr id="71693"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r>
                <a:rPr lang="en-GB" b="1">
                  <a:solidFill>
                    <a:srgbClr val="000000"/>
                  </a:solidFill>
                </a:rPr>
                <a:t>Analyse</a:t>
              </a:r>
            </a:p>
          </p:txBody>
        </p:sp>
        <p:sp>
          <p:nvSpPr>
            <p:cNvPr id="71694"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r>
                <a:rPr lang="en-GB" b="1">
                  <a:solidFill>
                    <a:srgbClr val="000000"/>
                  </a:solidFill>
                </a:rPr>
                <a:t>Apply</a:t>
              </a:r>
            </a:p>
          </p:txBody>
        </p:sp>
        <p:sp>
          <p:nvSpPr>
            <p:cNvPr id="71695"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r>
                <a:rPr lang="en-GB" b="1">
                  <a:solidFill>
                    <a:srgbClr val="000000"/>
                  </a:solidFill>
                </a:rPr>
                <a:t>Understand</a:t>
              </a:r>
            </a:p>
          </p:txBody>
        </p:sp>
        <p:sp>
          <p:nvSpPr>
            <p:cNvPr id="71696"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r>
                <a:rPr lang="en-GB" b="1">
                  <a:solidFill>
                    <a:srgbClr val="000000"/>
                  </a:solidFill>
                </a:rPr>
                <a:t>Remember</a:t>
              </a:r>
            </a:p>
          </p:txBody>
        </p:sp>
        <p:sp>
          <p:nvSpPr>
            <p:cNvPr id="71697"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a:lnSpc>
                  <a:spcPct val="90000"/>
                </a:lnSpc>
                <a:spcBef>
                  <a:spcPct val="20000"/>
                </a:spcBef>
                <a:buFontTx/>
                <a:buChar char="•"/>
              </a:pPr>
              <a:endParaRPr lang="en-GB" sz="2400">
                <a:solidFill>
                  <a:srgbClr val="FFFFFF"/>
                </a:solidFill>
              </a:endParaRPr>
            </a:p>
          </p:txBody>
        </p:sp>
        <p:sp>
          <p:nvSpPr>
            <p:cNvPr id="71698"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US"/>
            </a:p>
          </p:txBody>
        </p:sp>
        <p:sp>
          <p:nvSpPr>
            <p:cNvPr id="71699"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US"/>
            </a:p>
          </p:txBody>
        </p:sp>
        <p:pic>
          <p:nvPicPr>
            <p:cNvPr id="71700"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71683" name="Text Box 14"/>
          <p:cNvSpPr txBox="1">
            <a:spLocks noChangeArrowheads="1"/>
          </p:cNvSpPr>
          <p:nvPr/>
        </p:nvSpPr>
        <p:spPr bwMode="auto">
          <a:xfrm>
            <a:off x="251520" y="1412776"/>
            <a:ext cx="3024187" cy="369332"/>
          </a:xfrm>
          <a:prstGeom prst="rect">
            <a:avLst/>
          </a:prstGeom>
          <a:solidFill>
            <a:srgbClr val="FFCC00"/>
          </a:solidFill>
          <a:ln w="9525">
            <a:noFill/>
            <a:miter lim="800000"/>
            <a:headEnd/>
            <a:tailEnd/>
          </a:ln>
        </p:spPr>
        <p:txBody>
          <a:bodyPr>
            <a:spAutoFit/>
          </a:bodyPr>
          <a:lstStyle/>
          <a:p>
            <a:pPr>
              <a:spcBef>
                <a:spcPct val="50000"/>
              </a:spcBef>
            </a:pPr>
            <a:r>
              <a:rPr lang="en-GB" b="1" u="sng" dirty="0" smtClean="0">
                <a:solidFill>
                  <a:srgbClr val="000000"/>
                </a:solidFill>
              </a:rPr>
              <a:t>Apply (C)</a:t>
            </a:r>
          </a:p>
        </p:txBody>
      </p:sp>
      <p:sp>
        <p:nvSpPr>
          <p:cNvPr id="71684" name="Text Box 17"/>
          <p:cNvSpPr txBox="1">
            <a:spLocks noChangeArrowheads="1"/>
          </p:cNvSpPr>
          <p:nvPr/>
        </p:nvSpPr>
        <p:spPr bwMode="auto">
          <a:xfrm>
            <a:off x="5580112" y="3356992"/>
            <a:ext cx="3347913" cy="2169825"/>
          </a:xfrm>
          <a:prstGeom prst="rect">
            <a:avLst/>
          </a:prstGeom>
          <a:solidFill>
            <a:srgbClr val="FF9900"/>
          </a:solidFill>
          <a:ln w="9525">
            <a:noFill/>
            <a:miter lim="800000"/>
            <a:headEnd/>
            <a:tailEnd/>
          </a:ln>
        </p:spPr>
        <p:txBody>
          <a:bodyPr wrap="square">
            <a:spAutoFit/>
          </a:bodyPr>
          <a:lstStyle/>
          <a:p>
            <a:pPr>
              <a:spcBef>
                <a:spcPct val="30000"/>
              </a:spcBef>
            </a:pPr>
            <a:r>
              <a:rPr lang="en-GB" b="1" u="sng" dirty="0">
                <a:solidFill>
                  <a:srgbClr val="000000"/>
                </a:solidFill>
              </a:rPr>
              <a:t>Analyse (B</a:t>
            </a:r>
            <a:r>
              <a:rPr lang="en-GB" b="1" u="sng" dirty="0" smtClean="0">
                <a:solidFill>
                  <a:srgbClr val="000000"/>
                </a:solidFill>
              </a:rPr>
              <a:t>)</a:t>
            </a:r>
          </a:p>
          <a:p>
            <a:pPr>
              <a:spcBef>
                <a:spcPct val="50000"/>
              </a:spcBef>
            </a:pPr>
            <a:r>
              <a:rPr lang="en-GB" b="1" smtClean="0">
                <a:solidFill>
                  <a:srgbClr val="000000"/>
                </a:solidFill>
              </a:rPr>
              <a:t>The </a:t>
            </a:r>
            <a:r>
              <a:rPr lang="en-GB" b="1" dirty="0" smtClean="0">
                <a:solidFill>
                  <a:srgbClr val="000000"/>
                </a:solidFill>
              </a:rPr>
              <a:t>Artic fox and the Fennec fox are found in two different habitats but belong to the same family. Compare the similarities and differences to explain the differences </a:t>
            </a:r>
            <a:endParaRPr lang="en-GB" b="1" dirty="0">
              <a:solidFill>
                <a:srgbClr val="000000"/>
              </a:solidFill>
            </a:endParaRPr>
          </a:p>
        </p:txBody>
      </p:sp>
      <p:sp>
        <p:nvSpPr>
          <p:cNvPr id="71685" name="Text Box 19"/>
          <p:cNvSpPr txBox="1">
            <a:spLocks noChangeArrowheads="1"/>
          </p:cNvSpPr>
          <p:nvPr/>
        </p:nvSpPr>
        <p:spPr bwMode="auto">
          <a:xfrm>
            <a:off x="5580063" y="1628775"/>
            <a:ext cx="3563937" cy="779463"/>
          </a:xfrm>
          <a:prstGeom prst="rect">
            <a:avLst/>
          </a:prstGeom>
          <a:solidFill>
            <a:srgbClr val="FF0000"/>
          </a:solidFill>
          <a:ln w="9525">
            <a:noFill/>
            <a:miter lim="800000"/>
            <a:headEnd/>
            <a:tailEnd/>
          </a:ln>
        </p:spPr>
        <p:txBody>
          <a:bodyPr>
            <a:spAutoFit/>
          </a:bodyPr>
          <a:lstStyle/>
          <a:p>
            <a:pPr>
              <a:spcBef>
                <a:spcPct val="50000"/>
              </a:spcBef>
            </a:pPr>
            <a:r>
              <a:rPr lang="en-GB" b="1" u="sng">
                <a:solidFill>
                  <a:srgbClr val="000000"/>
                </a:solidFill>
              </a:rPr>
              <a:t>(A*)</a:t>
            </a:r>
          </a:p>
          <a:p>
            <a:pPr>
              <a:spcBef>
                <a:spcPct val="50000"/>
              </a:spcBef>
            </a:pPr>
            <a:endParaRPr lang="en-GB" b="1">
              <a:solidFill>
                <a:srgbClr val="000000"/>
              </a:solidFill>
            </a:endParaRPr>
          </a:p>
        </p:txBody>
      </p:sp>
      <p:pic>
        <p:nvPicPr>
          <p:cNvPr id="7168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69653"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3</a:t>
            </a:r>
          </a:p>
        </p:txBody>
      </p:sp>
      <p:sp>
        <p:nvSpPr>
          <p:cNvPr id="71688" name="Text Box 22"/>
          <p:cNvSpPr txBox="1">
            <a:spLocks noChangeArrowheads="1"/>
          </p:cNvSpPr>
          <p:nvPr/>
        </p:nvSpPr>
        <p:spPr bwMode="auto">
          <a:xfrm>
            <a:off x="5292725" y="0"/>
            <a:ext cx="3240088" cy="366713"/>
          </a:xfrm>
          <a:prstGeom prst="rect">
            <a:avLst/>
          </a:prstGeom>
          <a:solidFill>
            <a:srgbClr val="66FF33"/>
          </a:solidFill>
          <a:ln w="9525">
            <a:noFill/>
            <a:miter lim="800000"/>
            <a:headEnd/>
            <a:tailEnd/>
          </a:ln>
        </p:spPr>
        <p:txBody>
          <a:bodyPr>
            <a:spAutoFit/>
          </a:bodyPr>
          <a:lstStyle/>
          <a:p>
            <a:pPr>
              <a:spcBef>
                <a:spcPct val="50000"/>
              </a:spcBef>
            </a:pPr>
            <a:r>
              <a:rPr lang="en-GB" b="1" u="sng">
                <a:solidFill>
                  <a:srgbClr val="000000"/>
                </a:solidFill>
              </a:rPr>
              <a:t>Keywords:</a:t>
            </a:r>
          </a:p>
        </p:txBody>
      </p:sp>
      <p:sp>
        <p:nvSpPr>
          <p:cNvPr id="71689" name="Text Box 19"/>
          <p:cNvSpPr txBox="1">
            <a:spLocks noChangeArrowheads="1"/>
          </p:cNvSpPr>
          <p:nvPr/>
        </p:nvSpPr>
        <p:spPr bwMode="auto">
          <a:xfrm>
            <a:off x="5580112" y="692696"/>
            <a:ext cx="2771775" cy="779463"/>
          </a:xfrm>
          <a:prstGeom prst="rect">
            <a:avLst/>
          </a:prstGeom>
          <a:solidFill>
            <a:srgbClr val="FF6600"/>
          </a:solidFill>
          <a:ln w="9525">
            <a:noFill/>
            <a:miter lim="800000"/>
            <a:headEnd/>
            <a:tailEnd/>
          </a:ln>
        </p:spPr>
        <p:txBody>
          <a:bodyPr>
            <a:spAutoFit/>
          </a:bodyPr>
          <a:lstStyle/>
          <a:p>
            <a:pPr>
              <a:spcBef>
                <a:spcPct val="50000"/>
              </a:spcBef>
            </a:pPr>
            <a:r>
              <a:rPr lang="en-GB" b="1" u="sng">
                <a:solidFill>
                  <a:srgbClr val="000000"/>
                </a:solidFill>
              </a:rPr>
              <a:t>(A)</a:t>
            </a:r>
          </a:p>
          <a:p>
            <a:pPr>
              <a:spcBef>
                <a:spcPct val="50000"/>
              </a:spcBef>
            </a:pPr>
            <a:endParaRPr lang="en-GB" b="1">
              <a:solidFill>
                <a:srgbClr val="000000"/>
              </a:solidFill>
            </a:endParaRPr>
          </a:p>
        </p:txBody>
      </p:sp>
      <p:pic>
        <p:nvPicPr>
          <p:cNvPr id="9220" name="Picture 4" descr="http://t2.gstatic.com/images?q=tbn:ANd9GcSuM0g9oP29BJPUJzbafFcRKTVLyu3DqQnG3sqKjNbsbJ0RKblF"/>
          <p:cNvPicPr>
            <a:picLocks noChangeAspect="1" noChangeArrowheads="1"/>
          </p:cNvPicPr>
          <p:nvPr/>
        </p:nvPicPr>
        <p:blipFill>
          <a:blip r:embed="rId5" cstate="print"/>
          <a:srcRect/>
          <a:stretch>
            <a:fillRect/>
          </a:stretch>
        </p:blipFill>
        <p:spPr bwMode="auto">
          <a:xfrm>
            <a:off x="0" y="4293096"/>
            <a:ext cx="3187506" cy="2060848"/>
          </a:xfrm>
          <a:prstGeom prst="rect">
            <a:avLst/>
          </a:prstGeom>
          <a:noFill/>
        </p:spPr>
      </p:pic>
      <p:pic>
        <p:nvPicPr>
          <p:cNvPr id="9218" name="Picture 2" descr="http://images.wikia.com/shipoffools/images/b/b5/Arctic-Fox.jpg"/>
          <p:cNvPicPr>
            <a:picLocks noChangeAspect="1" noChangeArrowheads="1"/>
          </p:cNvPicPr>
          <p:nvPr/>
        </p:nvPicPr>
        <p:blipFill>
          <a:blip r:embed="rId6" cstate="print"/>
          <a:srcRect l="17050" t="13976"/>
          <a:stretch>
            <a:fillRect/>
          </a:stretch>
        </p:blipFill>
        <p:spPr bwMode="auto">
          <a:xfrm>
            <a:off x="323528" y="2348879"/>
            <a:ext cx="2520280" cy="17407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69653">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4"/>
          <p:cNvSpPr>
            <a:spLocks noGrp="1"/>
          </p:cNvSpPr>
          <p:nvPr>
            <p:ph type="dt" sz="quarter" idx="11"/>
          </p:nvPr>
        </p:nvSpPr>
        <p:spPr/>
        <p:txBody>
          <a:bodyPr/>
          <a:lstStyle/>
          <a:p>
            <a:pPr fontAlgn="base">
              <a:spcAft>
                <a:spcPct val="0"/>
              </a:spcAft>
              <a:defRPr/>
            </a:pPr>
            <a:fld id="{AE1E58C4-012D-43A8-B516-FF593F829D82}" type="datetime10">
              <a:rPr lang="en-GB" smtClean="0"/>
              <a:pPr fontAlgn="base">
                <a:spcAft>
                  <a:spcPct val="0"/>
                </a:spcAft>
                <a:defRPr/>
              </a:pPr>
              <a:t>14:17</a:t>
            </a:fld>
            <a:endParaRPr lang="en-GB" smtClean="0"/>
          </a:p>
        </p:txBody>
      </p:sp>
      <p:sp>
        <p:nvSpPr>
          <p:cNvPr id="7373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73749" name="Group 21"/>
          <p:cNvGraphicFramePr>
            <a:graphicFrameLocks noGrp="1"/>
          </p:cNvGraphicFramePr>
          <p:nvPr>
            <p:ph idx="1"/>
          </p:nvPr>
        </p:nvGraphicFramePr>
        <p:xfrm>
          <a:off x="468313" y="3141663"/>
          <a:ext cx="8229600" cy="27692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Compare how evolutionary and ecological relationships can lead to variation within a species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How can I improve on Learning Outcome 3?</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73745"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spcBef>
                <a:spcPct val="50000"/>
              </a:spcBef>
            </a:pPr>
            <a:r>
              <a:rPr lang="en-GB" sz="2800">
                <a:solidFill>
                  <a:srgbClr val="FFFFFF"/>
                </a:solidFill>
              </a:rPr>
              <a:t>Go back to your Learning Outcome grid and fill out the ‘How I did’ and the ‘Targets’ column.</a:t>
            </a:r>
          </a:p>
        </p:txBody>
      </p:sp>
      <p:pic>
        <p:nvPicPr>
          <p:cNvPr id="73746"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Date Placeholder 4"/>
          <p:cNvSpPr>
            <a:spLocks noGrp="1"/>
          </p:cNvSpPr>
          <p:nvPr>
            <p:ph type="dt" sz="quarter" idx="11"/>
          </p:nvPr>
        </p:nvSpPr>
        <p:spPr/>
        <p:txBody>
          <a:bodyPr/>
          <a:lstStyle/>
          <a:p>
            <a:pPr fontAlgn="base">
              <a:spcAft>
                <a:spcPct val="0"/>
              </a:spcAft>
              <a:defRPr/>
            </a:pPr>
            <a:fld id="{D07450E0-B292-4947-8524-D20ADA1DE17B}" type="datetime10">
              <a:rPr lang="en-GB" smtClean="0"/>
              <a:pPr fontAlgn="base">
                <a:spcAft>
                  <a:spcPct val="0"/>
                </a:spcAft>
                <a:defRPr/>
              </a:pPr>
              <a:t>14:17</a:t>
            </a:fld>
            <a:endParaRPr lang="en-GB" smtClean="0"/>
          </a:p>
        </p:txBody>
      </p:sp>
      <p:sp>
        <p:nvSpPr>
          <p:cNvPr id="75778"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 for Remembering</a:t>
            </a:r>
          </a:p>
        </p:txBody>
      </p:sp>
      <p:sp>
        <p:nvSpPr>
          <p:cNvPr id="75779"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r>
              <a:rPr lang="en-GB" sz="2800" smtClean="0">
                <a:solidFill>
                  <a:srgbClr val="FF99CC"/>
                </a:solidFill>
              </a:rPr>
              <a:t>Stand up if you have met all three lesson outcomes?</a:t>
            </a:r>
          </a:p>
          <a:p>
            <a:pPr eaLnBrk="1" hangingPunct="1"/>
            <a:r>
              <a:rPr lang="en-GB" sz="2800" smtClean="0">
                <a:solidFill>
                  <a:srgbClr val="FF99CC"/>
                </a:solidFill>
              </a:rPr>
              <a:t>If not what do you need to do next in order to meet the outcome? Record this in your diary as part of your homework.</a:t>
            </a:r>
          </a:p>
          <a:p>
            <a:pPr eaLnBrk="1" hangingPunct="1"/>
            <a:r>
              <a:rPr lang="en-GB" sz="2800" smtClean="0">
                <a:solidFill>
                  <a:srgbClr val="FF99CC"/>
                </a:solidFill>
              </a:rPr>
              <a:t>Is there any part of the lesson you think you need to go over again next lesson?</a:t>
            </a:r>
          </a:p>
          <a:p>
            <a:pPr eaLnBrk="1" hangingPunct="1"/>
            <a:r>
              <a:rPr lang="en-GB" sz="2800" smtClean="0">
                <a:solidFill>
                  <a:srgbClr val="FF99CC"/>
                </a:solidFill>
              </a:rPr>
              <a:t>Tell the person next to you three things you have learnt this lesson.</a:t>
            </a:r>
          </a:p>
          <a:p>
            <a:pPr eaLnBrk="1" hangingPunct="1"/>
            <a:r>
              <a:rPr lang="en-GB" sz="2800" smtClean="0">
                <a:solidFill>
                  <a:srgbClr val="FF99CC"/>
                </a:solidFill>
              </a:rPr>
              <a:t>How will you remember this for your exam?</a:t>
            </a:r>
          </a:p>
        </p:txBody>
      </p:sp>
      <p:pic>
        <p:nvPicPr>
          <p:cNvPr id="75780"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ate Placeholder 4"/>
          <p:cNvSpPr>
            <a:spLocks noGrp="1"/>
          </p:cNvSpPr>
          <p:nvPr>
            <p:ph type="dt" sz="quarter" idx="11"/>
          </p:nvPr>
        </p:nvSpPr>
        <p:spPr/>
        <p:txBody>
          <a:bodyPr/>
          <a:lstStyle/>
          <a:p>
            <a:pPr fontAlgn="base">
              <a:spcAft>
                <a:spcPct val="0"/>
              </a:spcAft>
              <a:defRPr/>
            </a:pPr>
            <a:fld id="{9AEC3FD8-262B-45C4-9150-8EF0ECD6BDAA}" type="datetime10">
              <a:rPr lang="en-GB" smtClean="0"/>
              <a:pPr fontAlgn="base">
                <a:spcAft>
                  <a:spcPct val="0"/>
                </a:spcAft>
                <a:defRPr/>
              </a:pPr>
              <a:t>14:17</a:t>
            </a:fld>
            <a:endParaRPr lang="en-GB" smtClean="0"/>
          </a:p>
        </p:txBody>
      </p:sp>
      <p:sp>
        <p:nvSpPr>
          <p:cNvPr id="77826" name="Rectangle 2"/>
          <p:cNvSpPr>
            <a:spLocks noGrp="1" noChangeArrowheads="1"/>
          </p:cNvSpPr>
          <p:nvPr>
            <p:ph type="subTitle" idx="1"/>
          </p:nvPr>
        </p:nvSpPr>
        <p:spPr>
          <a:xfrm>
            <a:off x="684213" y="3789363"/>
            <a:ext cx="6400800" cy="1568450"/>
          </a:xfrm>
        </p:spPr>
        <p:txBody>
          <a:bodyPr/>
          <a:lstStyle/>
          <a:p>
            <a:pPr marL="609600" indent="-609600" algn="l" eaLnBrk="1" hangingPunct="1">
              <a:lnSpc>
                <a:spcPct val="80000"/>
              </a:lnSpc>
            </a:pPr>
            <a:r>
              <a:rPr lang="en-GB" sz="2000" b="1" smtClean="0"/>
              <a:t>Technicians list:</a:t>
            </a:r>
          </a:p>
          <a:p>
            <a:pPr marL="609600" indent="-609600" algn="l" eaLnBrk="1" hangingPunct="1">
              <a:lnSpc>
                <a:spcPct val="80000"/>
              </a:lnSpc>
              <a:buFontTx/>
              <a:buAutoNum type="arabicParenR"/>
            </a:pPr>
            <a:r>
              <a:rPr lang="en-GB" sz="2000" b="1" smtClean="0"/>
              <a:t>Pooters</a:t>
            </a:r>
          </a:p>
          <a:p>
            <a:pPr marL="609600" indent="-609600" algn="l" eaLnBrk="1" hangingPunct="1">
              <a:lnSpc>
                <a:spcPct val="80000"/>
              </a:lnSpc>
              <a:buFontTx/>
              <a:buAutoNum type="arabicParenR"/>
            </a:pPr>
            <a:r>
              <a:rPr lang="en-GB" sz="2000" b="1" smtClean="0"/>
              <a:t>Yoghurt pot and spoons </a:t>
            </a:r>
          </a:p>
          <a:p>
            <a:pPr marL="609600" indent="-609600" algn="l" eaLnBrk="1" hangingPunct="1">
              <a:lnSpc>
                <a:spcPct val="80000"/>
              </a:lnSpc>
              <a:buFontTx/>
              <a:buAutoNum type="arabicParenR"/>
            </a:pPr>
            <a:r>
              <a:rPr lang="en-GB" sz="2000" b="1" smtClean="0"/>
              <a:t>Magnifying glasses </a:t>
            </a:r>
          </a:p>
          <a:p>
            <a:pPr marL="609600" indent="-609600" algn="l" eaLnBrk="1" hangingPunct="1">
              <a:lnSpc>
                <a:spcPct val="80000"/>
              </a:lnSpc>
              <a:buFontTx/>
              <a:buAutoNum type="arabicParenR"/>
            </a:pPr>
            <a:r>
              <a:rPr lang="en-GB" sz="2000" b="1" smtClean="0"/>
              <a:t>Pictures of various invertebrates </a:t>
            </a:r>
          </a:p>
        </p:txBody>
      </p:sp>
      <p:pic>
        <p:nvPicPr>
          <p:cNvPr id="77827"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77828" name="Text Box 5"/>
          <p:cNvSpPr txBox="1">
            <a:spLocks noChangeArrowheads="1"/>
          </p:cNvSpPr>
          <p:nvPr/>
        </p:nvSpPr>
        <p:spPr bwMode="auto">
          <a:xfrm>
            <a:off x="1116013" y="333375"/>
            <a:ext cx="6335712" cy="1646238"/>
          </a:xfrm>
          <a:prstGeom prst="rect">
            <a:avLst/>
          </a:prstGeom>
          <a:noFill/>
          <a:ln w="9525">
            <a:noFill/>
            <a:miter lim="800000"/>
            <a:headEnd/>
            <a:tailEnd/>
          </a:ln>
        </p:spPr>
        <p:txBody>
          <a:bodyPr>
            <a:spAutoFit/>
          </a:bodyPr>
          <a:lstStyle/>
          <a:p>
            <a:pPr algn="ctr">
              <a:spcBef>
                <a:spcPct val="50000"/>
              </a:spcBef>
            </a:pPr>
            <a:r>
              <a:rPr lang="en-GB" sz="2400" b="1">
                <a:solidFill>
                  <a:srgbClr val="FFFFFF"/>
                </a:solidFill>
              </a:rPr>
              <a:t>Science Department </a:t>
            </a:r>
          </a:p>
          <a:p>
            <a:pPr algn="ctr">
              <a:spcBef>
                <a:spcPct val="50000"/>
              </a:spcBef>
            </a:pPr>
            <a:r>
              <a:rPr lang="en-GB" sz="2400" b="1">
                <a:solidFill>
                  <a:srgbClr val="FFFFFF"/>
                </a:solidFill>
              </a:rPr>
              <a:t>Lesson plan</a:t>
            </a:r>
            <a:r>
              <a:rPr lang="en-GB" sz="2400">
                <a:solidFill>
                  <a:srgbClr val="FFFFFF"/>
                </a:solidFill>
              </a:rPr>
              <a:t> </a:t>
            </a:r>
          </a:p>
          <a:p>
            <a:pPr algn="ctr">
              <a:spcBef>
                <a:spcPct val="50000"/>
              </a:spcBef>
            </a:pPr>
            <a:r>
              <a:rPr lang="en-GB" sz="2800" b="1">
                <a:solidFill>
                  <a:srgbClr val="FFFFFF"/>
                </a:solidFill>
              </a:rPr>
              <a:t>Teacher information</a:t>
            </a:r>
          </a:p>
        </p:txBody>
      </p:sp>
      <p:sp>
        <p:nvSpPr>
          <p:cNvPr id="77829"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r>
              <a:rPr lang="en-GB" sz="2000" b="1">
                <a:solidFill>
                  <a:srgbClr val="FFCC00"/>
                </a:solidFill>
              </a:rPr>
              <a:t>Provision:</a:t>
            </a:r>
          </a:p>
          <a:p>
            <a:r>
              <a:rPr lang="en-GB" sz="2000" b="1">
                <a:solidFill>
                  <a:srgbClr val="FFCC00"/>
                </a:solidFill>
              </a:rPr>
              <a:t>1) EAL:</a:t>
            </a:r>
          </a:p>
          <a:p>
            <a:r>
              <a:rPr lang="en-GB" sz="2000" b="1">
                <a:solidFill>
                  <a:srgbClr val="FFCC00"/>
                </a:solidFill>
              </a:rPr>
              <a:t>2) SEN:</a:t>
            </a:r>
          </a:p>
          <a:p>
            <a:pPr>
              <a:spcBef>
                <a:spcPct val="50000"/>
              </a:spcBef>
            </a:pPr>
            <a:r>
              <a:rPr lang="en-GB" sz="2000" b="1">
                <a:solidFill>
                  <a:srgbClr val="FFCC00"/>
                </a:solidFill>
              </a:rPr>
              <a:t>Role of TA:</a:t>
            </a:r>
          </a:p>
          <a:p>
            <a:pPr>
              <a:spcBef>
                <a:spcPct val="50000"/>
              </a:spcBef>
            </a:pPr>
            <a:r>
              <a:rPr lang="en-GB" sz="2000" b="1">
                <a:solidFill>
                  <a:srgbClr val="FFCC00"/>
                </a:solidFill>
              </a:rPr>
              <a:t>1)</a:t>
            </a:r>
          </a:p>
          <a:p>
            <a:pPr>
              <a:spcBef>
                <a:spcPct val="50000"/>
              </a:spcBef>
            </a:pPr>
            <a:r>
              <a:rPr lang="en-GB" sz="2000" b="1">
                <a:solidFill>
                  <a:srgbClr val="FFCC00"/>
                </a:solidFill>
              </a:rPr>
              <a:t>2)</a:t>
            </a:r>
          </a:p>
          <a:p>
            <a:pPr>
              <a:spcBef>
                <a:spcPct val="50000"/>
              </a:spcBef>
            </a:pPr>
            <a:r>
              <a:rPr lang="en-GB" sz="2000" b="1">
                <a:solidFill>
                  <a:srgbClr val="FFCC00"/>
                </a:solidFill>
              </a:rPr>
              <a:t>3)</a:t>
            </a:r>
          </a:p>
          <a:p>
            <a:pPr>
              <a:spcBef>
                <a:spcPct val="50000"/>
              </a:spcBef>
            </a:pPr>
            <a:endParaRPr lang="en-GB" sz="2400">
              <a:solidFill>
                <a:srgbClr val="FFCC00"/>
              </a:solidFill>
            </a:endParaRPr>
          </a:p>
        </p:txBody>
      </p:sp>
      <p:sp>
        <p:nvSpPr>
          <p:cNvPr id="77830" name="Title 7"/>
          <p:cNvSpPr>
            <a:spLocks noGrp="1"/>
          </p:cNvSpPr>
          <p:nvPr>
            <p:ph type="ctrTitle"/>
          </p:nvPr>
        </p:nvSpPr>
        <p:spPr/>
        <p:txBody>
          <a:bodyPr/>
          <a:lstStyle/>
          <a:p>
            <a:pPr eaLnBrk="1" hangingPunct="1"/>
            <a:endParaRPr lang="en-GB" smtClean="0"/>
          </a:p>
        </p:txBody>
      </p:sp>
    </p:spTree>
  </p:cSld>
  <p:clrMapOvr>
    <a:masterClrMapping/>
  </p:clrMapOvr>
  <p:transition spd="med" advClick="0" advTm="12000">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fld id="{00CD2CCA-B285-4B03-97E7-C1C0328C9506}" type="datetime10">
              <a:rPr lang="en-GB" smtClean="0"/>
              <a:pPr>
                <a:defRPr/>
              </a:pPr>
              <a:t>14:17</a:t>
            </a:fld>
            <a:endParaRPr lang="en-GB"/>
          </a:p>
        </p:txBody>
      </p:sp>
      <p:pic>
        <p:nvPicPr>
          <p:cNvPr id="78869" name="Picture 21"/>
          <p:cNvPicPr>
            <a:picLocks noChangeAspect="1" noChangeArrowheads="1"/>
          </p:cNvPicPr>
          <p:nvPr/>
        </p:nvPicPr>
        <p:blipFill>
          <a:blip r:embed="rId2" cstate="print"/>
          <a:srcRect l="20297" t="27188" r="20641" b="15719"/>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Click="0" advTm="12000">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Date Placeholder 4"/>
          <p:cNvSpPr>
            <a:spLocks noGrp="1"/>
          </p:cNvSpPr>
          <p:nvPr>
            <p:ph type="dt" sz="quarter" idx="11"/>
          </p:nvPr>
        </p:nvSpPr>
        <p:spPr/>
        <p:txBody>
          <a:bodyPr/>
          <a:lstStyle/>
          <a:p>
            <a:pPr fontAlgn="base">
              <a:spcAft>
                <a:spcPct val="0"/>
              </a:spcAft>
              <a:defRPr/>
            </a:pPr>
            <a:fld id="{DC852F66-1A70-445F-A01D-A324CD858EE0}" type="datetime10">
              <a:rPr lang="en-GB" smtClean="0"/>
              <a:pPr fontAlgn="base">
                <a:spcAft>
                  <a:spcPct val="0"/>
                </a:spcAft>
                <a:defRPr/>
              </a:pPr>
              <a:t>14:52</a:t>
            </a:fld>
            <a:endParaRPr lang="en-GB" smtClean="0"/>
          </a:p>
        </p:txBody>
      </p:sp>
      <p:sp>
        <p:nvSpPr>
          <p:cNvPr id="31746"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1747" name="Rectangle 3"/>
          <p:cNvSpPr>
            <a:spLocks noGrp="1" noChangeArrowheads="1"/>
          </p:cNvSpPr>
          <p:nvPr>
            <p:ph type="body" idx="1"/>
          </p:nvPr>
        </p:nvSpPr>
        <p:spPr>
          <a:xfrm>
            <a:off x="0" y="1916113"/>
            <a:ext cx="5795963" cy="4941887"/>
          </a:xfrm>
          <a:solidFill>
            <a:srgbClr val="0000FF"/>
          </a:solidFill>
        </p:spPr>
        <p:txBody>
          <a:bodyPr/>
          <a:lstStyle/>
          <a:p>
            <a:pPr eaLnBrk="1" hangingPunct="1">
              <a:lnSpc>
                <a:spcPct val="80000"/>
              </a:lnSpc>
              <a:buFontTx/>
              <a:buNone/>
            </a:pPr>
            <a:endParaRPr lang="en-GB" sz="1800" b="1" smtClean="0">
              <a:solidFill>
                <a:schemeClr val="bg1"/>
              </a:solidFill>
            </a:endParaRPr>
          </a:p>
          <a:p>
            <a:pPr eaLnBrk="1" hangingPunct="1">
              <a:lnSpc>
                <a:spcPct val="80000"/>
              </a:lnSpc>
            </a:pPr>
            <a:r>
              <a:rPr lang="en-GB" sz="1800" b="1" smtClean="0"/>
              <a:t>What skills will you be developing this lesson?</a:t>
            </a:r>
          </a:p>
          <a:p>
            <a:pPr eaLnBrk="1" hangingPunct="1">
              <a:lnSpc>
                <a:spcPct val="80000"/>
              </a:lnSpc>
            </a:pPr>
            <a:endParaRPr lang="en-GB" sz="1800" b="1" smtClean="0"/>
          </a:p>
          <a:p>
            <a:pPr eaLnBrk="1" hangingPunct="1">
              <a:lnSpc>
                <a:spcPct val="80000"/>
              </a:lnSpc>
            </a:pPr>
            <a:r>
              <a:rPr lang="en-GB" sz="1800" b="1" i="1" smtClean="0"/>
              <a:t>HSW- by planning and carrying out an investigation/ Interpreting data/ evaluating an experiment</a:t>
            </a:r>
          </a:p>
          <a:p>
            <a:pPr eaLnBrk="1" hangingPunct="1">
              <a:lnSpc>
                <a:spcPct val="80000"/>
              </a:lnSpc>
            </a:pPr>
            <a:r>
              <a:rPr lang="en-GB" sz="1800" b="1" i="1" smtClean="0"/>
              <a:t>Numeracy- by using formulae in calculations</a:t>
            </a:r>
          </a:p>
          <a:p>
            <a:pPr eaLnBrk="1" hangingPunct="1">
              <a:lnSpc>
                <a:spcPct val="80000"/>
              </a:lnSpc>
            </a:pPr>
            <a:r>
              <a:rPr lang="en-GB" sz="1800" b="1" i="1" smtClean="0"/>
              <a:t>Literacy- by writing explanations using correctly spelt keywords and good grammar.  </a:t>
            </a:r>
          </a:p>
          <a:p>
            <a:pPr eaLnBrk="1" hangingPunct="1">
              <a:lnSpc>
                <a:spcPct val="80000"/>
              </a:lnSpc>
            </a:pPr>
            <a:r>
              <a:rPr lang="en-GB" sz="1800" b="1" i="1" smtClean="0"/>
              <a:t>Team work- during a practical investigation</a:t>
            </a:r>
          </a:p>
          <a:p>
            <a:pPr eaLnBrk="1" hangingPunct="1">
              <a:lnSpc>
                <a:spcPct val="80000"/>
              </a:lnSpc>
            </a:pPr>
            <a:r>
              <a:rPr lang="en-GB" sz="1800" b="1" i="1" smtClean="0"/>
              <a:t>Self management- by completing an individual assignment by …..</a:t>
            </a:r>
          </a:p>
          <a:p>
            <a:pPr eaLnBrk="1" hangingPunct="1">
              <a:lnSpc>
                <a:spcPct val="80000"/>
              </a:lnSpc>
            </a:pPr>
            <a:r>
              <a:rPr lang="en-GB" sz="1800" b="1" i="1" smtClean="0"/>
              <a:t>Participation- during a practical activity</a:t>
            </a:r>
          </a:p>
          <a:p>
            <a:pPr eaLnBrk="1" hangingPunct="1">
              <a:lnSpc>
                <a:spcPct val="80000"/>
              </a:lnSpc>
            </a:pPr>
            <a:r>
              <a:rPr lang="en-GB" sz="1800" b="1" i="1" smtClean="0"/>
              <a:t>Reflection- through self and peer assessment of each outcome</a:t>
            </a:r>
          </a:p>
          <a:p>
            <a:pPr eaLnBrk="1" hangingPunct="1">
              <a:lnSpc>
                <a:spcPct val="80000"/>
              </a:lnSpc>
            </a:pPr>
            <a:endParaRPr lang="en-GB" sz="1800" b="1" i="1" smtClean="0"/>
          </a:p>
        </p:txBody>
      </p:sp>
      <p:pic>
        <p:nvPicPr>
          <p:cNvPr id="31748"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1749" name="Text Box 5"/>
          <p:cNvSpPr txBox="1">
            <a:spLocks noChangeArrowheads="1"/>
          </p:cNvSpPr>
          <p:nvPr/>
        </p:nvSpPr>
        <p:spPr bwMode="auto">
          <a:xfrm>
            <a:off x="395288" y="981075"/>
            <a:ext cx="6192837" cy="822325"/>
          </a:xfrm>
          <a:prstGeom prst="rect">
            <a:avLst/>
          </a:prstGeom>
          <a:solidFill>
            <a:srgbClr val="99FF99"/>
          </a:solidFill>
          <a:ln w="9525">
            <a:noFill/>
            <a:miter lim="800000"/>
            <a:headEnd/>
            <a:tailEnd/>
          </a:ln>
        </p:spPr>
        <p:txBody>
          <a:bodyPr>
            <a:spAutoFit/>
          </a:bodyPr>
          <a:lstStyle/>
          <a:p>
            <a:r>
              <a:rPr lang="en-GB" sz="2400" b="1">
                <a:solidFill>
                  <a:srgbClr val="000000"/>
                </a:solidFill>
              </a:rPr>
              <a:t>Key Question: What causes variation within species </a:t>
            </a:r>
          </a:p>
        </p:txBody>
      </p:sp>
      <p:sp>
        <p:nvSpPr>
          <p:cNvPr id="31750" name="Text Box 7"/>
          <p:cNvSpPr txBox="1">
            <a:spLocks noChangeArrowheads="1"/>
          </p:cNvSpPr>
          <p:nvPr/>
        </p:nvSpPr>
        <p:spPr bwMode="auto">
          <a:xfrm>
            <a:off x="5940425" y="5373688"/>
            <a:ext cx="3203575" cy="1201737"/>
          </a:xfrm>
          <a:prstGeom prst="rect">
            <a:avLst/>
          </a:prstGeom>
          <a:solidFill>
            <a:srgbClr val="FF3300"/>
          </a:solidFill>
          <a:ln w="9525">
            <a:noFill/>
            <a:miter lim="800000"/>
            <a:headEnd/>
            <a:tailEnd/>
          </a:ln>
        </p:spPr>
        <p:txBody>
          <a:bodyPr>
            <a:spAutoFit/>
          </a:bodyPr>
          <a:lstStyle/>
          <a:p>
            <a:pPr>
              <a:lnSpc>
                <a:spcPct val="80000"/>
              </a:lnSpc>
              <a:spcBef>
                <a:spcPct val="20000"/>
              </a:spcBef>
              <a:buFontTx/>
              <a:buChar char="•"/>
            </a:pPr>
            <a:r>
              <a:rPr lang="en-GB" sz="2800">
                <a:solidFill>
                  <a:srgbClr val="FFFFFF"/>
                </a:solidFill>
              </a:rPr>
              <a:t>Quick Discussion:</a:t>
            </a:r>
          </a:p>
          <a:p>
            <a:pPr>
              <a:lnSpc>
                <a:spcPct val="80000"/>
              </a:lnSpc>
              <a:spcBef>
                <a:spcPct val="20000"/>
              </a:spcBef>
              <a:buFontTx/>
              <a:buChar char="•"/>
            </a:pPr>
            <a:r>
              <a:rPr lang="en-GB" sz="2800">
                <a:solidFill>
                  <a:srgbClr val="FFFFFF"/>
                </a:solidFill>
              </a:rPr>
              <a:t>What do you already know?</a:t>
            </a:r>
          </a:p>
        </p:txBody>
      </p:sp>
      <p:sp>
        <p:nvSpPr>
          <p:cNvPr id="31751" name="Text Box 8"/>
          <p:cNvSpPr txBox="1">
            <a:spLocks noChangeArrowheads="1"/>
          </p:cNvSpPr>
          <p:nvPr/>
        </p:nvSpPr>
        <p:spPr bwMode="auto">
          <a:xfrm>
            <a:off x="6838950" y="1052513"/>
            <a:ext cx="2305050" cy="2822575"/>
          </a:xfrm>
          <a:prstGeom prst="rect">
            <a:avLst/>
          </a:prstGeom>
          <a:solidFill>
            <a:srgbClr val="CC3399"/>
          </a:solidFill>
          <a:ln w="9525">
            <a:noFill/>
            <a:miter lim="800000"/>
            <a:headEnd/>
            <a:tailEnd/>
          </a:ln>
        </p:spPr>
        <p:txBody>
          <a:bodyPr>
            <a:spAutoFit/>
          </a:bodyPr>
          <a:lstStyle/>
          <a:p>
            <a:pPr>
              <a:lnSpc>
                <a:spcPct val="80000"/>
              </a:lnSpc>
              <a:spcBef>
                <a:spcPct val="20000"/>
              </a:spcBef>
              <a:buFontTx/>
              <a:buChar char="•"/>
            </a:pPr>
            <a:r>
              <a:rPr lang="en-GB" sz="2800">
                <a:solidFill>
                  <a:srgbClr val="FFFFFF"/>
                </a:solidFill>
              </a:rPr>
              <a:t>How is this lesson relevant to every day life?  Identify and maintain global diversity </a:t>
            </a:r>
          </a:p>
        </p:txBody>
      </p:sp>
      <p:sp>
        <p:nvSpPr>
          <p:cNvPr id="31752" name="Text Box 9"/>
          <p:cNvSpPr txBox="1">
            <a:spLocks noChangeArrowheads="1"/>
          </p:cNvSpPr>
          <p:nvPr/>
        </p:nvSpPr>
        <p:spPr bwMode="auto">
          <a:xfrm>
            <a:off x="5867400" y="4076700"/>
            <a:ext cx="3276600" cy="1006475"/>
          </a:xfrm>
          <a:prstGeom prst="rect">
            <a:avLst/>
          </a:prstGeom>
          <a:solidFill>
            <a:srgbClr val="FFCC00"/>
          </a:solidFill>
          <a:ln w="9525">
            <a:noFill/>
            <a:miter lim="800000"/>
            <a:headEnd/>
            <a:tailEnd/>
          </a:ln>
        </p:spPr>
        <p:txBody>
          <a:bodyPr>
            <a:spAutoFit/>
          </a:bodyPr>
          <a:lstStyle/>
          <a:p>
            <a:pPr>
              <a:spcBef>
                <a:spcPct val="50000"/>
              </a:spcBef>
            </a:pPr>
            <a:r>
              <a:rPr lang="en-GB" sz="2000" b="1">
                <a:solidFill>
                  <a:srgbClr val="000000"/>
                </a:solidFill>
              </a:rPr>
              <a:t>Where does this lesson fit in to the rest of the topic? Lesson 1</a:t>
            </a:r>
          </a:p>
        </p:txBody>
      </p:sp>
    </p:spTree>
  </p:cSld>
  <p:clrMapOvr>
    <a:masterClrMapping/>
  </p:clrMapOvr>
  <p:transition spd="med" advClick="0" advTm="12000">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a:defRPr/>
            </a:pPr>
            <a:fld id="{4E2DFA9C-8879-4FA3-AE54-210BCA966D23}" type="datetime10">
              <a:rPr lang="en-GB" smtClean="0"/>
              <a:pPr>
                <a:defRPr/>
              </a:pPr>
              <a:t>14:17</a:t>
            </a:fld>
            <a:endParaRPr lang="en-GB"/>
          </a:p>
        </p:txBody>
      </p:sp>
      <p:pic>
        <p:nvPicPr>
          <p:cNvPr id="79874" name="Picture 2"/>
          <p:cNvPicPr>
            <a:picLocks noChangeAspect="1" noChangeArrowheads="1"/>
          </p:cNvPicPr>
          <p:nvPr/>
        </p:nvPicPr>
        <p:blipFill>
          <a:blip r:embed="rId2" cstate="print"/>
          <a:srcRect l="23250" t="34078" r="21379" b="18672"/>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Click="0" advTm="12000">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a:defRPr/>
            </a:pPr>
            <a:fld id="{4E2DFA9C-8879-4FA3-AE54-210BCA966D23}" type="datetime10">
              <a:rPr lang="en-GB" smtClean="0"/>
              <a:pPr>
                <a:defRPr/>
              </a:pPr>
              <a:t>14:17</a:t>
            </a:fld>
            <a:endParaRPr lang="en-GB"/>
          </a:p>
        </p:txBody>
      </p:sp>
      <p:pic>
        <p:nvPicPr>
          <p:cNvPr id="80898" name="Picture 2"/>
          <p:cNvPicPr>
            <a:picLocks noChangeAspect="1" noChangeArrowheads="1"/>
          </p:cNvPicPr>
          <p:nvPr/>
        </p:nvPicPr>
        <p:blipFill>
          <a:blip r:embed="rId2" cstate="print"/>
          <a:srcRect l="27680" t="27188" r="22118" b="18672"/>
          <a:stretch>
            <a:fillRect/>
          </a:stretch>
        </p:blipFill>
        <p:spPr bwMode="auto">
          <a:xfrm>
            <a:off x="0" y="0"/>
            <a:ext cx="9144000" cy="6756044"/>
          </a:xfrm>
          <a:prstGeom prst="rect">
            <a:avLst/>
          </a:prstGeom>
          <a:noFill/>
          <a:ln w="9525">
            <a:noFill/>
            <a:miter lim="800000"/>
            <a:headEnd/>
            <a:tailEnd/>
          </a:ln>
        </p:spPr>
      </p:pic>
    </p:spTree>
  </p:cSld>
  <p:clrMapOvr>
    <a:masterClrMapping/>
  </p:clrMapOvr>
  <p:transition spd="med" advClick="0" advTm="12000">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smtClean="0"/>
              <a:t>Keywords:</a:t>
            </a:r>
          </a:p>
        </p:txBody>
      </p:sp>
      <p:sp>
        <p:nvSpPr>
          <p:cNvPr id="33794" name="Rectangle 3"/>
          <p:cNvSpPr>
            <a:spLocks noGrp="1" noChangeArrowheads="1"/>
          </p:cNvSpPr>
          <p:nvPr>
            <p:ph sz="half" idx="1"/>
          </p:nvPr>
        </p:nvSpPr>
        <p:spPr>
          <a:xfrm>
            <a:off x="457200" y="1384300"/>
            <a:ext cx="4038600" cy="4525963"/>
          </a:xfrm>
        </p:spPr>
        <p:txBody>
          <a:bodyPr/>
          <a:lstStyle/>
          <a:p>
            <a:pPr eaLnBrk="1" hangingPunct="1"/>
            <a:r>
              <a:rPr lang="en-GB" sz="2400" smtClean="0"/>
              <a:t>Classification </a:t>
            </a:r>
          </a:p>
          <a:p>
            <a:pPr eaLnBrk="1" hangingPunct="1"/>
            <a:r>
              <a:rPr lang="en-GB" sz="2400" smtClean="0"/>
              <a:t>Kingdom</a:t>
            </a:r>
          </a:p>
          <a:p>
            <a:pPr eaLnBrk="1" hangingPunct="1"/>
            <a:r>
              <a:rPr lang="en-GB" sz="2400" smtClean="0"/>
              <a:t>Phylum </a:t>
            </a:r>
          </a:p>
          <a:p>
            <a:pPr eaLnBrk="1" hangingPunct="1"/>
            <a:r>
              <a:rPr lang="en-GB" sz="2400" smtClean="0"/>
              <a:t>Class</a:t>
            </a:r>
          </a:p>
          <a:p>
            <a:pPr eaLnBrk="1" hangingPunct="1"/>
            <a:r>
              <a:rPr lang="en-GB" sz="2400" smtClean="0"/>
              <a:t>Order</a:t>
            </a:r>
          </a:p>
          <a:p>
            <a:pPr eaLnBrk="1" hangingPunct="1"/>
            <a:r>
              <a:rPr lang="en-GB" sz="2400" smtClean="0"/>
              <a:t>Family </a:t>
            </a:r>
          </a:p>
          <a:p>
            <a:pPr eaLnBrk="1" hangingPunct="1"/>
            <a:r>
              <a:rPr lang="en-GB" sz="2400" smtClean="0"/>
              <a:t>Genus </a:t>
            </a:r>
          </a:p>
          <a:p>
            <a:pPr eaLnBrk="1" hangingPunct="1"/>
            <a:r>
              <a:rPr lang="en-GB" sz="2400" smtClean="0"/>
              <a:t>Species </a:t>
            </a:r>
          </a:p>
        </p:txBody>
      </p:sp>
      <p:sp>
        <p:nvSpPr>
          <p:cNvPr id="33795" name="Content Placeholder 12"/>
          <p:cNvSpPr>
            <a:spLocks noGrp="1"/>
          </p:cNvSpPr>
          <p:nvPr>
            <p:ph sz="half" idx="2"/>
          </p:nvPr>
        </p:nvSpPr>
        <p:spPr>
          <a:xfrm>
            <a:off x="4572000" y="1268413"/>
            <a:ext cx="4038600" cy="4525962"/>
          </a:xfrm>
        </p:spPr>
        <p:txBody>
          <a:bodyPr/>
          <a:lstStyle/>
          <a:p>
            <a:pPr eaLnBrk="1" hangingPunct="1"/>
            <a:r>
              <a:rPr lang="en-GB" sz="2400" dirty="0" smtClean="0"/>
              <a:t>Species </a:t>
            </a:r>
          </a:p>
          <a:p>
            <a:pPr eaLnBrk="1" hangingPunct="1"/>
            <a:r>
              <a:rPr lang="en-GB" sz="2400" dirty="0" smtClean="0"/>
              <a:t>Evolution</a:t>
            </a:r>
          </a:p>
          <a:p>
            <a:pPr eaLnBrk="1" hangingPunct="1"/>
            <a:r>
              <a:rPr lang="en-GB" sz="2400" dirty="0" smtClean="0"/>
              <a:t>Binomial System</a:t>
            </a:r>
          </a:p>
          <a:p>
            <a:pPr eaLnBrk="1" hangingPunct="1"/>
            <a:r>
              <a:rPr lang="en-GB" sz="2400" dirty="0" smtClean="0"/>
              <a:t>Variation </a:t>
            </a:r>
          </a:p>
          <a:p>
            <a:pPr eaLnBrk="1" hangingPunct="1"/>
            <a:r>
              <a:rPr lang="en-GB" sz="2400" dirty="0" smtClean="0"/>
              <a:t>Hybrids</a:t>
            </a:r>
          </a:p>
          <a:p>
            <a:pPr eaLnBrk="1" hangingPunct="1"/>
            <a:r>
              <a:rPr lang="en-GB" sz="2400" dirty="0" smtClean="0"/>
              <a:t>Protoctista </a:t>
            </a:r>
          </a:p>
          <a:p>
            <a:pPr eaLnBrk="1" hangingPunct="1"/>
            <a:r>
              <a:rPr lang="en-GB" sz="2400" dirty="0" smtClean="0"/>
              <a:t>Prokaryotes</a:t>
            </a:r>
          </a:p>
          <a:p>
            <a:pPr eaLnBrk="1" hangingPunct="1"/>
            <a:r>
              <a:rPr lang="en-GB" sz="2400" dirty="0" smtClean="0"/>
              <a:t>Animal</a:t>
            </a:r>
          </a:p>
          <a:p>
            <a:pPr eaLnBrk="1" hangingPunct="1"/>
            <a:r>
              <a:rPr lang="en-GB" sz="2400" dirty="0" smtClean="0"/>
              <a:t>Plant</a:t>
            </a:r>
          </a:p>
          <a:p>
            <a:pPr eaLnBrk="1" hangingPunct="1"/>
            <a:r>
              <a:rPr lang="en-GB" sz="2400" dirty="0" smtClean="0"/>
              <a:t>Fungi </a:t>
            </a:r>
          </a:p>
          <a:p>
            <a:pPr eaLnBrk="1" hangingPunct="1"/>
            <a:endParaRPr lang="en-GB" sz="2400" dirty="0" smtClean="0"/>
          </a:p>
          <a:p>
            <a:pPr eaLnBrk="1" hangingPunct="1"/>
            <a:endParaRPr lang="en-GB" sz="2400" dirty="0" smtClean="0"/>
          </a:p>
          <a:p>
            <a:pPr eaLnBrk="1" hangingPunct="1"/>
            <a:endParaRPr lang="en-GB" sz="2400" dirty="0" smtClean="0"/>
          </a:p>
        </p:txBody>
      </p:sp>
      <p:sp>
        <p:nvSpPr>
          <p:cNvPr id="33796" name="Date Placeholder 4"/>
          <p:cNvSpPr>
            <a:spLocks noGrp="1"/>
          </p:cNvSpPr>
          <p:nvPr>
            <p:ph type="dt" sz="quarter" idx="11"/>
          </p:nvPr>
        </p:nvSpPr>
        <p:spPr/>
        <p:txBody>
          <a:bodyPr/>
          <a:lstStyle/>
          <a:p>
            <a:pPr fontAlgn="base">
              <a:spcAft>
                <a:spcPct val="0"/>
              </a:spcAft>
              <a:defRPr/>
            </a:pPr>
            <a:fld id="{7DBCFD4E-11EB-45F6-9F85-779BD83CF769}" type="datetime10">
              <a:rPr lang="en-GB" smtClean="0"/>
              <a:pPr fontAlgn="base">
                <a:spcAft>
                  <a:spcPct val="0"/>
                </a:spcAft>
                <a:defRPr/>
              </a:pPr>
              <a:t>14:53</a:t>
            </a:fld>
            <a:endParaRPr lang="en-GB" smtClean="0"/>
          </a:p>
        </p:txBody>
      </p:sp>
      <p:sp>
        <p:nvSpPr>
          <p:cNvPr id="33797" name="Text Box 4"/>
          <p:cNvSpPr txBox="1">
            <a:spLocks noChangeArrowheads="1"/>
          </p:cNvSpPr>
          <p:nvPr/>
        </p:nvSpPr>
        <p:spPr bwMode="auto">
          <a:xfrm>
            <a:off x="611188" y="5805488"/>
            <a:ext cx="7561262" cy="830262"/>
          </a:xfrm>
          <a:prstGeom prst="rect">
            <a:avLst/>
          </a:prstGeom>
          <a:solidFill>
            <a:srgbClr val="FFCC00"/>
          </a:solidFill>
          <a:ln w="9525">
            <a:noFill/>
            <a:miter lim="800000"/>
            <a:headEnd/>
            <a:tailEnd/>
          </a:ln>
        </p:spPr>
        <p:txBody>
          <a:bodyPr>
            <a:spAutoFit/>
          </a:bodyPr>
          <a:lstStyle/>
          <a:p>
            <a:pPr>
              <a:spcBef>
                <a:spcPct val="50000"/>
              </a:spcBef>
            </a:pPr>
            <a:r>
              <a:rPr lang="en-GB" sz="2400" b="1">
                <a:solidFill>
                  <a:srgbClr val="000000"/>
                </a:solidFill>
              </a:rPr>
              <a:t>Put your hand up if there is any key word from the list that you don’t know the meaning of.</a:t>
            </a:r>
          </a:p>
        </p:txBody>
      </p:sp>
      <p:pic>
        <p:nvPicPr>
          <p:cNvPr id="33798"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fld id="{9CED71C6-6419-4F85-9DC9-00A89B2C8FBE}" type="datetime10">
              <a:rPr lang="en-GB">
                <a:solidFill>
                  <a:srgbClr val="FFCCCC"/>
                </a:solidFill>
              </a:rPr>
              <a:pPr algn="ctr"/>
              <a:t>14:53</a:t>
            </a:fld>
            <a:endParaRPr lang="en-GB">
              <a:solidFill>
                <a:srgbClr val="FFCCCC"/>
              </a:solidFill>
            </a:endParaRPr>
          </a:p>
        </p:txBody>
      </p:sp>
      <p:sp>
        <p:nvSpPr>
          <p:cNvPr id="37890"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7891" name="Rectangle 3"/>
          <p:cNvSpPr>
            <a:spLocks noGrp="1" noChangeArrowheads="1"/>
          </p:cNvSpPr>
          <p:nvPr>
            <p:ph type="body" idx="4294967295"/>
          </p:nvPr>
        </p:nvSpPr>
        <p:spPr>
          <a:ln>
            <a:solidFill>
              <a:srgbClr val="66FFFF"/>
            </a:solidFill>
          </a:ln>
        </p:spPr>
        <p:txBody>
          <a:bodyPr/>
          <a:lstStyle/>
          <a:p>
            <a:pPr eaLnBrk="1" hangingPunct="1"/>
            <a:r>
              <a:rPr lang="en-GB" sz="2800" dirty="0" smtClean="0"/>
              <a:t>Species is a group of similar organisms that are capable of inter breeding to produce fertile offspring</a:t>
            </a:r>
          </a:p>
          <a:p>
            <a:pPr eaLnBrk="1" hangingPunct="1"/>
            <a:r>
              <a:rPr lang="en-GB" sz="2800" dirty="0" err="1" smtClean="0"/>
              <a:t>E.g</a:t>
            </a:r>
            <a:r>
              <a:rPr lang="en-GB" sz="2800" dirty="0" smtClean="0"/>
              <a:t> members of the dog species can breed to produce pups, which can also breed on maturity</a:t>
            </a:r>
          </a:p>
        </p:txBody>
      </p:sp>
      <p:pic>
        <p:nvPicPr>
          <p:cNvPr id="37892"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Date Placeholder 4"/>
          <p:cNvSpPr>
            <a:spLocks noGrp="1"/>
          </p:cNvSpPr>
          <p:nvPr>
            <p:ph type="dt" sz="quarter" idx="11"/>
          </p:nvPr>
        </p:nvSpPr>
        <p:spPr/>
        <p:txBody>
          <a:bodyPr/>
          <a:lstStyle/>
          <a:p>
            <a:pPr fontAlgn="base">
              <a:spcAft>
                <a:spcPct val="0"/>
              </a:spcAft>
              <a:defRPr/>
            </a:pPr>
            <a:fld id="{4ACD82E1-502D-4AC6-8864-6217EB0C70EC}" type="datetime10">
              <a:rPr lang="en-GB" smtClean="0"/>
              <a:pPr fontAlgn="base">
                <a:spcAft>
                  <a:spcPct val="0"/>
                </a:spcAft>
                <a:defRPr/>
              </a:pPr>
              <a:t>14:57</a:t>
            </a:fld>
            <a:endParaRPr lang="en-GB" smtClean="0"/>
          </a:p>
        </p:txBody>
      </p:sp>
      <p:sp>
        <p:nvSpPr>
          <p:cNvPr id="35842"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35843" name="Rectangle 3"/>
          <p:cNvSpPr>
            <a:spLocks noGrp="1" noChangeArrowheads="1"/>
          </p:cNvSpPr>
          <p:nvPr>
            <p:ph type="body" idx="1"/>
          </p:nvPr>
        </p:nvSpPr>
        <p:spPr>
          <a:ln>
            <a:solidFill>
              <a:srgbClr val="66FFFF"/>
            </a:solidFill>
          </a:ln>
        </p:spPr>
        <p:txBody>
          <a:bodyPr/>
          <a:lstStyle/>
          <a:p>
            <a:pPr eaLnBrk="1" hangingPunct="1"/>
            <a:endParaRPr lang="en-GB" b="1" smtClean="0"/>
          </a:p>
          <a:p>
            <a:pPr eaLnBrk="1" hangingPunct="1"/>
            <a:endParaRPr lang="en-GB" b="1" smtClean="0">
              <a:solidFill>
                <a:schemeClr val="bg1"/>
              </a:solidFill>
            </a:endParaRPr>
          </a:p>
        </p:txBody>
      </p:sp>
      <p:pic>
        <p:nvPicPr>
          <p:cNvPr id="3584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
        <p:nvSpPr>
          <p:cNvPr id="6147" name="Rectangle 3"/>
          <p:cNvSpPr>
            <a:spLocks noChangeArrowheads="1"/>
          </p:cNvSpPr>
          <p:nvPr/>
        </p:nvSpPr>
        <p:spPr bwMode="auto">
          <a:xfrm>
            <a:off x="457200" y="1600200"/>
            <a:ext cx="4038600" cy="4525963"/>
          </a:xfrm>
          <a:prstGeom prst="rect">
            <a:avLst/>
          </a:prstGeom>
          <a:noFill/>
          <a:ln w="9525">
            <a:noFill/>
            <a:miter lim="800000"/>
            <a:headEnd/>
            <a:tailEnd/>
          </a:ln>
        </p:spPr>
        <p:txBody>
          <a:bodyPr/>
          <a:lstStyle/>
          <a:p>
            <a:pPr marL="342900" indent="-342900">
              <a:spcBef>
                <a:spcPct val="20000"/>
              </a:spcBef>
            </a:pPr>
            <a:r>
              <a:rPr lang="en-GB" sz="2800"/>
              <a:t>Liger -</a:t>
            </a:r>
            <a:r>
              <a:rPr lang="en-GB" sz="2800">
                <a:solidFill>
                  <a:srgbClr val="00FF00"/>
                </a:solidFill>
              </a:rPr>
              <a:t> </a:t>
            </a:r>
            <a:r>
              <a:rPr lang="en-GB" sz="2800" b="1">
                <a:solidFill>
                  <a:srgbClr val="00FF00"/>
                </a:solidFill>
              </a:rPr>
              <a:t>Lion </a:t>
            </a:r>
            <a:r>
              <a:rPr lang="en-GB" sz="2800" b="1"/>
              <a:t>and </a:t>
            </a:r>
            <a:r>
              <a:rPr lang="en-GB" sz="2800" b="1">
                <a:solidFill>
                  <a:srgbClr val="FF66CC"/>
                </a:solidFill>
              </a:rPr>
              <a:t>Tiger</a:t>
            </a:r>
          </a:p>
          <a:p>
            <a:pPr marL="342900" indent="-342900">
              <a:spcBef>
                <a:spcPct val="20000"/>
              </a:spcBef>
            </a:pPr>
            <a:endParaRPr lang="en-GB" sz="2800" b="1">
              <a:solidFill>
                <a:srgbClr val="FF66CC"/>
              </a:solidFill>
            </a:endParaRPr>
          </a:p>
          <a:p>
            <a:pPr marL="342900" indent="-342900">
              <a:spcBef>
                <a:spcPct val="20000"/>
              </a:spcBef>
            </a:pPr>
            <a:r>
              <a:rPr lang="en-GB" sz="2400" b="1"/>
              <a:t>	The lion and tiger will not naturally breed but scientists have artificially mated the two. The liger is sterile which means it cannot reproduce</a:t>
            </a:r>
            <a:r>
              <a:rPr lang="en-GB" sz="2800" b="1">
                <a:solidFill>
                  <a:srgbClr val="FF66CC"/>
                </a:solidFill>
              </a:rPr>
              <a:t> </a:t>
            </a:r>
          </a:p>
          <a:p>
            <a:pPr marL="342900" indent="-342900">
              <a:spcBef>
                <a:spcPct val="20000"/>
              </a:spcBef>
            </a:pPr>
            <a:endParaRPr lang="en-GB" sz="2800" b="1">
              <a:solidFill>
                <a:srgbClr val="FF66CC"/>
              </a:solidFill>
            </a:endParaRPr>
          </a:p>
        </p:txBody>
      </p:sp>
      <p:pic>
        <p:nvPicPr>
          <p:cNvPr id="6" name="Picture 9" descr="http://www.worth1000.com/entries/119500/119625vbDA_w.jpg"/>
          <p:cNvPicPr>
            <a:picLocks noChangeAspect="1" noChangeArrowheads="1"/>
          </p:cNvPicPr>
          <p:nvPr/>
        </p:nvPicPr>
        <p:blipFill>
          <a:blip r:embed="rId4" cstate="print"/>
          <a:srcRect/>
          <a:stretch>
            <a:fillRect/>
          </a:stretch>
        </p:blipFill>
        <p:spPr bwMode="auto">
          <a:xfrm>
            <a:off x="4643438" y="1628775"/>
            <a:ext cx="4033837" cy="2781300"/>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 presetClass="entr" presetSubtype="16" fill="hold"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ox(in)">
                                      <p:cBhvr>
                                        <p:cTn id="12" dur="500"/>
                                        <p:tgtEl>
                                          <p:spTgt spid="6147">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ox(in)">
                                      <p:cBhvr>
                                        <p:cTn id="15"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fld id="{439CDE29-9B3C-4838-A09D-E729027226A6}" type="datetime10">
              <a:rPr lang="en-GB">
                <a:solidFill>
                  <a:srgbClr val="FFCCCC"/>
                </a:solidFill>
              </a:rPr>
              <a:pPr algn="ctr"/>
              <a:t>14:59</a:t>
            </a:fld>
            <a:endParaRPr lang="en-GB">
              <a:solidFill>
                <a:srgbClr val="FFCCCC"/>
              </a:solidFill>
            </a:endParaRPr>
          </a:p>
        </p:txBody>
      </p:sp>
      <p:sp>
        <p:nvSpPr>
          <p:cNvPr id="103427"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103428" name="Rectangle 3"/>
          <p:cNvSpPr>
            <a:spLocks noGrp="1" noChangeArrowheads="1"/>
          </p:cNvSpPr>
          <p:nvPr>
            <p:ph type="body" idx="4294967295"/>
          </p:nvPr>
        </p:nvSpPr>
        <p:spPr>
          <a:xfrm>
            <a:off x="250825" y="1628775"/>
            <a:ext cx="4402138" cy="4525963"/>
          </a:xfrm>
          <a:ln>
            <a:solidFill>
              <a:srgbClr val="66FFFF"/>
            </a:solidFill>
          </a:ln>
        </p:spPr>
        <p:txBody>
          <a:bodyPr/>
          <a:lstStyle/>
          <a:p>
            <a:pPr eaLnBrk="1" hangingPunct="1"/>
            <a:r>
              <a:rPr lang="en-GB" sz="2400" b="1" dirty="0" smtClean="0"/>
              <a:t>Biologists have a way of naming all organisms, called the </a:t>
            </a:r>
            <a:r>
              <a:rPr lang="en-GB" sz="2400" b="1" dirty="0" smtClean="0">
                <a:solidFill>
                  <a:srgbClr val="FFFF00"/>
                </a:solidFill>
              </a:rPr>
              <a:t>binomial system</a:t>
            </a:r>
          </a:p>
          <a:p>
            <a:pPr eaLnBrk="1" hangingPunct="1"/>
            <a:r>
              <a:rPr lang="en-GB" sz="2400" b="1" dirty="0" smtClean="0"/>
              <a:t>Each species is known by a 2 part name, the first name is genus which is a group of closely related species and the second name identifies a single species </a:t>
            </a:r>
          </a:p>
        </p:txBody>
      </p:sp>
      <p:pic>
        <p:nvPicPr>
          <p:cNvPr id="10342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graphicFrame>
        <p:nvGraphicFramePr>
          <p:cNvPr id="103495" name="Group 71"/>
          <p:cNvGraphicFramePr>
            <a:graphicFrameLocks noGrp="1"/>
          </p:cNvGraphicFramePr>
          <p:nvPr/>
        </p:nvGraphicFramePr>
        <p:xfrm>
          <a:off x="4787900" y="2349500"/>
          <a:ext cx="4356100" cy="2594293"/>
        </p:xfrm>
        <a:graphic>
          <a:graphicData uri="http://schemas.openxmlformats.org/drawingml/2006/table">
            <a:tbl>
              <a:tblPr/>
              <a:tblGrid>
                <a:gridCol w="1296988"/>
                <a:gridCol w="1608137"/>
                <a:gridCol w="1450975"/>
              </a:tblGrid>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Common Name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Genus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Species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Human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Homo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sapiens</a:t>
                      </a:r>
                      <a:endParaRPr kumimoji="0" lang="en-GB" sz="20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11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Tiger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Panthera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tigris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Lion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Panthera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leo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73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Buttercup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Ranunculus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Arial" charset="0"/>
                        </a:rPr>
                        <a:t>repens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ransition spd="med" advClick="0" advTm="12000">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lassif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5475" name="Text Box 3"/>
          <p:cNvSpPr txBox="1">
            <a:spLocks noChangeArrowheads="1"/>
          </p:cNvSpPr>
          <p:nvPr/>
        </p:nvSpPr>
        <p:spPr bwMode="auto">
          <a:xfrm>
            <a:off x="301625" y="5519738"/>
            <a:ext cx="8540750" cy="376237"/>
          </a:xfrm>
          <a:prstGeom prst="rect">
            <a:avLst/>
          </a:prstGeom>
          <a:noFill/>
          <a:ln w="9525">
            <a:noFill/>
            <a:miter lim="800000"/>
            <a:headEnd/>
            <a:tailEnd/>
          </a:ln>
          <a:effectLst/>
        </p:spPr>
        <p:txBody>
          <a:bodyPr>
            <a:spAutoFit/>
          </a:bodyPr>
          <a:lstStyle/>
          <a:p>
            <a:pPr algn="ctr">
              <a:lnSpc>
                <a:spcPct val="85000"/>
              </a:lnSpc>
            </a:pPr>
            <a:r>
              <a:rPr lang="en-GB" sz="2200" b="1">
                <a:solidFill>
                  <a:srgbClr val="006600"/>
                </a:solidFill>
                <a:latin typeface="Times New Roman" pitchFamily="18" charset="0"/>
              </a:rPr>
              <a:t>All </a:t>
            </a:r>
            <a:r>
              <a:rPr lang="en-GB" sz="2200" b="1">
                <a:solidFill>
                  <a:srgbClr val="A50021"/>
                </a:solidFill>
                <a:latin typeface="Times New Roman" pitchFamily="18" charset="0"/>
              </a:rPr>
              <a:t>mammals</a:t>
            </a:r>
            <a:r>
              <a:rPr lang="en-GB" sz="2200" b="1">
                <a:solidFill>
                  <a:srgbClr val="006600"/>
                </a:solidFill>
                <a:latin typeface="Times New Roman" pitchFamily="18" charset="0"/>
              </a:rPr>
              <a:t> are classified in the same kingdom, phylum and class</a:t>
            </a:r>
            <a:endParaRPr lang="en-GB" sz="2200" b="1" i="1">
              <a:solidFill>
                <a:srgbClr val="006600"/>
              </a:solidFill>
              <a:latin typeface="Times New Roman" pitchFamily="18" charset="0"/>
            </a:endParaRPr>
          </a:p>
        </p:txBody>
      </p:sp>
      <p:sp>
        <p:nvSpPr>
          <p:cNvPr id="105476" name="Text Box 4"/>
          <p:cNvSpPr txBox="1">
            <a:spLocks noChangeArrowheads="1"/>
          </p:cNvSpPr>
          <p:nvPr/>
        </p:nvSpPr>
        <p:spPr bwMode="auto">
          <a:xfrm>
            <a:off x="301625" y="5907088"/>
            <a:ext cx="8540750" cy="944562"/>
          </a:xfrm>
          <a:prstGeom prst="rect">
            <a:avLst/>
          </a:prstGeom>
          <a:noFill/>
          <a:ln w="9525">
            <a:noFill/>
            <a:miter lim="800000"/>
            <a:headEnd/>
            <a:tailEnd/>
          </a:ln>
          <a:effectLst/>
        </p:spPr>
        <p:txBody>
          <a:bodyPr>
            <a:spAutoFit/>
          </a:bodyPr>
          <a:lstStyle/>
          <a:p>
            <a:pPr algn="ctr">
              <a:lnSpc>
                <a:spcPct val="85000"/>
              </a:lnSpc>
            </a:pPr>
            <a:r>
              <a:rPr lang="en-GB" sz="2200" b="1">
                <a:solidFill>
                  <a:srgbClr val="006600"/>
                </a:solidFill>
                <a:latin typeface="Times New Roman" pitchFamily="18" charset="0"/>
              </a:rPr>
              <a:t>At the next level – </a:t>
            </a:r>
            <a:r>
              <a:rPr lang="en-GB" sz="2200" b="1">
                <a:solidFill>
                  <a:srgbClr val="A50021"/>
                </a:solidFill>
                <a:latin typeface="Times New Roman" pitchFamily="18" charset="0"/>
              </a:rPr>
              <a:t>order</a:t>
            </a:r>
            <a:r>
              <a:rPr lang="en-GB" sz="2200" b="1">
                <a:solidFill>
                  <a:srgbClr val="006600"/>
                </a:solidFill>
                <a:latin typeface="Times New Roman" pitchFamily="18" charset="0"/>
              </a:rPr>
              <a:t> – the mammals begin to </a:t>
            </a:r>
            <a:r>
              <a:rPr lang="en-GB" sz="2200" b="1">
                <a:solidFill>
                  <a:srgbClr val="A50021"/>
                </a:solidFill>
                <a:latin typeface="Times New Roman" pitchFamily="18" charset="0"/>
              </a:rPr>
              <a:t>diverge</a:t>
            </a:r>
            <a:r>
              <a:rPr lang="en-GB" sz="2200" b="1">
                <a:solidFill>
                  <a:srgbClr val="006600"/>
                </a:solidFill>
                <a:latin typeface="Times New Roman" pitchFamily="18" charset="0"/>
              </a:rPr>
              <a:t> until</a:t>
            </a:r>
          </a:p>
          <a:p>
            <a:pPr algn="ctr">
              <a:lnSpc>
                <a:spcPct val="85000"/>
              </a:lnSpc>
            </a:pPr>
            <a:r>
              <a:rPr lang="en-GB" sz="2200" b="1">
                <a:solidFill>
                  <a:srgbClr val="006600"/>
                </a:solidFill>
                <a:latin typeface="Times New Roman" pitchFamily="18" charset="0"/>
              </a:rPr>
              <a:t>only those organisms with the greatest similarities and</a:t>
            </a:r>
          </a:p>
          <a:p>
            <a:pPr algn="ctr">
              <a:lnSpc>
                <a:spcPct val="85000"/>
              </a:lnSpc>
            </a:pPr>
            <a:r>
              <a:rPr lang="en-GB" sz="2200" b="1">
                <a:solidFill>
                  <a:srgbClr val="006600"/>
                </a:solidFill>
                <a:latin typeface="Times New Roman" pitchFamily="18" charset="0"/>
              </a:rPr>
              <a:t>the ability to interbreed share the </a:t>
            </a:r>
            <a:r>
              <a:rPr lang="en-GB" sz="2200" b="1">
                <a:solidFill>
                  <a:srgbClr val="A50021"/>
                </a:solidFill>
                <a:latin typeface="Times New Roman" pitchFamily="18" charset="0"/>
              </a:rPr>
              <a:t>species level</a:t>
            </a:r>
          </a:p>
        </p:txBody>
      </p:sp>
      <p:pic>
        <p:nvPicPr>
          <p:cNvPr id="105477" name="Picture 5" descr="nextbuttongreenXara">
            <a:hlinkClick r:id="" action="ppaction://hlinkshowjump?jump=nextslide" highlightClick="1"/>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77275" y="6561138"/>
            <a:ext cx="466725" cy="29686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blinds(vertical)">
                                      <p:cBhvr>
                                        <p:cTn id="7" dur="500"/>
                                        <p:tgtEl>
                                          <p:spTgt spid="1054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blinds(vertical)">
                                      <p:cBhvr>
                                        <p:cTn id="12" dur="500"/>
                                        <p:tgtEl>
                                          <p:spTgt spid="10547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5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P spid="1054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fld id="{E04A07D7-5DFF-48E8-9A47-BD1D516564BA}" type="datetime10">
              <a:rPr lang="en-GB">
                <a:solidFill>
                  <a:srgbClr val="FFCCCC"/>
                </a:solidFill>
              </a:rPr>
              <a:pPr algn="ctr"/>
              <a:t>14:17</a:t>
            </a:fld>
            <a:endParaRPr lang="en-GB">
              <a:solidFill>
                <a:srgbClr val="FFCCCC"/>
              </a:solidFill>
            </a:endParaRPr>
          </a:p>
        </p:txBody>
      </p:sp>
      <p:sp>
        <p:nvSpPr>
          <p:cNvPr id="106499"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106500" name="Rectangle 3"/>
          <p:cNvSpPr>
            <a:spLocks noGrp="1" noChangeArrowheads="1"/>
          </p:cNvSpPr>
          <p:nvPr>
            <p:ph type="body" idx="4294967295"/>
          </p:nvPr>
        </p:nvSpPr>
        <p:spPr>
          <a:ln>
            <a:solidFill>
              <a:srgbClr val="66FFFF"/>
            </a:solidFill>
          </a:ln>
        </p:spPr>
        <p:txBody>
          <a:bodyPr/>
          <a:lstStyle/>
          <a:p>
            <a:pPr eaLnBrk="1" hangingPunct="1"/>
            <a:r>
              <a:rPr lang="en-GB" sz="2400" b="1" dirty="0" smtClean="0"/>
              <a:t>Within a species there is variation </a:t>
            </a:r>
          </a:p>
          <a:p>
            <a:pPr eaLnBrk="1" hangingPunct="1"/>
            <a:r>
              <a:rPr lang="en-GB" sz="2400" b="1" dirty="0" smtClean="0"/>
              <a:t>Dogs have been bred for their looks or their ability to work </a:t>
            </a:r>
          </a:p>
          <a:p>
            <a:pPr eaLnBrk="1" hangingPunct="1"/>
            <a:r>
              <a:rPr lang="en-GB" sz="2400" b="1" dirty="0" smtClean="0"/>
              <a:t>Although they show variation they have more in common than with other species because they share a common ancestor </a:t>
            </a:r>
          </a:p>
          <a:p>
            <a:pPr eaLnBrk="1" hangingPunct="1"/>
            <a:r>
              <a:rPr lang="en-GB" sz="2400" b="1" dirty="0" smtClean="0"/>
              <a:t>Variation can be a results of the habitat they live in. </a:t>
            </a:r>
          </a:p>
          <a:p>
            <a:pPr eaLnBrk="1" hangingPunct="1"/>
            <a:endParaRPr lang="en-GB" sz="2400" b="1" dirty="0" smtClean="0"/>
          </a:p>
        </p:txBody>
      </p:sp>
      <p:pic>
        <p:nvPicPr>
          <p:cNvPr id="10650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6995</Words>
  <Application>Microsoft Office PowerPoint</Application>
  <PresentationFormat>On-screen Show (4:3)</PresentationFormat>
  <Paragraphs>979</Paragraphs>
  <Slides>31</Slides>
  <Notes>24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1_Default Design</vt:lpstr>
      <vt:lpstr>Default Design</vt:lpstr>
      <vt:lpstr>Syllabus/Unit: code:B2 Understanding our environment  Lesson number: 2 Lesson Title: Grouping Organisms </vt:lpstr>
      <vt:lpstr>Extended Learning</vt:lpstr>
      <vt:lpstr>BIG picture</vt:lpstr>
      <vt:lpstr>Keywords:</vt:lpstr>
      <vt:lpstr>New  Information for Learning Outcome 1</vt:lpstr>
      <vt:lpstr>New  Information for Learning Outcome 1</vt:lpstr>
      <vt:lpstr>New  Information for Learning Outcome 1</vt:lpstr>
      <vt:lpstr>Slide 8</vt:lpstr>
      <vt:lpstr>New  Information for Learning Outcome 1</vt:lpstr>
      <vt:lpstr>Classify the animals given below</vt:lpstr>
      <vt:lpstr>Dolphin and Shark</vt:lpstr>
      <vt:lpstr>Learning activities for Lesson Outcome 1 (Grade C)</vt:lpstr>
      <vt:lpstr>Demonstrate your Learning for Outcome 1</vt:lpstr>
      <vt:lpstr>Learning Outcome 1: Review</vt:lpstr>
      <vt:lpstr>New  Information for Learning Outcome 2</vt:lpstr>
      <vt:lpstr>New  Information for Learning Outcome 2</vt:lpstr>
      <vt:lpstr>New  Information for Learning Outcome 2</vt:lpstr>
      <vt:lpstr>Learning activities for Lesson outcome 2 (Grade B)</vt:lpstr>
      <vt:lpstr>Demonstrate your Learning for Outcome 2</vt:lpstr>
      <vt:lpstr>Learning Outcome 2: Review</vt:lpstr>
      <vt:lpstr>New  Information for Learning Outcome 3</vt:lpstr>
      <vt:lpstr>Slide 22</vt:lpstr>
      <vt:lpstr>Learning activities for Lesson outcome 3 (Grade A)</vt:lpstr>
      <vt:lpstr>Slide 24</vt:lpstr>
      <vt:lpstr>Demonstrate your Learning for Outcome 3</vt:lpstr>
      <vt:lpstr>Learning Outcome 3: Review</vt:lpstr>
      <vt:lpstr>Review for Remembering</vt:lpstr>
      <vt:lpstr>Slide 28</vt:lpstr>
      <vt:lpstr>Slide 29</vt:lpstr>
      <vt:lpstr>Slide 30</vt:lpstr>
      <vt:lpstr>Slide 31</vt:lpstr>
    </vt:vector>
  </TitlesOfParts>
  <Company>Featherstone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Syllabus/Unit: code:B2 Understanding our environment  Lesson number: 1 Lesson Title: Grouping Organisms </dc:title>
  <dc:creator>RGadhavi</dc:creator>
  <cp:lastModifiedBy>BSharma</cp:lastModifiedBy>
  <cp:revision>29</cp:revision>
  <dcterms:created xsi:type="dcterms:W3CDTF">2011-06-30T09:06:38Z</dcterms:created>
  <dcterms:modified xsi:type="dcterms:W3CDTF">2012-01-19T15:04:10Z</dcterms:modified>
</cp:coreProperties>
</file>