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779" r:id="rId3"/>
  </p:sldMasterIdLst>
  <p:notesMasterIdLst>
    <p:notesMasterId r:id="rId33"/>
  </p:notesMasterIdLst>
  <p:handoutMasterIdLst>
    <p:handoutMasterId r:id="rId34"/>
  </p:handoutMasterIdLst>
  <p:sldIdLst>
    <p:sldId id="290" r:id="rId4"/>
    <p:sldId id="256" r:id="rId5"/>
    <p:sldId id="289" r:id="rId6"/>
    <p:sldId id="257" r:id="rId7"/>
    <p:sldId id="272" r:id="rId8"/>
    <p:sldId id="258" r:id="rId9"/>
    <p:sldId id="259" r:id="rId10"/>
    <p:sldId id="291" r:id="rId11"/>
    <p:sldId id="294" r:id="rId12"/>
    <p:sldId id="298" r:id="rId13"/>
    <p:sldId id="295" r:id="rId14"/>
    <p:sldId id="286" r:id="rId15"/>
    <p:sldId id="260" r:id="rId16"/>
    <p:sldId id="263" r:id="rId17"/>
    <p:sldId id="300" r:id="rId18"/>
    <p:sldId id="299" r:id="rId19"/>
    <p:sldId id="293" r:id="rId20"/>
    <p:sldId id="306" r:id="rId21"/>
    <p:sldId id="301" r:id="rId22"/>
    <p:sldId id="305" r:id="rId23"/>
    <p:sldId id="302" r:id="rId24"/>
    <p:sldId id="266" r:id="rId25"/>
    <p:sldId id="303" r:id="rId26"/>
    <p:sldId id="304" r:id="rId27"/>
    <p:sldId id="307" r:id="rId28"/>
    <p:sldId id="308" r:id="rId29"/>
    <p:sldId id="288" r:id="rId30"/>
    <p:sldId id="270" r:id="rId31"/>
    <p:sldId id="262" r:id="rId32"/>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0000"/>
    <a:srgbClr val="99FF99"/>
    <a:srgbClr val="FF99CC"/>
    <a:srgbClr val="33CC33"/>
    <a:srgbClr val="FFCC00"/>
    <a:srgbClr val="0000FF"/>
    <a:srgbClr val="CC3399"/>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87368" autoAdjust="0"/>
  </p:normalViewPr>
  <p:slideViewPr>
    <p:cSldViewPr>
      <p:cViewPr varScale="1">
        <p:scale>
          <a:sx n="65" d="100"/>
          <a:sy n="65" d="100"/>
        </p:scale>
        <p:origin x="-5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776F9C28-985D-49E3-94D1-2877789E432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31179C40-6139-41DC-9275-91467586745F}"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9155"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9156"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9157" name="Rectangle 7"/>
          <p:cNvSpPr>
            <a:spLocks noGrp="1" noChangeArrowheads="1"/>
          </p:cNvSpPr>
          <p:nvPr>
            <p:ph type="sldNum" sz="quarter" idx="5"/>
          </p:nvPr>
        </p:nvSpPr>
        <p:spPr>
          <a:noFill/>
        </p:spPr>
        <p:txBody>
          <a:bodyPr/>
          <a:lstStyle/>
          <a:p>
            <a:fld id="{9B5DD416-4432-46EE-9CD9-113D9AC6BC4D}" type="slidenum">
              <a:rPr lang="en-GB" smtClean="0">
                <a:solidFill>
                  <a:srgbClr val="000000"/>
                </a:solidFill>
              </a:rPr>
              <a:pPr/>
              <a:t>1</a:t>
            </a:fld>
            <a:endParaRPr lang="en-GB" smtClean="0">
              <a:solidFill>
                <a:srgbClr val="000000"/>
              </a:solidFill>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algn="ctr">
              <a:lnSpc>
                <a:spcPct val="80000"/>
              </a:lnSpc>
            </a:pPr>
            <a:r>
              <a:rPr lang="en-GB" sz="1400" b="1" smtClean="0"/>
              <a:t>FEATHERSTONE HIGH SCHOOL                                                                                                                                                  </a:t>
            </a:r>
            <a:br>
              <a:rPr lang="en-GB" sz="1400" b="1" smtClean="0"/>
            </a:br>
            <a:r>
              <a:rPr lang="en-GB" sz="1400" b="1" smtClean="0"/>
              <a:t>A Leading Edge School _Science_Department Lesson plan</a:t>
            </a:r>
          </a:p>
          <a:p>
            <a:pPr>
              <a:lnSpc>
                <a:spcPct val="80000"/>
              </a:lnSpc>
            </a:pPr>
            <a:endParaRPr lang="en-GB" sz="1400" b="1" smtClean="0"/>
          </a:p>
          <a:p>
            <a:pPr>
              <a:lnSpc>
                <a:spcPct val="80000"/>
              </a:lnSpc>
            </a:pPr>
            <a:r>
              <a:rPr lang="en-GB" sz="800" b="1" smtClean="0"/>
              <a:t>Unit:            </a:t>
            </a:r>
          </a:p>
          <a:p>
            <a:pPr>
              <a:lnSpc>
                <a:spcPct val="80000"/>
              </a:lnSpc>
            </a:pPr>
            <a:r>
              <a:rPr lang="en-GB" sz="800" b="1" smtClean="0"/>
              <a:t>Year Group:                                   </a:t>
            </a:r>
          </a:p>
          <a:p>
            <a:pPr>
              <a:lnSpc>
                <a:spcPct val="80000"/>
              </a:lnSpc>
            </a:pPr>
            <a:r>
              <a:rPr lang="en-GB" sz="800" b="1" smtClean="0"/>
              <a:t>Lesson number in unit:                                </a:t>
            </a:r>
          </a:p>
          <a:p>
            <a:pPr>
              <a:lnSpc>
                <a:spcPct val="80000"/>
              </a:lnSpc>
            </a:pPr>
            <a:r>
              <a:rPr lang="en-GB" sz="800" b="1" smtClean="0"/>
              <a:t>Title:</a:t>
            </a:r>
          </a:p>
          <a:p>
            <a:pPr>
              <a:lnSpc>
                <a:spcPct val="80000"/>
              </a:lnSpc>
            </a:pPr>
            <a:r>
              <a:rPr lang="en-GB" sz="800" b="1" smtClean="0"/>
              <a:t>Links to syllabus / NC/:  </a:t>
            </a:r>
          </a:p>
          <a:p>
            <a:pPr>
              <a:lnSpc>
                <a:spcPct val="80000"/>
              </a:lnSpc>
            </a:pPr>
            <a:endParaRPr lang="en-GB" sz="800" b="1" smtClean="0"/>
          </a:p>
          <a:p>
            <a:pPr>
              <a:lnSpc>
                <a:spcPct val="80000"/>
              </a:lnSpc>
            </a:pPr>
            <a:r>
              <a:rPr lang="en-GB" sz="800" b="1" smtClean="0"/>
              <a:t>Big Picture: </a:t>
            </a:r>
          </a:p>
          <a:p>
            <a:pPr>
              <a:lnSpc>
                <a:spcPct val="80000"/>
              </a:lnSpc>
            </a:pPr>
            <a:endParaRPr lang="en-GB" sz="800" b="1" smtClean="0"/>
          </a:p>
          <a:p>
            <a:pPr>
              <a:lnSpc>
                <a:spcPct val="80000"/>
              </a:lnSpc>
            </a:pPr>
            <a:r>
              <a:rPr lang="en-GB" sz="800" b="1" smtClean="0"/>
              <a:t>Outcomes:</a:t>
            </a:r>
          </a:p>
          <a:p>
            <a:pPr>
              <a:lnSpc>
                <a:spcPct val="80000"/>
              </a:lnSpc>
            </a:pPr>
            <a:endParaRPr lang="en-GB" sz="800" b="1" smtClean="0"/>
          </a:p>
          <a:p>
            <a:pPr>
              <a:lnSpc>
                <a:spcPct val="80000"/>
              </a:lnSpc>
            </a:pPr>
            <a:r>
              <a:rPr lang="en-GB" sz="800" b="1" smtClean="0"/>
              <a:t>Homework – Optional or Essential: </a:t>
            </a:r>
          </a:p>
          <a:p>
            <a:pPr>
              <a:lnSpc>
                <a:spcPct val="80000"/>
              </a:lnSpc>
            </a:pPr>
            <a:endParaRPr lang="en-GB" sz="800" b="1" smtClean="0"/>
          </a:p>
          <a:p>
            <a:pPr>
              <a:lnSpc>
                <a:spcPct val="80000"/>
              </a:lnSpc>
            </a:pPr>
            <a:r>
              <a:rPr lang="en-GB" sz="800" b="1" smtClean="0"/>
              <a:t>Resources and Equipment (e- learning):</a:t>
            </a:r>
          </a:p>
          <a:p>
            <a:pPr>
              <a:lnSpc>
                <a:spcPct val="80000"/>
              </a:lnSpc>
            </a:pPr>
            <a:endParaRPr lang="en-GB" sz="800" b="1" smtClean="0"/>
          </a:p>
          <a:p>
            <a:pPr>
              <a:lnSpc>
                <a:spcPct val="80000"/>
              </a:lnSpc>
            </a:pPr>
            <a:r>
              <a:rPr lang="en-GB" sz="800" b="1" smtClean="0"/>
              <a:t>Key words:</a:t>
            </a:r>
          </a:p>
          <a:p>
            <a:pPr>
              <a:lnSpc>
                <a:spcPct val="80000"/>
              </a:lnSpc>
            </a:pPr>
            <a:endParaRPr lang="en-GB" sz="800" b="1" smtClean="0"/>
          </a:p>
          <a:p>
            <a:pPr>
              <a:lnSpc>
                <a:spcPct val="80000"/>
              </a:lnSpc>
            </a:pPr>
            <a:r>
              <a:rPr lang="en-GB" sz="800" b="1" smtClean="0"/>
              <a:t>Links to Literacy, Numeracy, PLTS, (Optional other links -</a:t>
            </a:r>
            <a:r>
              <a:rPr lang="en-GB" sz="800" b="1" i="1" smtClean="0"/>
              <a:t>may be on SOW</a:t>
            </a:r>
            <a:r>
              <a:rPr lang="en-GB" sz="800" b="1" smtClean="0"/>
              <a:t>- SEAL, Community Cohesion, Citizenship, SMSC, WRL):</a:t>
            </a:r>
          </a:p>
          <a:p>
            <a:pPr>
              <a:lnSpc>
                <a:spcPct val="80000"/>
              </a:lnSpc>
            </a:pPr>
            <a:endParaRPr lang="en-GB" sz="800" b="1" smtClean="0"/>
          </a:p>
          <a:p>
            <a:pPr>
              <a:lnSpc>
                <a:spcPct val="80000"/>
              </a:lnSpc>
            </a:pPr>
            <a:r>
              <a:rPr lang="en-GB" sz="800" b="1" smtClean="0"/>
              <a:t>Differentiation  to include Provision for EAL / SEN / G&amp;T:</a:t>
            </a:r>
            <a:r>
              <a:rPr lang="en-GB" sz="800" b="1" i="1" smtClean="0"/>
              <a:t>To include role of TA in lesson </a:t>
            </a:r>
            <a:r>
              <a:rPr lang="en-GB" sz="800" b="1" smtClean="0"/>
              <a:t> Connection to Past Learning/ Own Knowledge:</a:t>
            </a:r>
          </a:p>
          <a:p>
            <a:pPr>
              <a:lnSpc>
                <a:spcPct val="80000"/>
              </a:lnSpc>
            </a:pPr>
            <a:r>
              <a:rPr lang="en-GB" sz="800" b="1" smtClean="0"/>
              <a:t> </a:t>
            </a:r>
          </a:p>
          <a:p>
            <a:pPr>
              <a:lnSpc>
                <a:spcPct val="80000"/>
              </a:lnSpc>
            </a:pPr>
            <a:r>
              <a:rPr lang="en-GB" sz="800" b="1" smtClean="0"/>
              <a:t>Visual:</a:t>
            </a:r>
          </a:p>
          <a:p>
            <a:pPr>
              <a:lnSpc>
                <a:spcPct val="80000"/>
              </a:lnSpc>
            </a:pPr>
            <a:endParaRPr lang="en-GB" sz="800" b="1" smtClean="0"/>
          </a:p>
          <a:p>
            <a:pPr>
              <a:lnSpc>
                <a:spcPct val="80000"/>
              </a:lnSpc>
            </a:pPr>
            <a:r>
              <a:rPr lang="en-GB" sz="800" b="1" smtClean="0"/>
              <a:t>Audio:</a:t>
            </a:r>
          </a:p>
          <a:p>
            <a:pPr>
              <a:lnSpc>
                <a:spcPct val="80000"/>
              </a:lnSpc>
            </a:pPr>
            <a:endParaRPr lang="en-GB" sz="800" b="1" smtClean="0"/>
          </a:p>
          <a:p>
            <a:pPr>
              <a:lnSpc>
                <a:spcPct val="80000"/>
              </a:lnSpc>
            </a:pPr>
            <a:r>
              <a:rPr lang="en-GB" sz="800" b="1" smtClean="0"/>
              <a:t>Kinaesthetic:</a:t>
            </a:r>
          </a:p>
          <a:p>
            <a:pPr>
              <a:lnSpc>
                <a:spcPct val="80000"/>
              </a:lnSpc>
            </a:pPr>
            <a:endParaRPr lang="en-GB" sz="800" b="1" smtClean="0"/>
          </a:p>
          <a:p>
            <a:pPr>
              <a:lnSpc>
                <a:spcPct val="80000"/>
              </a:lnSpc>
            </a:pPr>
            <a:r>
              <a:rPr lang="en-GB" sz="800" b="1" smtClean="0"/>
              <a:t>Student activities in the lesson (listed in order):</a:t>
            </a:r>
          </a:p>
          <a:p>
            <a:pPr>
              <a:lnSpc>
                <a:spcPct val="80000"/>
              </a:lnSpc>
            </a:pPr>
            <a:endParaRPr lang="en-GB" sz="800" b="1" u="sng" smtClean="0"/>
          </a:p>
          <a:p>
            <a:pPr>
              <a:lnSpc>
                <a:spcPct val="80000"/>
              </a:lnSpc>
            </a:pPr>
            <a:r>
              <a:rPr lang="en-GB" sz="800" b="1" u="sng" smtClean="0"/>
              <a:t>Connector:</a:t>
            </a:r>
          </a:p>
          <a:p>
            <a:pPr>
              <a:lnSpc>
                <a:spcPct val="80000"/>
              </a:lnSpc>
            </a:pPr>
            <a:endParaRPr lang="en-GB" sz="800" b="1" u="sng" smtClean="0"/>
          </a:p>
          <a:p>
            <a:pPr>
              <a:lnSpc>
                <a:spcPct val="80000"/>
              </a:lnSpc>
            </a:pPr>
            <a:r>
              <a:rPr lang="en-GB" sz="800" b="1" u="sng" smtClean="0"/>
              <a:t>Input (through VAK):</a:t>
            </a:r>
          </a:p>
          <a:p>
            <a:pPr>
              <a:lnSpc>
                <a:spcPct val="80000"/>
              </a:lnSpc>
            </a:pPr>
            <a:endParaRPr lang="en-GB" sz="800" b="1" u="sng" smtClean="0"/>
          </a:p>
          <a:p>
            <a:pPr>
              <a:lnSpc>
                <a:spcPct val="80000"/>
              </a:lnSpc>
            </a:pPr>
            <a:r>
              <a:rPr lang="en-GB" sz="800" b="1" u="sng" smtClean="0"/>
              <a:t>Activity in Multiple intelligences: </a:t>
            </a:r>
          </a:p>
          <a:p>
            <a:pPr>
              <a:lnSpc>
                <a:spcPct val="80000"/>
              </a:lnSpc>
            </a:pPr>
            <a:endParaRPr lang="en-GB" sz="800" b="1" u="sng" smtClean="0"/>
          </a:p>
          <a:p>
            <a:pPr>
              <a:lnSpc>
                <a:spcPct val="80000"/>
              </a:lnSpc>
            </a:pPr>
            <a:r>
              <a:rPr lang="en-GB" sz="800" b="1" u="sng" smtClean="0"/>
              <a:t>Demonstrate New Understanding: </a:t>
            </a:r>
          </a:p>
          <a:p>
            <a:pPr>
              <a:lnSpc>
                <a:spcPct val="80000"/>
              </a:lnSpc>
            </a:pPr>
            <a:endParaRPr lang="en-GB" sz="800" b="1" u="sng" smtClean="0"/>
          </a:p>
          <a:p>
            <a:pPr>
              <a:lnSpc>
                <a:spcPct val="80000"/>
              </a:lnSpc>
            </a:pPr>
            <a:r>
              <a:rPr lang="en-GB" sz="800" b="1" u="sng" smtClean="0"/>
              <a:t>Review</a:t>
            </a:r>
            <a:r>
              <a:rPr lang="en-GB" sz="800" smtClean="0"/>
              <a:t>:</a:t>
            </a:r>
          </a:p>
          <a:p>
            <a:pPr>
              <a:lnSpc>
                <a:spcPct val="80000"/>
              </a:lnSpc>
            </a:pPr>
            <a:endParaRPr lang="en-GB" sz="800" smtClean="0"/>
          </a:p>
          <a:p>
            <a:pPr>
              <a:lnSpc>
                <a:spcPct val="80000"/>
              </a:lnSpc>
            </a:pPr>
            <a:endParaRPr lang="en-GB"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11</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5632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5632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56325" name="Rectangle 7"/>
          <p:cNvSpPr>
            <a:spLocks noGrp="1" noChangeArrowheads="1"/>
          </p:cNvSpPr>
          <p:nvPr>
            <p:ph type="sldNum" sz="quarter" idx="5"/>
          </p:nvPr>
        </p:nvSpPr>
        <p:spPr>
          <a:noFill/>
        </p:spPr>
        <p:txBody>
          <a:bodyPr/>
          <a:lstStyle/>
          <a:p>
            <a:fld id="{50F7F6A5-953A-4470-8044-9E5B4FBDF456}" type="slidenum">
              <a:rPr lang="en-GB" smtClean="0">
                <a:solidFill>
                  <a:srgbClr val="000000"/>
                </a:solidFill>
              </a:rPr>
              <a:pPr/>
              <a:t>12</a:t>
            </a:fld>
            <a:endParaRPr lang="en-GB" smtClean="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GB" smtClean="0"/>
              <a:t>Nadia Habraszewski</a:t>
            </a:r>
          </a:p>
        </p:txBody>
      </p:sp>
      <p:sp>
        <p:nvSpPr>
          <p:cNvPr id="57347" name="Rectangle 3"/>
          <p:cNvSpPr>
            <a:spLocks noGrp="1" noChangeArrowheads="1"/>
          </p:cNvSpPr>
          <p:nvPr>
            <p:ph type="dt" sz="quarter" idx="1"/>
          </p:nvPr>
        </p:nvSpPr>
        <p:spPr>
          <a:noFill/>
        </p:spPr>
        <p:txBody>
          <a:bodyPr/>
          <a:lstStyle/>
          <a:p>
            <a:r>
              <a:rPr lang="en-GB" smtClean="0"/>
              <a:t>HQFT Scaffold</a:t>
            </a:r>
          </a:p>
        </p:txBody>
      </p:sp>
      <p:sp>
        <p:nvSpPr>
          <p:cNvPr id="57348" name="Rectangle 6"/>
          <p:cNvSpPr>
            <a:spLocks noGrp="1" noChangeArrowheads="1"/>
          </p:cNvSpPr>
          <p:nvPr>
            <p:ph type="ftr" sz="quarter" idx="4"/>
          </p:nvPr>
        </p:nvSpPr>
        <p:spPr>
          <a:noFill/>
        </p:spPr>
        <p:txBody>
          <a:bodyPr/>
          <a:lstStyle/>
          <a:p>
            <a:r>
              <a:rPr lang="en-GB" smtClean="0"/>
              <a:t>Featherstone High School</a:t>
            </a:r>
          </a:p>
        </p:txBody>
      </p:sp>
      <p:sp>
        <p:nvSpPr>
          <p:cNvPr id="57349" name="Rectangle 7"/>
          <p:cNvSpPr>
            <a:spLocks noGrp="1" noChangeArrowheads="1"/>
          </p:cNvSpPr>
          <p:nvPr>
            <p:ph type="sldNum" sz="quarter" idx="5"/>
          </p:nvPr>
        </p:nvSpPr>
        <p:spPr>
          <a:noFill/>
        </p:spPr>
        <p:txBody>
          <a:bodyPr/>
          <a:lstStyle/>
          <a:p>
            <a:fld id="{8F07F43E-F0BE-4510-AD15-195C2755F2CA}" type="slidenum">
              <a:rPr lang="en-GB" smtClean="0"/>
              <a:pPr/>
              <a:t>13</a:t>
            </a:fld>
            <a:endParaRPr lang="en-GB"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14</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15</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16</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F08B40-BE3A-4CF9-B5BE-47E760551C5A}" type="slidenum">
              <a:rPr lang="en-GB"/>
              <a:pPr/>
              <a:t>17</a:t>
            </a:fld>
            <a:endParaRPr lang="en-GB"/>
          </a:p>
        </p:txBody>
      </p:sp>
      <p:sp>
        <p:nvSpPr>
          <p:cNvPr id="6" name="Rectangle 8"/>
          <p:cNvSpPr>
            <a:spLocks noGrp="1" noChangeArrowheads="1"/>
          </p:cNvSpPr>
          <p:nvPr>
            <p:ph type="hdr" sz="quarter"/>
          </p:nvPr>
        </p:nvSpPr>
        <p:spPr>
          <a:ln/>
        </p:spPr>
        <p:txBody>
          <a:bodyPr/>
          <a:lstStyle/>
          <a:p>
            <a:r>
              <a:rPr lang="en-GB"/>
              <a:t>Boardworks GCSE Additional Science: Biology  </a:t>
            </a:r>
          </a:p>
          <a:p>
            <a:r>
              <a:rPr lang="en-GB"/>
              <a:t>Decay and Recycling</a:t>
            </a: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GB" b="1"/>
              <a:t>Teacher notes</a:t>
            </a:r>
          </a:p>
          <a:p>
            <a:r>
              <a:rPr lang="en-GB"/>
              <a:t>This nine-stage animation provides an illustrated guide to the nitrogen cycle. It could be used to introduce the topic or for revision purposes. While viewing the animation, students could be asked to identify the micro-organisms that are involved in the different processes of the nitrogen cycle.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F08B40-BE3A-4CF9-B5BE-47E760551C5A}" type="slidenum">
              <a:rPr lang="en-GB"/>
              <a:pPr/>
              <a:t>18</a:t>
            </a:fld>
            <a:endParaRPr lang="en-GB"/>
          </a:p>
        </p:txBody>
      </p:sp>
      <p:sp>
        <p:nvSpPr>
          <p:cNvPr id="6" name="Rectangle 8"/>
          <p:cNvSpPr>
            <a:spLocks noGrp="1" noChangeArrowheads="1"/>
          </p:cNvSpPr>
          <p:nvPr>
            <p:ph type="hdr" sz="quarter"/>
          </p:nvPr>
        </p:nvSpPr>
        <p:spPr>
          <a:ln/>
        </p:spPr>
        <p:txBody>
          <a:bodyPr/>
          <a:lstStyle/>
          <a:p>
            <a:r>
              <a:rPr lang="en-GB"/>
              <a:t>Boardworks GCSE Additional Science: Biology  </a:t>
            </a:r>
          </a:p>
          <a:p>
            <a:r>
              <a:rPr lang="en-GB"/>
              <a:t>Decay and Recycling</a:t>
            </a: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GB" b="1"/>
              <a:t>Teacher notes</a:t>
            </a:r>
          </a:p>
          <a:p>
            <a:r>
              <a:rPr lang="en-GB"/>
              <a:t>This nine-stage animation provides an illustrated guide to the nitrogen cycle. It could be used to introduce the topic or for revision purposes. While viewing the animation, students could be asked to identify the micro-organisms that are involved in the different processes of the nitrogen cycle.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19</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20</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GB" smtClean="0"/>
              <a:t>Nadia Habraszewski</a:t>
            </a:r>
          </a:p>
        </p:txBody>
      </p:sp>
      <p:sp>
        <p:nvSpPr>
          <p:cNvPr id="50179" name="Rectangle 3"/>
          <p:cNvSpPr>
            <a:spLocks noGrp="1" noChangeArrowheads="1"/>
          </p:cNvSpPr>
          <p:nvPr>
            <p:ph type="dt" sz="quarter" idx="1"/>
          </p:nvPr>
        </p:nvSpPr>
        <p:spPr>
          <a:noFill/>
        </p:spPr>
        <p:txBody>
          <a:bodyPr/>
          <a:lstStyle/>
          <a:p>
            <a:r>
              <a:rPr lang="en-GB" smtClean="0"/>
              <a:t>HQFT Scaffold</a:t>
            </a:r>
          </a:p>
        </p:txBody>
      </p:sp>
      <p:sp>
        <p:nvSpPr>
          <p:cNvPr id="50180" name="Rectangle 6"/>
          <p:cNvSpPr>
            <a:spLocks noGrp="1" noChangeArrowheads="1"/>
          </p:cNvSpPr>
          <p:nvPr>
            <p:ph type="ftr" sz="quarter" idx="4"/>
          </p:nvPr>
        </p:nvSpPr>
        <p:spPr>
          <a:noFill/>
        </p:spPr>
        <p:txBody>
          <a:bodyPr/>
          <a:lstStyle/>
          <a:p>
            <a:r>
              <a:rPr lang="en-GB" smtClean="0"/>
              <a:t>Featherstone High School</a:t>
            </a:r>
          </a:p>
        </p:txBody>
      </p:sp>
      <p:sp>
        <p:nvSpPr>
          <p:cNvPr id="50181" name="Rectangle 7"/>
          <p:cNvSpPr>
            <a:spLocks noGrp="1" noChangeArrowheads="1"/>
          </p:cNvSpPr>
          <p:nvPr>
            <p:ph type="sldNum" sz="quarter" idx="5"/>
          </p:nvPr>
        </p:nvSpPr>
        <p:spPr>
          <a:noFill/>
        </p:spPr>
        <p:txBody>
          <a:bodyPr/>
          <a:lstStyle/>
          <a:p>
            <a:fld id="{4A39251D-EA6E-4DB5-A426-05806D10A1AF}" type="slidenum">
              <a:rPr lang="en-GB" smtClean="0"/>
              <a:pPr/>
              <a:t>2</a:t>
            </a:fld>
            <a:endParaRPr lang="en-GB"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21</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GB" smtClean="0"/>
              <a:t>Nadia Habraszewski</a:t>
            </a:r>
          </a:p>
        </p:txBody>
      </p:sp>
      <p:sp>
        <p:nvSpPr>
          <p:cNvPr id="61443" name="Rectangle 3"/>
          <p:cNvSpPr>
            <a:spLocks noGrp="1" noChangeArrowheads="1"/>
          </p:cNvSpPr>
          <p:nvPr>
            <p:ph type="dt" sz="quarter" idx="1"/>
          </p:nvPr>
        </p:nvSpPr>
        <p:spPr>
          <a:noFill/>
        </p:spPr>
        <p:txBody>
          <a:bodyPr/>
          <a:lstStyle/>
          <a:p>
            <a:r>
              <a:rPr lang="en-GB" smtClean="0"/>
              <a:t>HQFT Scaffold</a:t>
            </a:r>
          </a:p>
        </p:txBody>
      </p:sp>
      <p:sp>
        <p:nvSpPr>
          <p:cNvPr id="61444" name="Rectangle 6"/>
          <p:cNvSpPr>
            <a:spLocks noGrp="1" noChangeArrowheads="1"/>
          </p:cNvSpPr>
          <p:nvPr>
            <p:ph type="ftr" sz="quarter" idx="4"/>
          </p:nvPr>
        </p:nvSpPr>
        <p:spPr>
          <a:noFill/>
        </p:spPr>
        <p:txBody>
          <a:bodyPr/>
          <a:lstStyle/>
          <a:p>
            <a:r>
              <a:rPr lang="en-GB" smtClean="0"/>
              <a:t>Featherstone High School</a:t>
            </a:r>
          </a:p>
        </p:txBody>
      </p:sp>
      <p:sp>
        <p:nvSpPr>
          <p:cNvPr id="61445" name="Rectangle 7"/>
          <p:cNvSpPr>
            <a:spLocks noGrp="1" noChangeArrowheads="1"/>
          </p:cNvSpPr>
          <p:nvPr>
            <p:ph type="sldNum" sz="quarter" idx="5"/>
          </p:nvPr>
        </p:nvSpPr>
        <p:spPr>
          <a:noFill/>
        </p:spPr>
        <p:txBody>
          <a:bodyPr/>
          <a:lstStyle/>
          <a:p>
            <a:fld id="{2D3CEF03-C9BD-4DF0-9AAD-830E183288AA}" type="slidenum">
              <a:rPr lang="en-GB" smtClean="0"/>
              <a:pPr/>
              <a:t>22</a:t>
            </a:fld>
            <a:endParaRPr lang="en-GB"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23</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24</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27</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dirty="0"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dirty="0" smtClean="0"/>
              <a:t>2) Visual displays of thinking scaffolds to be put up in the class room which provide guidance on how to complete each option.</a:t>
            </a:r>
          </a:p>
          <a:p>
            <a:pPr eaLnBrk="1" hangingPunct="1"/>
            <a:r>
              <a:rPr lang="en-GB" dirty="0" smtClean="0"/>
              <a:t>3) Thinking Scaffold for each task to be made available for each pupil depending on which task they choose. </a:t>
            </a:r>
          </a:p>
          <a:p>
            <a:pPr eaLnBrk="1" hangingPunct="1"/>
            <a:r>
              <a:rPr lang="en-GB" dirty="0" smtClean="0"/>
              <a:t>3) Support cards </a:t>
            </a:r>
            <a:r>
              <a:rPr lang="en-GB" dirty="0" err="1" smtClean="0"/>
              <a:t>eg</a:t>
            </a:r>
            <a:r>
              <a:rPr lang="en-GB" dirty="0" smtClean="0"/>
              <a:t> of keywords for extra help.</a:t>
            </a:r>
          </a:p>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t>Nadia Habraszewski</a:t>
            </a:r>
          </a:p>
        </p:txBody>
      </p:sp>
      <p:sp>
        <p:nvSpPr>
          <p:cNvPr id="65539" name="Rectangle 3"/>
          <p:cNvSpPr>
            <a:spLocks noGrp="1" noChangeArrowheads="1"/>
          </p:cNvSpPr>
          <p:nvPr>
            <p:ph type="dt" sz="quarter" idx="1"/>
          </p:nvPr>
        </p:nvSpPr>
        <p:spPr>
          <a:noFill/>
        </p:spPr>
        <p:txBody>
          <a:bodyPr/>
          <a:lstStyle/>
          <a:p>
            <a:r>
              <a:rPr lang="en-GB" smtClean="0"/>
              <a:t>HQFT Scaffold</a:t>
            </a:r>
          </a:p>
        </p:txBody>
      </p:sp>
      <p:sp>
        <p:nvSpPr>
          <p:cNvPr id="65540" name="Rectangle 6"/>
          <p:cNvSpPr>
            <a:spLocks noGrp="1" noChangeArrowheads="1"/>
          </p:cNvSpPr>
          <p:nvPr>
            <p:ph type="ftr" sz="quarter" idx="4"/>
          </p:nvPr>
        </p:nvSpPr>
        <p:spPr>
          <a:noFill/>
        </p:spPr>
        <p:txBody>
          <a:bodyPr/>
          <a:lstStyle/>
          <a:p>
            <a:r>
              <a:rPr lang="en-GB" smtClean="0"/>
              <a:t>Featherstone High School</a:t>
            </a:r>
          </a:p>
        </p:txBody>
      </p:sp>
      <p:sp>
        <p:nvSpPr>
          <p:cNvPr id="65541" name="Rectangle 7"/>
          <p:cNvSpPr>
            <a:spLocks noGrp="1" noChangeArrowheads="1"/>
          </p:cNvSpPr>
          <p:nvPr>
            <p:ph type="sldNum" sz="quarter" idx="5"/>
          </p:nvPr>
        </p:nvSpPr>
        <p:spPr>
          <a:noFill/>
        </p:spPr>
        <p:txBody>
          <a:bodyPr/>
          <a:lstStyle/>
          <a:p>
            <a:fld id="{1F7FA5FD-3568-4D8C-AD92-59E7F88B7A46}" type="slidenum">
              <a:rPr lang="en-GB" smtClean="0"/>
              <a:pPr/>
              <a:t>28</a:t>
            </a:fld>
            <a:endParaRPr lang="en-GB"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CFC38629-A40F-40BC-97FD-CDF91861D35E}" type="slidenum">
              <a:rPr lang="en-GB" smtClean="0"/>
              <a:pPr/>
              <a:t>29</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t>Nadia Habraszewski</a:t>
            </a:r>
          </a:p>
        </p:txBody>
      </p:sp>
      <p:sp>
        <p:nvSpPr>
          <p:cNvPr id="51203"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t>HQFT Scaffold</a:t>
            </a:r>
          </a:p>
        </p:txBody>
      </p:sp>
      <p:sp>
        <p:nvSpPr>
          <p:cNvPr id="51204"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t>Featherstone High School</a:t>
            </a:r>
          </a:p>
        </p:txBody>
      </p:sp>
      <p:sp>
        <p:nvSpPr>
          <p:cNvPr id="51205"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44EEBFA0-FAB1-4524-9AC5-91E2D1F94CBD}" type="slidenum">
              <a:rPr lang="en-GB" sz="1200"/>
              <a:pPr algn="r">
                <a:lnSpc>
                  <a:spcPct val="100000"/>
                </a:lnSpc>
                <a:spcBef>
                  <a:spcPct val="0"/>
                </a:spcBef>
                <a:buFontTx/>
                <a:buNone/>
              </a:pPr>
              <a:t>3</a:t>
            </a:fld>
            <a:endParaRPr lang="en-GB" sz="12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GB" smtClean="0"/>
              <a:t>Nadia Habraszewski</a:t>
            </a:r>
          </a:p>
        </p:txBody>
      </p:sp>
      <p:sp>
        <p:nvSpPr>
          <p:cNvPr id="52227" name="Rectangle 3"/>
          <p:cNvSpPr>
            <a:spLocks noGrp="1" noChangeArrowheads="1"/>
          </p:cNvSpPr>
          <p:nvPr>
            <p:ph type="dt" sz="quarter" idx="1"/>
          </p:nvPr>
        </p:nvSpPr>
        <p:spPr>
          <a:noFill/>
        </p:spPr>
        <p:txBody>
          <a:bodyPr/>
          <a:lstStyle/>
          <a:p>
            <a:r>
              <a:rPr lang="en-GB" smtClean="0"/>
              <a:t>HQFT Scaffold</a:t>
            </a:r>
          </a:p>
        </p:txBody>
      </p:sp>
      <p:sp>
        <p:nvSpPr>
          <p:cNvPr id="52228" name="Rectangle 6"/>
          <p:cNvSpPr>
            <a:spLocks noGrp="1" noChangeArrowheads="1"/>
          </p:cNvSpPr>
          <p:nvPr>
            <p:ph type="ftr" sz="quarter" idx="4"/>
          </p:nvPr>
        </p:nvSpPr>
        <p:spPr>
          <a:noFill/>
        </p:spPr>
        <p:txBody>
          <a:bodyPr/>
          <a:lstStyle/>
          <a:p>
            <a:r>
              <a:rPr lang="en-GB" smtClean="0"/>
              <a:t>Featherstone High School</a:t>
            </a:r>
          </a:p>
        </p:txBody>
      </p:sp>
      <p:sp>
        <p:nvSpPr>
          <p:cNvPr id="52229" name="Rectangle 7"/>
          <p:cNvSpPr>
            <a:spLocks noGrp="1" noChangeArrowheads="1"/>
          </p:cNvSpPr>
          <p:nvPr>
            <p:ph type="sldNum" sz="quarter" idx="5"/>
          </p:nvPr>
        </p:nvSpPr>
        <p:spPr>
          <a:noFill/>
        </p:spPr>
        <p:txBody>
          <a:bodyPr/>
          <a:lstStyle/>
          <a:p>
            <a:fld id="{82C6F6CC-7DE6-41E2-A0F2-F88AD553ECDC}" type="slidenum">
              <a:rPr lang="en-GB" smtClean="0"/>
              <a:pPr/>
              <a:t>4</a:t>
            </a:fld>
            <a:endParaRPr lang="en-GB" smtClean="0"/>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GB" smtClean="0"/>
              <a:t>Nadia Habraszewski</a:t>
            </a:r>
          </a:p>
        </p:txBody>
      </p:sp>
      <p:sp>
        <p:nvSpPr>
          <p:cNvPr id="53251" name="Rectangle 3"/>
          <p:cNvSpPr>
            <a:spLocks noGrp="1" noChangeArrowheads="1"/>
          </p:cNvSpPr>
          <p:nvPr>
            <p:ph type="dt" sz="quarter" idx="1"/>
          </p:nvPr>
        </p:nvSpPr>
        <p:spPr>
          <a:noFill/>
        </p:spPr>
        <p:txBody>
          <a:bodyPr/>
          <a:lstStyle/>
          <a:p>
            <a:r>
              <a:rPr lang="en-GB" smtClean="0"/>
              <a:t>HQFT Scaffold</a:t>
            </a:r>
          </a:p>
        </p:txBody>
      </p:sp>
      <p:sp>
        <p:nvSpPr>
          <p:cNvPr id="53252" name="Rectangle 6"/>
          <p:cNvSpPr>
            <a:spLocks noGrp="1" noChangeArrowheads="1"/>
          </p:cNvSpPr>
          <p:nvPr>
            <p:ph type="ftr" sz="quarter" idx="4"/>
          </p:nvPr>
        </p:nvSpPr>
        <p:spPr>
          <a:noFill/>
        </p:spPr>
        <p:txBody>
          <a:bodyPr/>
          <a:lstStyle/>
          <a:p>
            <a:r>
              <a:rPr lang="en-GB" smtClean="0"/>
              <a:t>Featherstone High School</a:t>
            </a:r>
          </a:p>
        </p:txBody>
      </p:sp>
      <p:sp>
        <p:nvSpPr>
          <p:cNvPr id="53253" name="Rectangle 7"/>
          <p:cNvSpPr>
            <a:spLocks noGrp="1" noChangeArrowheads="1"/>
          </p:cNvSpPr>
          <p:nvPr>
            <p:ph type="sldNum" sz="quarter" idx="5"/>
          </p:nvPr>
        </p:nvSpPr>
        <p:spPr>
          <a:noFill/>
        </p:spPr>
        <p:txBody>
          <a:bodyPr/>
          <a:lstStyle/>
          <a:p>
            <a:fld id="{4257FA29-E670-4A5D-8147-5E716F38B6E1}" type="slidenum">
              <a:rPr lang="en-GB" smtClean="0"/>
              <a:pPr/>
              <a:t>5</a:t>
            </a:fld>
            <a:endParaRPr lang="en-GB"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6</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7</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2BEE988-93BA-4787-8907-EF1AEC743878}" type="slidenum">
              <a:rPr lang="en-GB"/>
              <a:pPr/>
              <a:t>9</a:t>
            </a:fld>
            <a:endParaRPr lang="en-GB"/>
          </a:p>
        </p:txBody>
      </p:sp>
      <p:sp>
        <p:nvSpPr>
          <p:cNvPr id="6" name="Rectangle 8"/>
          <p:cNvSpPr>
            <a:spLocks noGrp="1" noChangeArrowheads="1"/>
          </p:cNvSpPr>
          <p:nvPr>
            <p:ph type="hdr" sz="quarter"/>
          </p:nvPr>
        </p:nvSpPr>
        <p:spPr>
          <a:ln/>
        </p:spPr>
        <p:txBody>
          <a:bodyPr/>
          <a:lstStyle/>
          <a:p>
            <a:r>
              <a:rPr lang="en-GB"/>
              <a:t>Boardworks GCSE Additional Science: Biology  </a:t>
            </a:r>
          </a:p>
          <a:p>
            <a:r>
              <a:rPr lang="en-GB"/>
              <a:t>Decay and Recycling</a:t>
            </a: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GB" b="1"/>
              <a:t>Teacher notes</a:t>
            </a:r>
          </a:p>
          <a:p>
            <a:r>
              <a:rPr lang="en-GB"/>
              <a:t>This nine-stage animation provides an illustrated guide to the carbon cycle. It could be used to introduce the topic or for revision purposes. </a:t>
            </a:r>
          </a:p>
          <a:p>
            <a:r>
              <a:rPr lang="en-GB"/>
              <a:t>While viewing the animation, students could be asked to identify which processes release carbon dioxide back into the atmosphere and which processes store carbon. </a:t>
            </a:r>
          </a:p>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10</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22F7DCBD-9B81-4D37-8E05-6C4E59A811FD}"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2A97A477-228A-419F-A211-4572095B6941}" type="datetime10">
              <a:rPr lang="en-GB"/>
              <a:pPr>
                <a:defRPr/>
              </a:pPr>
              <a:t>14:22</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507798CC-9888-476B-8E2E-85ECFA4158C4}"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FB1259D7-9BCF-4241-8EAC-59C7B95982D3}" type="datetime10">
              <a:rPr lang="en-GB"/>
              <a:pPr>
                <a:defRPr/>
              </a:pPr>
              <a:t>14:22</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AE0CFFB4-20BF-4AC4-AD42-8F626DDA4BD8}"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2F4E3F9-5A1A-467F-8D6C-55C2637BDB7B}" type="datetime10">
              <a:rPr lang="en-GB"/>
              <a:pPr>
                <a:defRPr/>
              </a:pPr>
              <a:t>14:22</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CA441155-82BA-4775-B2EF-5B9CB1BDC91C}"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6C81E4FE-8E97-413F-A500-F509CC42336C}" type="datetime10">
              <a:rPr lang="en-GB"/>
              <a:pPr>
                <a:defRPr/>
              </a:pPr>
              <a:t>14:22</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F48D54-EDC0-49A3-86DD-BDB2F7A265CF}" type="datetime10">
              <a:rPr lang="en-GB"/>
              <a:pPr>
                <a:defRPr/>
              </a:pPr>
              <a:t>14:22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28184-8D07-4DF8-96A7-BCA70D070D3B}" type="slidenum">
              <a:rPr lang="en-GB"/>
              <a:pPr>
                <a:defRPr/>
              </a:pPr>
              <a:t>‹#›</a:t>
            </a:fld>
            <a:endParaRPr lang="en-GB"/>
          </a:p>
        </p:txBody>
      </p:sp>
    </p:spTree>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EDA506-7D9D-4079-8278-40D4B5BFCD3A}" type="datetime10">
              <a:rPr lang="en-GB"/>
              <a:pPr>
                <a:defRPr/>
              </a:pPr>
              <a:t>14:22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086255-4469-4D49-84C0-5DFC519BEBA0}" type="slidenum">
              <a:rPr lang="en-GB"/>
              <a:pPr>
                <a:defRPr/>
              </a:pPr>
              <a:t>‹#›</a:t>
            </a:fld>
            <a:endParaRPr lang="en-GB"/>
          </a:p>
        </p:txBody>
      </p:sp>
    </p:spTree>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EF2189-5557-4BD4-8973-C503227E4149}" type="datetime10">
              <a:rPr lang="en-GB"/>
              <a:pPr>
                <a:defRPr/>
              </a:pPr>
              <a:t>14:22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A0DC32-2959-48FD-B9CB-866958D640DE}" type="slidenum">
              <a:rPr lang="en-GB"/>
              <a:pPr>
                <a:defRPr/>
              </a:pPr>
              <a:t>‹#›</a:t>
            </a:fld>
            <a:endParaRPr lang="en-GB"/>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E6C5D59-11AB-467C-85EB-948428E8375E}" type="datetime10">
              <a:rPr lang="en-GB"/>
              <a:pPr>
                <a:defRPr/>
              </a:pPr>
              <a:t>14:22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B0B79E-0034-4DCE-AADD-E3791C33BEF3}" type="slidenum">
              <a:rPr lang="en-GB"/>
              <a:pPr>
                <a:defRPr/>
              </a:pPr>
              <a:t>‹#›</a:t>
            </a:fld>
            <a:endParaRPr lang="en-GB"/>
          </a:p>
        </p:txBody>
      </p:sp>
    </p:spTree>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1060302-E3A2-4EE2-9459-E385C29F5FF7}" type="datetime10">
              <a:rPr lang="en-GB"/>
              <a:pPr>
                <a:defRPr/>
              </a:pPr>
              <a:t>14:22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743C21A-E16E-46B7-AF18-20B3B749CCAA}" type="slidenum">
              <a:rPr lang="en-GB"/>
              <a:pPr>
                <a:defRPr/>
              </a:pPr>
              <a:t>‹#›</a:t>
            </a:fld>
            <a:endParaRPr lang="en-GB"/>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0D391C7-5185-410E-9686-98A531C8EEB8}" type="datetime10">
              <a:rPr lang="en-GB"/>
              <a:pPr>
                <a:defRPr/>
              </a:pPr>
              <a:t>14:22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8DA9A1-74E9-4F8C-B3D4-C470EDD626A5}" type="slidenum">
              <a:rPr lang="en-GB"/>
              <a:pPr>
                <a:defRPr/>
              </a:pPr>
              <a:t>‹#›</a:t>
            </a:fld>
            <a:endParaRPr lang="en-GB"/>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EE2FE-C6E9-4CF1-9A2B-B4DD9BF3DB48}" type="datetime10">
              <a:rPr lang="en-GB"/>
              <a:pPr>
                <a:defRPr/>
              </a:pPr>
              <a:t>14:22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7D8F18-F97D-4453-846E-C68E854A15DA}" type="slidenum">
              <a:rPr lang="en-GB"/>
              <a:pPr>
                <a:defRPr/>
              </a:pPr>
              <a:t>‹#›</a:t>
            </a:fld>
            <a:endParaRPr lang="en-GB"/>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8C5FA9D0-E3B0-4AA9-9CC1-893BC9B40367}"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A18C868-9C24-4F04-97FD-49B635F66B27}" type="datetime10">
              <a:rPr lang="en-GB"/>
              <a:pPr>
                <a:defRPr/>
              </a:pPr>
              <a:t>14:22</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82EFB4-DB5B-4303-A64E-8305A77C7B7F}" type="datetime10">
              <a:rPr lang="en-GB"/>
              <a:pPr>
                <a:defRPr/>
              </a:pPr>
              <a:t>14:22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357D5A-F372-4D4A-BBB9-CA4E84876663}" type="slidenum">
              <a:rPr lang="en-GB"/>
              <a:pPr>
                <a:defRPr/>
              </a:pPr>
              <a:t>‹#›</a:t>
            </a:fld>
            <a:endParaRPr lang="en-GB"/>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F6FA5D-5496-484A-8FCE-A5EBB811D1A1}" type="datetime10">
              <a:rPr lang="en-GB"/>
              <a:pPr>
                <a:defRPr/>
              </a:pPr>
              <a:t>14:22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8E977B-8A99-4EEC-8135-DEAEF0C4D6C0}" type="slidenum">
              <a:rPr lang="en-GB"/>
              <a:pPr>
                <a:defRPr/>
              </a:pPr>
              <a:t>‹#›</a:t>
            </a:fld>
            <a:endParaRPr lang="en-GB"/>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DB28B8-A2D9-47E0-8E30-4FEECE1DEA1B}" type="datetime10">
              <a:rPr lang="en-GB"/>
              <a:pPr>
                <a:defRPr/>
              </a:pPr>
              <a:t>14:22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3AEA6-3EB4-46D2-B1D4-94FFA90FEEFA}" type="slidenum">
              <a:rPr lang="en-GB"/>
              <a:pPr>
                <a:defRPr/>
              </a:pPr>
              <a:t>‹#›</a:t>
            </a:fld>
            <a:endParaRPr lang="en-GB"/>
          </a:p>
        </p:txBody>
      </p:sp>
    </p:spTree>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29EDF3-1039-45BF-858B-BF34ED5027E7}" type="datetime10">
              <a:rPr lang="en-GB"/>
              <a:pPr>
                <a:defRPr/>
              </a:pPr>
              <a:t>14:22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885165-DA78-4B8A-91B7-82CD6FBCECAC}" type="slidenum">
              <a:rPr lang="en-GB"/>
              <a:pPr>
                <a:defRPr/>
              </a:pPr>
              <a:t>‹#›</a:t>
            </a:fld>
            <a:endParaRPr lang="en-GB"/>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2B38BD3-51D6-4FF4-935B-5E1E86F4FBF0}"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DB7636F8-6354-4D04-8297-6A5AED8DABFB}" type="datetime10">
              <a:rPr lang="en-GB"/>
              <a:pPr>
                <a:defRPr/>
              </a:pPr>
              <a:t>14:22</a:t>
            </a:fld>
            <a:endParaRPr lang="en-GB"/>
          </a:p>
        </p:txBody>
      </p:sp>
    </p:spTree>
  </p:cSld>
  <p:clrMapOvr>
    <a:masterClrMapping/>
  </p:clrMapOvr>
  <p:transition spd="med" advClick="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786C4F-A387-438B-950E-F6B5DBAAE4BA}"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A41196DD-3F14-4D4F-AA34-969A9F3680E4}" type="datetime10">
              <a:rPr lang="en-GB"/>
              <a:pPr>
                <a:defRPr/>
              </a:pPr>
              <a:t>14:22</a:t>
            </a:fld>
            <a:endParaRPr lang="en-GB"/>
          </a:p>
        </p:txBody>
      </p:sp>
    </p:spTree>
  </p:cSld>
  <p:clrMapOvr>
    <a:masterClrMapping/>
  </p:clrMapOvr>
  <p:transition spd="med" advClick="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466B60-BCCC-428F-AFA4-AC137FD88A12}"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6CD84B2-70F9-4662-87FD-2F4D44FAF89E}" type="datetime10">
              <a:rPr lang="en-GB"/>
              <a:pPr>
                <a:defRPr/>
              </a:pPr>
              <a:t>14:22</a:t>
            </a:fld>
            <a:endParaRPr lang="en-GB"/>
          </a:p>
        </p:txBody>
      </p:sp>
    </p:spTree>
  </p:cSld>
  <p:clrMapOvr>
    <a:masterClrMapping/>
  </p:clrMapOvr>
  <p:transition spd="med" advClick="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6F8E609B-D848-44B8-91AE-FBC5B306AC5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E1F27561-643A-4304-BC32-A85240A93530}" type="datetime10">
              <a:rPr lang="en-GB"/>
              <a:pPr>
                <a:defRPr/>
              </a:pPr>
              <a:t>14:22</a:t>
            </a:fld>
            <a:endParaRPr lang="en-GB"/>
          </a:p>
        </p:txBody>
      </p:sp>
    </p:spTree>
  </p:cSld>
  <p:clrMapOvr>
    <a:masterClrMapping/>
  </p:clrMapOvr>
  <p:transition spd="med" advClick="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lnSpc>
                <a:spcPct val="90000"/>
              </a:lnSpc>
              <a:spcBef>
                <a:spcPct val="20000"/>
              </a:spcBef>
              <a:buFontTx/>
              <a:buChar char="•"/>
              <a:defRPr smtClean="0"/>
            </a:lvl1pPr>
          </a:lstStyle>
          <a:p>
            <a:pPr>
              <a:defRPr/>
            </a:pPr>
            <a:fld id="{2068C233-088B-474B-B72B-5A10048DB8FC}" type="slidenum">
              <a:rPr lang="en-GB"/>
              <a:pPr>
                <a:defRPr/>
              </a:pPr>
              <a:t>‹#›</a:t>
            </a:fld>
            <a:endParaRPr lang="en-GB"/>
          </a:p>
        </p:txBody>
      </p:sp>
      <p:sp>
        <p:nvSpPr>
          <p:cNvPr id="8" name="Date Placeholder 7"/>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4D46A57-262B-4D32-8F73-8E9BAD497D56}" type="datetime10">
              <a:rPr lang="en-GB"/>
              <a:pPr>
                <a:defRPr/>
              </a:pPr>
              <a:t>14:22</a:t>
            </a:fld>
            <a:endParaRPr lang="en-GB"/>
          </a:p>
        </p:txBody>
      </p:sp>
    </p:spTree>
  </p:cSld>
  <p:clrMapOvr>
    <a:masterClrMapping/>
  </p:clrMapOvr>
  <p:transition spd="med" advClick="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90000"/>
              </a:lnSpc>
              <a:spcBef>
                <a:spcPct val="20000"/>
              </a:spcBef>
              <a:buFontTx/>
              <a:buChar char="•"/>
              <a:defRPr smtClean="0"/>
            </a:lvl1pPr>
          </a:lstStyle>
          <a:p>
            <a:pPr>
              <a:defRPr/>
            </a:pPr>
            <a:fld id="{9C10972D-0366-4BBE-A7EB-2601039ED95C}" type="slidenum">
              <a:rPr lang="en-GB"/>
              <a:pPr>
                <a:defRPr/>
              </a:pPr>
              <a:t>‹#›</a:t>
            </a:fld>
            <a:endParaRPr lang="en-GB"/>
          </a:p>
        </p:txBody>
      </p:sp>
      <p:sp>
        <p:nvSpPr>
          <p:cNvPr id="4" name="Date Placeholder 3"/>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EE9362D-4729-47DC-985F-16FBBE3446B4}" type="datetime10">
              <a:rPr lang="en-GB"/>
              <a:pPr>
                <a:defRPr/>
              </a:pPr>
              <a:t>14:22</a:t>
            </a:fld>
            <a:endParaRPr lang="en-GB"/>
          </a:p>
        </p:txBody>
      </p:sp>
    </p:spTree>
  </p:cSld>
  <p:clrMapOvr>
    <a:masterClrMapping/>
  </p:clrMapOvr>
  <p:transition spd="med" advClick="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65C2E090-B300-4359-8B83-16945B83DB1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4FC438F-FE30-4B6A-A33C-3735F2A760B6}" type="datetime10">
              <a:rPr lang="en-GB"/>
              <a:pPr>
                <a:defRPr/>
              </a:pPr>
              <a:t>14:22</a:t>
            </a:fld>
            <a:endParaRPr lang="en-GB"/>
          </a:p>
        </p:txBody>
      </p:sp>
    </p:spTree>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6D278E2-8687-4C6C-9F1F-126A8EC35E26}" type="slidenum">
              <a:rPr lang="en-GB"/>
              <a:pPr>
                <a:defRPr/>
              </a:pPr>
              <a:t>‹#›</a:t>
            </a:fld>
            <a:endParaRPr lang="en-GB"/>
          </a:p>
        </p:txBody>
      </p:sp>
      <p:sp>
        <p:nvSpPr>
          <p:cNvPr id="3" name="Date Placeholder 2"/>
          <p:cNvSpPr>
            <a:spLocks noGrp="1"/>
          </p:cNvSpPr>
          <p:nvPr>
            <p:ph type="dt" sz="half" idx="11"/>
          </p:nvPr>
        </p:nvSpPr>
        <p:spPr/>
        <p:txBody>
          <a:bodyPr/>
          <a:lstStyle>
            <a:lvl1pPr>
              <a:lnSpc>
                <a:spcPct val="90000"/>
              </a:lnSpc>
              <a:spcBef>
                <a:spcPct val="20000"/>
              </a:spcBef>
              <a:buFontTx/>
              <a:buChar char="•"/>
              <a:defRPr sz="2400" smtClean="0"/>
            </a:lvl1pPr>
          </a:lstStyle>
          <a:p>
            <a:pPr>
              <a:defRPr/>
            </a:pPr>
            <a:fld id="{5DD44C4C-50D5-46F6-AA56-B09EEEB1BF4D}" type="datetime10">
              <a:rPr lang="en-GB"/>
              <a:pPr>
                <a:defRPr/>
              </a:pPr>
              <a:t>14:22</a:t>
            </a:fld>
            <a:endParaRPr lang="en-GB"/>
          </a:p>
        </p:txBody>
      </p:sp>
    </p:spTree>
  </p:cSld>
  <p:clrMapOvr>
    <a:masterClrMapping/>
  </p:clrMapOvr>
  <p:transition spd="med" advClick="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8445C52-A29C-4846-B5E7-A34EF436D764}"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331E48B0-D053-408D-8BE6-5B5E4B57F23C}" type="datetime10">
              <a:rPr lang="en-GB"/>
              <a:pPr>
                <a:defRPr/>
              </a:pPr>
              <a:t>14:22</a:t>
            </a:fld>
            <a:endParaRPr lang="en-GB"/>
          </a:p>
        </p:txBody>
      </p:sp>
    </p:spTree>
  </p:cSld>
  <p:clrMapOvr>
    <a:masterClrMapping/>
  </p:clrMapOvr>
  <p:transition spd="med" advClick="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061003C8-E026-42BC-B491-F6673AA796A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7DA9BE4F-B90D-46FA-B298-F58C9F1C8F70}" type="datetime10">
              <a:rPr lang="en-GB"/>
              <a:pPr>
                <a:defRPr/>
              </a:pPr>
              <a:t>14:22</a:t>
            </a:fld>
            <a:endParaRPr lang="en-GB"/>
          </a:p>
        </p:txBody>
      </p:sp>
    </p:spTree>
  </p:cSld>
  <p:clrMapOvr>
    <a:masterClrMapping/>
  </p:clrMapOvr>
  <p:transition spd="med" advClick="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5DFDE5-8B3C-48A6-A7AA-87FAD343747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1F3B286B-1796-475C-81E0-C3ED4E5D8540}" type="datetime10">
              <a:rPr lang="en-GB"/>
              <a:pPr>
                <a:defRPr/>
              </a:pPr>
              <a:t>14:22</a:t>
            </a:fld>
            <a:endParaRPr lang="en-GB"/>
          </a:p>
        </p:txBody>
      </p:sp>
    </p:spTree>
  </p:cSld>
  <p:clrMapOvr>
    <a:masterClrMapping/>
  </p:clrMapOvr>
  <p:transition spd="med" advClick="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E98FD79-27C3-449E-A283-E31BABCDC88C}"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C91EE23-F823-4428-8210-A971F3912A91}" type="datetime10">
              <a:rPr lang="en-GB"/>
              <a:pPr>
                <a:defRPr/>
              </a:pPr>
              <a:t>14:22</a:t>
            </a:fld>
            <a:endParaRPr lang="en-GB"/>
          </a:p>
        </p:txBody>
      </p:sp>
    </p:spTree>
  </p:cSld>
  <p:clrMapOvr>
    <a:masterClrMapping/>
  </p:clrMapOvr>
  <p:transition spd="med" advClick="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8CDABB-9DC9-4867-89E7-874AA8D1408E}"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49A65439-22B0-46E5-9ED6-6D89878084A3}" type="datetime10">
              <a:rPr lang="en-GB"/>
              <a:pPr>
                <a:defRPr/>
              </a:pPr>
              <a:t>14:22</a:t>
            </a:fld>
            <a:endParaRPr lang="en-GB"/>
          </a:p>
        </p:txBody>
      </p:sp>
    </p:spTree>
  </p:cSld>
  <p:clrMapOvr>
    <a:masterClrMapping/>
  </p:clrMapOvr>
  <p:transition spd="med" advClick="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C19A3905-7CB4-492F-BFCA-8CA8C10B8941}"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0766FE8D-921A-42C4-A9C5-DACFABD5CA85}" type="datetime10">
              <a:rPr lang="en-GB"/>
              <a:pPr>
                <a:defRPr/>
              </a:pPr>
              <a:t>14:22</a:t>
            </a:fld>
            <a:endParaRPr lang="en-GB"/>
          </a:p>
        </p:txBody>
      </p:sp>
    </p:spTree>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3945D55F-6DE7-4902-894A-1D01A564E17C}"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2DE2D62C-EEC8-4A54-8387-DC2760853500}" type="datetime10">
              <a:rPr lang="en-GB"/>
              <a:pPr>
                <a:defRPr/>
              </a:pPr>
              <a:t>14:22</a:t>
            </a:fld>
            <a:endParaRPr lang="en-GB"/>
          </a:p>
        </p:txBody>
      </p:sp>
    </p:spTree>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C15DE2E7-A2A6-4DC0-A8D9-984CF93F5575}"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E75169CC-B078-4C7B-8810-B2B4C758C9A3}" type="datetime10">
              <a:rPr lang="en-GB"/>
              <a:pPr>
                <a:defRPr/>
              </a:pPr>
              <a:t>14:22</a:t>
            </a:fld>
            <a:endParaRPr lang="en-GB"/>
          </a:p>
        </p:txBody>
      </p:sp>
    </p:spTree>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28DD5B97-094E-420F-834C-B25D47C2135C}"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461446B0-0821-45A2-A843-0273AA09AF7B}" type="datetime10">
              <a:rPr lang="en-GB"/>
              <a:pPr>
                <a:defRPr/>
              </a:pPr>
              <a:t>14:22</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37EB38F6-6945-417F-97BD-032C17F20678}"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EE0582A-D826-4263-AF9F-B51FF94DA607}" type="datetime10">
              <a:rPr lang="en-GB"/>
              <a:pPr>
                <a:defRPr/>
              </a:pPr>
              <a:t>14:22</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B43D717-1EA6-4D1E-B964-4D3B68A6BCFB}"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634D2B1-1383-48BE-98A2-946864F60308}" type="datetime10">
              <a:rPr lang="en-GB"/>
              <a:pPr>
                <a:defRPr/>
              </a:pPr>
              <a:t>14:22</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36CAA6A2-7C64-48BF-A6B3-A73479F7CB0A}"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A13A7819-6030-4C16-A889-C42113CC65C0}" type="datetime10">
              <a:rPr lang="en-GB"/>
              <a:pPr>
                <a:defRPr/>
              </a:pPr>
              <a:t>14:22</a:t>
            </a:fld>
            <a:endParaRPr lang="en-GB"/>
          </a:p>
        </p:txBody>
      </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FFD1834B-400A-4787-8340-519C434A0F76}" type="datetime10">
              <a:rPr lang="en-GB"/>
              <a:pPr>
                <a:defRPr/>
              </a:pPr>
              <a:t>14:22</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432ABB0F-A336-4C87-BFB2-0FE4A811324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smtClean="0">
                <a:solidFill>
                  <a:srgbClr val="FFFFFF"/>
                </a:solidFill>
              </a:defRPr>
            </a:lvl1pPr>
          </a:lstStyle>
          <a:p>
            <a:pPr>
              <a:defRPr/>
            </a:pPr>
            <a:fld id="{28997EBE-7B71-444C-9D87-CAB523CBC7DB}"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smtClean="0">
                <a:solidFill>
                  <a:srgbClr val="FFCCCC"/>
                </a:solidFill>
              </a:defRPr>
            </a:lvl1pPr>
          </a:lstStyle>
          <a:p>
            <a:pPr>
              <a:defRPr/>
            </a:pPr>
            <a:fld id="{3BED9F3E-2387-4275-840D-A25ED7BAB4C9}" type="datetime10">
              <a:rPr lang="en-GB"/>
              <a:pPr>
                <a:defRPr/>
              </a:pPr>
              <a:t>14:22</a:t>
            </a:fld>
            <a:endParaRPr lang="en-GB"/>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med" advClick="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mhhe.com/biosci/genbio/tlw3/eBridge/Chp29/animations/ch29/1_nitrogen_cycle.swf" TargetMode="External"/><Relationship Id="rId5" Type="http://schemas.openxmlformats.org/officeDocument/2006/relationships/hyperlink" Target="http://www.classzone.com/books/ml_science_share/vis_sim/em05_pg20_nitrogen/em05_pg20_nitrogen.swf" TargetMode="External"/><Relationship Id="rId4" Type="http://schemas.openxmlformats.org/officeDocument/2006/relationships/hyperlink" Target="http://www.youtube.com/watch?v=w03iO_Yu9Xw&amp;feature=relat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cKEWww0s5Z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1"/>
          </p:nvPr>
        </p:nvSpPr>
        <p:spPr>
          <a:noFill/>
        </p:spPr>
        <p:txBody>
          <a:bodyPr/>
          <a:lstStyle/>
          <a:p>
            <a:fld id="{3586ED3C-77C7-4808-9523-43AA70288B95}" type="datetime10">
              <a:rPr lang="en-GB"/>
              <a:pPr/>
              <a:t>14:22</a:t>
            </a:fld>
            <a:endParaRPr lang="en-GB"/>
          </a:p>
        </p:txBody>
      </p:sp>
      <p:sp>
        <p:nvSpPr>
          <p:cNvPr id="29699" name="Rectangle 2"/>
          <p:cNvSpPr>
            <a:spLocks noGrp="1" noChangeArrowheads="1"/>
          </p:cNvSpPr>
          <p:nvPr>
            <p:ph type="subTitle" idx="1"/>
          </p:nvPr>
        </p:nvSpPr>
        <p:spPr>
          <a:xfrm>
            <a:off x="755650" y="4021138"/>
            <a:ext cx="6400800" cy="2836862"/>
          </a:xfrm>
        </p:spPr>
        <p:txBody>
          <a:bodyPr/>
          <a:lstStyle/>
          <a:p>
            <a:pPr marL="609600" indent="-609600" algn="l" eaLnBrk="1" hangingPunct="1"/>
            <a:r>
              <a:rPr lang="en-GB" sz="1800" b="1" dirty="0" smtClean="0"/>
              <a:t>Technicians list:</a:t>
            </a:r>
          </a:p>
          <a:p>
            <a:pPr marL="609600" indent="-609600" algn="l" eaLnBrk="1" hangingPunct="1"/>
            <a:r>
              <a:rPr lang="en-GB" sz="1800" b="1" dirty="0" smtClean="0"/>
              <a:t>Pre-printed diagram of the carbon cycle (slide 8)</a:t>
            </a:r>
          </a:p>
          <a:p>
            <a:pPr marL="609600" indent="-609600" algn="l" eaLnBrk="1" hangingPunct="1"/>
            <a:r>
              <a:rPr lang="en-GB" sz="1800" b="1" dirty="0" smtClean="0"/>
              <a:t>Pre-printed nitrogen cycle (slide 17)</a:t>
            </a:r>
          </a:p>
          <a:p>
            <a:pPr marL="609600" indent="-609600" algn="l" eaLnBrk="1" hangingPunct="1"/>
            <a:r>
              <a:rPr lang="en-GB" sz="1800" b="1" dirty="0" smtClean="0"/>
              <a:t>Poster pens</a:t>
            </a:r>
          </a:p>
          <a:p>
            <a:pPr marL="609600" indent="-609600" algn="l" eaLnBrk="1" hangingPunct="1"/>
            <a:endParaRPr lang="en-GB" sz="1800" b="1" dirty="0" smtClean="0"/>
          </a:p>
        </p:txBody>
      </p:sp>
      <p:sp>
        <p:nvSpPr>
          <p:cNvPr id="29700" name="Rectangle 3"/>
          <p:cNvSpPr>
            <a:spLocks noGrp="1" noChangeArrowheads="1"/>
          </p:cNvSpPr>
          <p:nvPr>
            <p:ph type="ctrTitle"/>
          </p:nvPr>
        </p:nvSpPr>
        <p:spPr>
          <a:xfrm>
            <a:off x="755650" y="2636838"/>
            <a:ext cx="7772400" cy="1470025"/>
          </a:xfrm>
        </p:spPr>
        <p:txBody>
          <a:bodyPr/>
          <a:lstStyle/>
          <a:p>
            <a:pPr algn="l" eaLnBrk="1" hangingPunct="1"/>
            <a:r>
              <a:rPr lang="en-GB" sz="2000" b="1" smtClean="0"/>
              <a:t/>
            </a:r>
            <a:br>
              <a:rPr lang="en-GB" sz="2000" b="1" smtClean="0"/>
            </a:br>
            <a:r>
              <a:rPr lang="en-GB" sz="2000" b="1" smtClean="0"/>
              <a:t>Lesson title: Cells</a:t>
            </a:r>
            <a:br>
              <a:rPr lang="en-GB" sz="2000" b="1" smtClean="0"/>
            </a:br>
            <a:r>
              <a:rPr lang="en-GB" sz="2000" b="1" smtClean="0"/>
              <a:t>Resources/Equipment (e- learning):</a:t>
            </a:r>
            <a:br>
              <a:rPr lang="en-GB" sz="2000" b="1" smtClean="0"/>
            </a:br>
            <a:r>
              <a:rPr lang="en-GB" sz="2000" b="1" smtClean="0"/>
              <a:t>1)</a:t>
            </a:r>
            <a:br>
              <a:rPr lang="en-GB" sz="2000" b="1" smtClean="0"/>
            </a:br>
            <a:r>
              <a:rPr lang="en-GB" sz="2000" b="1" smtClean="0"/>
              <a:t>2) </a:t>
            </a:r>
            <a:br>
              <a:rPr lang="en-GB" sz="2000" b="1" smtClean="0"/>
            </a:br>
            <a:endParaRPr lang="en-GB" sz="2000" b="1" smtClean="0"/>
          </a:p>
        </p:txBody>
      </p:sp>
      <p:pic>
        <p:nvPicPr>
          <p:cNvPr id="297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9702" name="Text Box 5"/>
          <p:cNvSpPr txBox="1">
            <a:spLocks noChangeArrowheads="1"/>
          </p:cNvSpPr>
          <p:nvPr/>
        </p:nvSpPr>
        <p:spPr bwMode="auto">
          <a:xfrm>
            <a:off x="1116013" y="0"/>
            <a:ext cx="6335712" cy="2520950"/>
          </a:xfrm>
          <a:prstGeom prst="rect">
            <a:avLst/>
          </a:prstGeom>
          <a:noFill/>
          <a:ln w="9525">
            <a:noFill/>
            <a:miter lim="800000"/>
            <a:headEnd/>
            <a:tailEnd/>
          </a:ln>
        </p:spPr>
        <p:txBody>
          <a:bodyPr>
            <a:spAutoFit/>
          </a:bodyPr>
          <a:lstStyle/>
          <a:p>
            <a:pPr algn="ctr">
              <a:lnSpc>
                <a:spcPct val="100000"/>
              </a:lnSpc>
              <a:spcBef>
                <a:spcPct val="50000"/>
              </a:spcBef>
              <a:buFontTx/>
              <a:buNone/>
            </a:pPr>
            <a:endParaRPr lang="en-GB" sz="1800">
              <a:solidFill>
                <a:srgbClr val="FFFFFF"/>
              </a:solidFill>
            </a:endParaRPr>
          </a:p>
          <a:p>
            <a:pPr algn="ctr">
              <a:lnSpc>
                <a:spcPct val="100000"/>
              </a:lnSpc>
              <a:spcBef>
                <a:spcPct val="50000"/>
              </a:spcBef>
              <a:buFontTx/>
              <a:buNone/>
            </a:pPr>
            <a:r>
              <a:rPr lang="en-GB" sz="1800" b="1">
                <a:solidFill>
                  <a:srgbClr val="FFFFFF"/>
                </a:solidFill>
              </a:rPr>
              <a:t>FEATHERSTONE HIGH SCHOOL                                                                                                                                                  </a:t>
            </a:r>
            <a:br>
              <a:rPr lang="en-GB" sz="1800" b="1">
                <a:solidFill>
                  <a:srgbClr val="FFFFFF"/>
                </a:solidFill>
              </a:rPr>
            </a:br>
            <a:r>
              <a:rPr lang="en-GB" sz="1800" b="1">
                <a:solidFill>
                  <a:srgbClr val="FFFFFF"/>
                </a:solidFill>
              </a:rPr>
              <a:t>A Leading Edge School </a:t>
            </a:r>
          </a:p>
          <a:p>
            <a:pPr algn="ctr">
              <a:lnSpc>
                <a:spcPct val="100000"/>
              </a:lnSpc>
              <a:spcBef>
                <a:spcPct val="50000"/>
              </a:spcBef>
              <a:buFontTx/>
              <a:buNone/>
            </a:pPr>
            <a:r>
              <a:rPr lang="en-GB" sz="1800" b="1">
                <a:solidFill>
                  <a:srgbClr val="FFFFFF"/>
                </a:solidFill>
              </a:rPr>
              <a:t>Science Department </a:t>
            </a:r>
          </a:p>
          <a:p>
            <a:pPr algn="ctr">
              <a:lnSpc>
                <a:spcPct val="100000"/>
              </a:lnSpc>
              <a:spcBef>
                <a:spcPct val="50000"/>
              </a:spcBef>
              <a:buFontTx/>
              <a:buNone/>
            </a:pPr>
            <a:r>
              <a:rPr lang="en-GB" sz="1800" b="1">
                <a:solidFill>
                  <a:srgbClr val="FFFFFF"/>
                </a:solidFill>
              </a:rPr>
              <a:t>Lesson plan</a:t>
            </a:r>
            <a:r>
              <a:rPr lang="en-GB" sz="1800">
                <a:solidFill>
                  <a:srgbClr val="FFFFFF"/>
                </a:solidFill>
              </a:rPr>
              <a:t> </a:t>
            </a:r>
          </a:p>
          <a:p>
            <a:pPr algn="ctr">
              <a:lnSpc>
                <a:spcPct val="100000"/>
              </a:lnSpc>
              <a:spcBef>
                <a:spcPct val="50000"/>
              </a:spcBef>
              <a:buFontTx/>
              <a:buNone/>
            </a:pPr>
            <a:r>
              <a:rPr lang="en-GB" sz="2800" b="1">
                <a:solidFill>
                  <a:srgbClr val="FFFFFF"/>
                </a:solidFill>
              </a:rPr>
              <a:t>Teacher information</a:t>
            </a:r>
          </a:p>
        </p:txBody>
      </p:sp>
      <p:sp>
        <p:nvSpPr>
          <p:cNvPr id="29703"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a:lnSpc>
                <a:spcPct val="100000"/>
              </a:lnSpc>
              <a:spcBef>
                <a:spcPct val="0"/>
              </a:spcBef>
              <a:buFontTx/>
              <a:buNone/>
            </a:pPr>
            <a:r>
              <a:rPr lang="en-GB" sz="2000" b="1">
                <a:solidFill>
                  <a:srgbClr val="FFCC00"/>
                </a:solidFill>
              </a:rPr>
              <a:t>Provision:</a:t>
            </a:r>
          </a:p>
          <a:p>
            <a:pPr>
              <a:lnSpc>
                <a:spcPct val="100000"/>
              </a:lnSpc>
              <a:spcBef>
                <a:spcPct val="0"/>
              </a:spcBef>
              <a:buFontTx/>
              <a:buNone/>
            </a:pPr>
            <a:r>
              <a:rPr lang="en-GB" sz="2000" b="1">
                <a:solidFill>
                  <a:srgbClr val="FFCC00"/>
                </a:solidFill>
              </a:rPr>
              <a:t>1) EAL:</a:t>
            </a:r>
          </a:p>
          <a:p>
            <a:pPr>
              <a:lnSpc>
                <a:spcPct val="100000"/>
              </a:lnSpc>
              <a:spcBef>
                <a:spcPct val="0"/>
              </a:spcBef>
              <a:buFontTx/>
              <a:buNone/>
            </a:pPr>
            <a:r>
              <a:rPr lang="en-GB" sz="2000" b="1">
                <a:solidFill>
                  <a:srgbClr val="FFCC00"/>
                </a:solidFill>
              </a:rPr>
              <a:t>2) SEN:</a:t>
            </a:r>
          </a:p>
          <a:p>
            <a:pPr>
              <a:lnSpc>
                <a:spcPct val="100000"/>
              </a:lnSpc>
              <a:spcBef>
                <a:spcPct val="50000"/>
              </a:spcBef>
              <a:buFontTx/>
              <a:buNone/>
            </a:pPr>
            <a:r>
              <a:rPr lang="en-GB" sz="2000" b="1">
                <a:solidFill>
                  <a:srgbClr val="FFCC00"/>
                </a:solidFill>
              </a:rPr>
              <a:t>Role of TA:</a:t>
            </a:r>
          </a:p>
          <a:p>
            <a:pPr>
              <a:lnSpc>
                <a:spcPct val="100000"/>
              </a:lnSpc>
              <a:spcBef>
                <a:spcPct val="50000"/>
              </a:spcBef>
              <a:buFontTx/>
              <a:buNone/>
            </a:pPr>
            <a:r>
              <a:rPr lang="en-GB" sz="2000" b="1">
                <a:solidFill>
                  <a:srgbClr val="FFCC00"/>
                </a:solidFill>
              </a:rPr>
              <a:t>1)</a:t>
            </a:r>
          </a:p>
          <a:p>
            <a:pPr>
              <a:lnSpc>
                <a:spcPct val="100000"/>
              </a:lnSpc>
              <a:spcBef>
                <a:spcPct val="50000"/>
              </a:spcBef>
              <a:buFontTx/>
              <a:buNone/>
            </a:pPr>
            <a:r>
              <a:rPr lang="en-GB" sz="2000" b="1">
                <a:solidFill>
                  <a:srgbClr val="FFCC00"/>
                </a:solidFill>
              </a:rPr>
              <a:t>2)</a:t>
            </a:r>
          </a:p>
          <a:p>
            <a:pPr>
              <a:lnSpc>
                <a:spcPct val="100000"/>
              </a:lnSpc>
              <a:spcBef>
                <a:spcPct val="50000"/>
              </a:spcBef>
              <a:buFontTx/>
              <a:buNone/>
            </a:pPr>
            <a:r>
              <a:rPr lang="en-GB" sz="2000" b="1">
                <a:solidFill>
                  <a:srgbClr val="FFCC00"/>
                </a:solidFill>
              </a:rPr>
              <a:t>3)</a:t>
            </a:r>
          </a:p>
          <a:p>
            <a:pPr>
              <a:lnSpc>
                <a:spcPct val="100000"/>
              </a:lnSpc>
              <a:spcBef>
                <a:spcPct val="50000"/>
              </a:spcBef>
              <a:buFontTx/>
              <a:buNone/>
            </a:pPr>
            <a:endParaRPr lang="en-GB">
              <a:solidFill>
                <a:srgbClr val="FFCC00"/>
              </a:solidFill>
            </a:endParaRPr>
          </a:p>
        </p:txBody>
      </p:sp>
    </p:spTree>
  </p:cSld>
  <p:clrMapOvr>
    <a:masterClrMapping/>
  </p:clrMapOvr>
  <p:transition spd="med" advClick="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14:22</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400" b="1" dirty="0" smtClean="0"/>
              <a:t>Carbon is in the bodies of animals and plants.</a:t>
            </a:r>
          </a:p>
          <a:p>
            <a:pPr eaLnBrk="1" hangingPunct="1">
              <a:buFontTx/>
              <a:buNone/>
            </a:pPr>
            <a:r>
              <a:rPr lang="en-GB" sz="2400" b="1" dirty="0" smtClean="0"/>
              <a:t>In the ocean there are many invertebrates which have shells to protect their bodies. The shells are made of calcium carbonate </a:t>
            </a:r>
          </a:p>
          <a:p>
            <a:pPr eaLnBrk="1" hangingPunct="1">
              <a:buFontTx/>
              <a:buNone/>
            </a:pPr>
            <a:r>
              <a:rPr lang="en-GB" sz="2400" b="1" dirty="0" smtClean="0"/>
              <a:t>Other animals such as coral and algae are also covered in calcium carbonate </a:t>
            </a:r>
          </a:p>
          <a:p>
            <a:pPr eaLnBrk="1" hangingPunct="1">
              <a:buFontTx/>
              <a:buNone/>
            </a:pPr>
            <a:r>
              <a:rPr lang="en-GB" sz="2400" b="1" dirty="0" smtClean="0"/>
              <a:t>When they die their shells collect on the sea floor and over millions of years they form a sedimentary rock called limestone </a:t>
            </a:r>
          </a:p>
          <a:p>
            <a:pPr eaLnBrk="1" hangingPunct="1">
              <a:buFontTx/>
              <a:buNone/>
            </a:pPr>
            <a:r>
              <a:rPr lang="en-GB" sz="2400" b="1" dirty="0" smtClean="0"/>
              <a:t>Limestone is soft and can be weathered away by rain which contains acid. </a:t>
            </a:r>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14:22</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00FF00"/>
            </a:solidFill>
          </a:ln>
        </p:spPr>
        <p:txBody>
          <a:bodyPr/>
          <a:lstStyle/>
          <a:p>
            <a:pPr eaLnBrk="1" hangingPunct="1">
              <a:buFontTx/>
              <a:buNone/>
            </a:pPr>
            <a:r>
              <a:rPr lang="en-GB" sz="2800" dirty="0" smtClean="0"/>
              <a:t>	Answer the following question based on the carbon cycle:</a:t>
            </a:r>
          </a:p>
          <a:p>
            <a:pPr marL="514350" indent="-514350" eaLnBrk="1" hangingPunct="1">
              <a:buFontTx/>
              <a:buAutoNum type="arabicPeriod"/>
            </a:pPr>
            <a:r>
              <a:rPr lang="en-GB" sz="2800" dirty="0" smtClean="0"/>
              <a:t>Name the processes by which carbon enters and leaves living organisms?</a:t>
            </a:r>
          </a:p>
          <a:p>
            <a:pPr marL="514350" indent="-514350" eaLnBrk="1" hangingPunct="1">
              <a:buFontTx/>
              <a:buAutoNum type="arabicPeriod"/>
            </a:pPr>
            <a:r>
              <a:rPr lang="en-GB" sz="2800" dirty="0" smtClean="0"/>
              <a:t>Suggest what would happen to life on earth if there was no carbon dioxide?</a:t>
            </a:r>
          </a:p>
          <a:p>
            <a:pPr marL="514350" indent="-514350" eaLnBrk="1" hangingPunct="1">
              <a:buFontTx/>
              <a:buAutoNum type="arabicPeriod"/>
            </a:pPr>
            <a:r>
              <a:rPr lang="en-GB" sz="2800" dirty="0" smtClean="0"/>
              <a:t>Describe the key roles of microbes in the carbon cycle?</a:t>
            </a:r>
          </a:p>
          <a:p>
            <a:pPr marL="514350" indent="-514350" eaLnBrk="1" hangingPunct="1">
              <a:buFontTx/>
              <a:buAutoNum type="arabicPeriod"/>
            </a:pPr>
            <a:r>
              <a:rPr lang="en-GB" sz="2800" dirty="0" smtClean="0"/>
              <a:t>What is meant by there term carbon footprint?</a:t>
            </a:r>
          </a:p>
          <a:p>
            <a:pPr marL="514350" indent="-514350" eaLnBrk="1" hangingPunct="1">
              <a:buFontTx/>
              <a:buAutoNum type="arabicPeriod"/>
            </a:pPr>
            <a:endParaRPr lang="en-GB" sz="2800" dirty="0" smtClean="0"/>
          </a:p>
          <a:p>
            <a:pPr marL="514350" indent="-514350" eaLnBrk="1" hangingPunct="1">
              <a:buNone/>
            </a:pPr>
            <a:r>
              <a:rPr lang="en-GB" sz="2800" dirty="0" smtClean="0"/>
              <a:t>Complete carbon cycle worksheet. </a:t>
            </a:r>
            <a:r>
              <a:rPr lang="en-GB" sz="2800" smtClean="0"/>
              <a:t>B2c  recycling </a:t>
            </a:r>
          </a:p>
          <a:p>
            <a:pPr marL="514350" indent="-514350" eaLnBrk="1" hangingPunct="1">
              <a:buNone/>
            </a:pPr>
            <a:endParaRPr lang="en-GB" sz="2800" dirty="0" smtClean="0"/>
          </a:p>
        </p:txBody>
      </p:sp>
    </p:spTree>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67644B87-CC9A-48A6-8B52-EB714DC8B5B9}" type="datetime10">
              <a:rPr lang="en-GB" smtClean="0"/>
              <a:pPr/>
              <a:t>14:22</a:t>
            </a:fld>
            <a:endParaRPr lang="en-GB" smtClean="0"/>
          </a:p>
        </p:txBody>
      </p:sp>
      <p:grpSp>
        <p:nvGrpSpPr>
          <p:cNvPr id="36867" name="Group 2"/>
          <p:cNvGrpSpPr>
            <a:grpSpLocks/>
          </p:cNvGrpSpPr>
          <p:nvPr/>
        </p:nvGrpSpPr>
        <p:grpSpPr bwMode="auto">
          <a:xfrm>
            <a:off x="3348038" y="188913"/>
            <a:ext cx="2016125" cy="6669087"/>
            <a:chOff x="2109" y="119"/>
            <a:chExt cx="1270" cy="4201"/>
          </a:xfrm>
        </p:grpSpPr>
        <p:sp>
          <p:nvSpPr>
            <p:cNvPr id="3687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3688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3688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3688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3688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3688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3688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3688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3688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36868" name="Text Box 14"/>
          <p:cNvSpPr txBox="1">
            <a:spLocks noChangeArrowheads="1"/>
          </p:cNvSpPr>
          <p:nvPr/>
        </p:nvSpPr>
        <p:spPr bwMode="auto">
          <a:xfrm>
            <a:off x="0" y="2420888"/>
            <a:ext cx="3024187" cy="15604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Identify the ways in which carbon is put into and taken out of the atmosphere</a:t>
            </a:r>
            <a:endParaRPr lang="en-GB" sz="1800" b="1" dirty="0">
              <a:solidFill>
                <a:srgbClr val="000000"/>
              </a:solidFill>
            </a:endParaRPr>
          </a:p>
        </p:txBody>
      </p:sp>
      <p:sp>
        <p:nvSpPr>
          <p:cNvPr id="36871" name="Text Box 17"/>
          <p:cNvSpPr txBox="1">
            <a:spLocks noChangeArrowheads="1"/>
          </p:cNvSpPr>
          <p:nvPr/>
        </p:nvSpPr>
        <p:spPr bwMode="auto">
          <a:xfrm>
            <a:off x="5580063" y="3286125"/>
            <a:ext cx="3563937" cy="1615827"/>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List causes for a change in the levels of carbon in the atmosphere and explain the effect this may have</a:t>
            </a:r>
            <a:endParaRPr lang="en-GB" sz="1800" b="1" dirty="0">
              <a:solidFill>
                <a:srgbClr val="000000"/>
              </a:solidFill>
            </a:endParaRPr>
          </a:p>
        </p:txBody>
      </p:sp>
      <p:pic>
        <p:nvPicPr>
          <p:cNvPr id="3687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36875"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1</a:t>
            </a:r>
          </a:p>
        </p:txBody>
      </p:sp>
      <p:sp>
        <p:nvSpPr>
          <p:cNvPr id="36876"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059113" y="2420888"/>
            <a:ext cx="2232967"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36878" name="Text Box 22"/>
          <p:cNvSpPr txBox="1">
            <a:spLocks noChangeArrowheads="1"/>
          </p:cNvSpPr>
          <p:nvPr/>
        </p:nvSpPr>
        <p:spPr bwMode="auto">
          <a:xfrm>
            <a:off x="5580063" y="0"/>
            <a:ext cx="2663825" cy="2169825"/>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u="sng" dirty="0" smtClean="0">
                <a:solidFill>
                  <a:schemeClr val="bg1"/>
                </a:solidFill>
              </a:rPr>
              <a:t>Combustion, respiration, photosynthesis, decay</a:t>
            </a:r>
            <a:endParaRPr lang="en-GB" sz="1800" b="1" u="sng" dirty="0">
              <a:solidFill>
                <a:schemeClr val="bg1"/>
              </a:solidFill>
            </a:endParaRPr>
          </a:p>
          <a:p>
            <a:pPr>
              <a:lnSpc>
                <a:spcPct val="100000"/>
              </a:lnSpc>
              <a:spcBef>
                <a:spcPct val="50000"/>
              </a:spcBef>
              <a:buFontTx/>
              <a:buNone/>
            </a:pPr>
            <a:endParaRPr lang="en-GB" sz="1800" b="1" dirty="0">
              <a:solidFill>
                <a:schemeClr val="bg1"/>
              </a:solidFill>
            </a:endParaRPr>
          </a:p>
          <a:p>
            <a:pPr>
              <a:lnSpc>
                <a:spcPct val="100000"/>
              </a:lnSpc>
              <a:spcBef>
                <a:spcPct val="50000"/>
              </a:spcBef>
              <a:buFontTx/>
              <a:buNone/>
            </a:pPr>
            <a:endParaRPr lang="en-GB" sz="1800" dirty="0"/>
          </a:p>
        </p:txBody>
      </p:sp>
      <p:sp>
        <p:nvSpPr>
          <p:cNvPr id="22" name="Text Box 18"/>
          <p:cNvSpPr txBox="1">
            <a:spLocks noChangeArrowheads="1"/>
          </p:cNvSpPr>
          <p:nvPr/>
        </p:nvSpPr>
        <p:spPr bwMode="auto">
          <a:xfrm>
            <a:off x="0" y="4653136"/>
            <a:ext cx="3024187" cy="1560427"/>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How has the actions on humans led to the imbalance in the carbon cycle </a:t>
            </a:r>
            <a:endParaRPr lang="en-GB" sz="1800" b="1" dirty="0">
              <a:solidFill>
                <a:srgbClr val="0000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F526D1E8-30FA-477A-8DC0-AFF33DBF234E}" type="datetime10">
              <a:rPr lang="en-GB" smtClean="0"/>
              <a:pPr/>
              <a:t>14:22</a:t>
            </a:fld>
            <a:endParaRPr lang="en-GB" smtClean="0"/>
          </a:p>
        </p:txBody>
      </p:sp>
      <p:sp>
        <p:nvSpPr>
          <p:cNvPr id="3789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58635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6"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37907"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14:22</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pPr marL="342900" indent="-342900">
              <a:lnSpc>
                <a:spcPct val="100000"/>
              </a:lnSpc>
              <a:buFontTx/>
              <a:buNone/>
            </a:pPr>
            <a:r>
              <a:rPr lang="en-GB" sz="4000" b="1" dirty="0"/>
              <a:t>Explore and Discover:</a:t>
            </a:r>
          </a:p>
          <a:p>
            <a:pPr marL="342900" indent="-342900">
              <a:lnSpc>
                <a:spcPct val="100000"/>
              </a:lnSpc>
            </a:pPr>
            <a:r>
              <a:rPr lang="en-GB" sz="3200" b="1" dirty="0" smtClean="0"/>
              <a:t>Visual:</a:t>
            </a:r>
          </a:p>
          <a:p>
            <a:pPr marL="342900" indent="-342900">
              <a:lnSpc>
                <a:spcPct val="100000"/>
              </a:lnSpc>
            </a:pPr>
            <a:r>
              <a:rPr lang="en-GB" sz="1800" dirty="0" smtClean="0">
                <a:hlinkClick r:id="rId4"/>
              </a:rPr>
              <a:t>http://www.youtube.com/watch?v=w03iO_Yu9Xw&amp;feature=related</a:t>
            </a:r>
            <a:endParaRPr lang="en-GB" sz="1800" b="1" dirty="0" smtClean="0"/>
          </a:p>
          <a:p>
            <a:pPr marL="342900" indent="-342900">
              <a:lnSpc>
                <a:spcPct val="100000"/>
              </a:lnSpc>
            </a:pPr>
            <a:r>
              <a:rPr lang="en-GB" sz="1800" b="1" dirty="0" smtClean="0">
                <a:hlinkClick r:id="rId5"/>
              </a:rPr>
              <a:t>http://www.classzone.com/books/ml_science_share/vis_sim/em05_pg20_nitrogen/em05_pg20_nitrogen.swf</a:t>
            </a:r>
            <a:endParaRPr lang="en-GB" sz="1800" b="1" dirty="0" smtClean="0"/>
          </a:p>
          <a:p>
            <a:pPr marL="342900" indent="-342900">
              <a:lnSpc>
                <a:spcPct val="100000"/>
              </a:lnSpc>
            </a:pPr>
            <a:r>
              <a:rPr lang="en-GB" sz="1800" b="1" dirty="0" smtClean="0">
                <a:hlinkClick r:id="rId6"/>
              </a:rPr>
              <a:t>http://www.mhhe.com/biosci/genbio/tlw3/eBridge/Chp29/animations/ch29/1_nitrogen_cycle.swf</a:t>
            </a:r>
            <a:endParaRPr lang="en-GB" sz="1800" b="1" dirty="0" smtClean="0"/>
          </a:p>
          <a:p>
            <a:pPr marL="342900" indent="-342900">
              <a:lnSpc>
                <a:spcPct val="100000"/>
              </a:lnSpc>
            </a:pPr>
            <a:r>
              <a:rPr lang="en-GB" sz="1800" b="1" dirty="0" smtClean="0"/>
              <a:t>Look out for the names of the bacteria</a:t>
            </a:r>
            <a:endParaRPr lang="en-GB" sz="1800" b="1" dirty="0"/>
          </a:p>
          <a:p>
            <a:pPr marL="342900" indent="-342900">
              <a:lnSpc>
                <a:spcPct val="100000"/>
              </a:lnSpc>
            </a:pPr>
            <a:endParaRPr lang="en-GB" sz="3200" b="1" dirty="0"/>
          </a:p>
        </p:txBody>
      </p:sp>
    </p:spTree>
  </p:cSld>
  <p:clrMapOvr>
    <a:masterClrMapping/>
  </p:clrMapOvr>
  <p:transition spd="med">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14:22</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r>
              <a:rPr lang="en-GB" dirty="0" smtClean="0"/>
              <a:t> 78% </a:t>
            </a:r>
            <a:r>
              <a:rPr lang="en-GB" dirty="0" err="1" smtClean="0"/>
              <a:t>nitogen</a:t>
            </a:r>
            <a:r>
              <a:rPr lang="en-GB" dirty="0" smtClean="0"/>
              <a:t> in the atmosphere </a:t>
            </a:r>
          </a:p>
          <a:p>
            <a:r>
              <a:rPr lang="en-GB" dirty="0" smtClean="0"/>
              <a:t> Nitrogen is an </a:t>
            </a:r>
            <a:r>
              <a:rPr lang="en-GB" dirty="0" err="1" smtClean="0"/>
              <a:t>unreactive</a:t>
            </a:r>
            <a:r>
              <a:rPr lang="en-GB" dirty="0" smtClean="0"/>
              <a:t> gas  </a:t>
            </a:r>
          </a:p>
          <a:p>
            <a:r>
              <a:rPr lang="en-GB" dirty="0" smtClean="0"/>
              <a:t> Nitrogen is found in proteins and DNA </a:t>
            </a:r>
          </a:p>
          <a:p>
            <a:r>
              <a:rPr lang="en-GB" dirty="0" smtClean="0"/>
              <a:t> Plants get nitrogen from nitrates in the soil</a:t>
            </a:r>
          </a:p>
          <a:p>
            <a:r>
              <a:rPr lang="en-GB" dirty="0" smtClean="0"/>
              <a:t> Animals get nitrogen when they eat plants  or other animals</a:t>
            </a:r>
          </a:p>
          <a:p>
            <a:r>
              <a:rPr lang="en-GB" dirty="0" smtClean="0"/>
              <a:t> If nitrates were not replaced they would eventually run out and the soil would become infertile.</a:t>
            </a:r>
          </a:p>
          <a:p>
            <a:endParaRPr lang="en-GB"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14:22</a:t>
            </a:fld>
            <a:endParaRPr lang="en-GB" smtClean="0"/>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00FF00"/>
            </a:solidFill>
          </a:ln>
        </p:spPr>
        <p:txBody>
          <a:bodyPr/>
          <a:lstStyle/>
          <a:p>
            <a:pPr eaLnBrk="1" hangingPunct="1">
              <a:buFontTx/>
              <a:buNone/>
            </a:pPr>
            <a:r>
              <a:rPr lang="en-GB" sz="3600" dirty="0" smtClean="0"/>
              <a:t>In groups of 3, choose A, B and C</a:t>
            </a:r>
          </a:p>
          <a:p>
            <a:pPr eaLnBrk="1" hangingPunct="1">
              <a:buFontTx/>
              <a:buNone/>
            </a:pPr>
            <a:r>
              <a:rPr lang="en-GB" sz="3600" dirty="0" smtClean="0"/>
              <a:t>A is the drawer</a:t>
            </a:r>
          </a:p>
          <a:p>
            <a:pPr eaLnBrk="1" hangingPunct="1">
              <a:buFontTx/>
              <a:buNone/>
            </a:pPr>
            <a:r>
              <a:rPr lang="en-GB" sz="3600" dirty="0" smtClean="0"/>
              <a:t>B and C are runners</a:t>
            </a:r>
          </a:p>
          <a:p>
            <a:pPr eaLnBrk="1" hangingPunct="1">
              <a:buFontTx/>
              <a:buNone/>
            </a:pPr>
            <a:r>
              <a:rPr lang="en-GB" sz="3600" dirty="0" smtClean="0"/>
              <a:t>You cannot touch or point at the paper</a:t>
            </a:r>
          </a:p>
          <a:p>
            <a:pPr eaLnBrk="1" hangingPunct="1">
              <a:buFontTx/>
              <a:buNone/>
            </a:pPr>
            <a:r>
              <a:rPr lang="en-GB" sz="3600" dirty="0" smtClean="0"/>
              <a:t>B looks at the image for 30 seconds</a:t>
            </a:r>
          </a:p>
          <a:p>
            <a:pPr eaLnBrk="1" hangingPunct="1">
              <a:buFontTx/>
              <a:buNone/>
            </a:pPr>
            <a:r>
              <a:rPr lang="en-GB" sz="3600" dirty="0" smtClean="0"/>
              <a:t>C then looks for 30 seconds as B explains to A</a:t>
            </a:r>
          </a:p>
        </p:txBody>
      </p:sp>
      <p:sp>
        <p:nvSpPr>
          <p:cNvPr id="6" name="Title 5"/>
          <p:cNvSpPr>
            <a:spLocks noGrp="1"/>
          </p:cNvSpPr>
          <p:nvPr>
            <p:ph type="title"/>
          </p:nvPr>
        </p:nvSpPr>
        <p:spPr/>
        <p:txBody>
          <a:bodyPr/>
          <a:lstStyle/>
          <a:p>
            <a:endParaRPr lang="en-GB"/>
          </a:p>
        </p:txBody>
      </p:sp>
      <p:sp>
        <p:nvSpPr>
          <p:cNvPr id="7" name="Rectangle 2"/>
          <p:cNvSpPr txBox="1">
            <a:spLocks noChangeArrowheads="1"/>
          </p:cNvSpPr>
          <p:nvPr/>
        </p:nvSpPr>
        <p:spPr bwMode="auto">
          <a:xfrm>
            <a:off x="0" y="0"/>
            <a:ext cx="9144000" cy="1417638"/>
          </a:xfrm>
          <a:prstGeom prst="rect">
            <a:avLst/>
          </a:prstGeom>
          <a:solidFill>
            <a:srgbClr val="E69D0A"/>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chemeClr val="tx1"/>
                </a:solidFill>
                <a:effectLst/>
                <a:uLnTx/>
                <a:uFillTx/>
                <a:latin typeface="+mj-lt"/>
                <a:ea typeface="+mj-ea"/>
                <a:cs typeface="+mj-cs"/>
              </a:rPr>
              <a:t>Learning activity for Outcome 2</a:t>
            </a:r>
          </a:p>
        </p:txBody>
      </p:sp>
    </p:spTree>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GB"/>
              <a:t>What is the nitrogen cycle?</a:t>
            </a:r>
          </a:p>
        </p:txBody>
      </p:sp>
      <p:pic>
        <p:nvPicPr>
          <p:cNvPr id="117763" name="Picture 3"/>
          <p:cNvPicPr>
            <a:picLocks noChangeAspect="1" noChangeArrowheads="1"/>
          </p:cNvPicPr>
          <p:nvPr/>
        </p:nvPicPr>
        <p:blipFill>
          <a:blip r:embed="rId3" cstate="print"/>
          <a:srcRect l="10625" t="9352" r="10626" b="11451"/>
          <a:stretch>
            <a:fillRect/>
          </a:stretch>
        </p:blipFill>
        <p:spPr bwMode="auto">
          <a:xfrm>
            <a:off x="395536" y="404663"/>
            <a:ext cx="8424936" cy="615020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GB"/>
              <a:t>What is the nitrogen cycle?</a:t>
            </a:r>
          </a:p>
        </p:txBody>
      </p:sp>
      <p:pic>
        <p:nvPicPr>
          <p:cNvPr id="324620" name="Picture 12"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324621" name="Picture 13"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324623" name="Picture 15"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191490" name="ShockwaveFlash1" r:id="rId2" imgW="8699841" imgH="5308975"/>
    </p:controls>
  </p:cSld>
  <p:clrMapOvr>
    <a:masterClrMapping/>
  </p:clrMapOvr>
  <p:transition spd="med">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14:22</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pPr marL="342900" indent="-342900">
              <a:lnSpc>
                <a:spcPct val="100000"/>
              </a:lnSpc>
            </a:pPr>
            <a:r>
              <a:rPr lang="en-GB" b="1" dirty="0" smtClean="0"/>
              <a:t>Bacteria in the nitrogen cycle:</a:t>
            </a:r>
          </a:p>
          <a:p>
            <a:r>
              <a:rPr lang="en-GB" u="sng" dirty="0" smtClean="0"/>
              <a:t> Decomposers </a:t>
            </a:r>
            <a:r>
              <a:rPr lang="en-GB" dirty="0" smtClean="0"/>
              <a:t>– break down dead organisms and animal waste (manure and urea) into ammonia (NH3)</a:t>
            </a:r>
          </a:p>
          <a:p>
            <a:pPr>
              <a:buNone/>
            </a:pPr>
            <a:endParaRPr lang="en-GB" dirty="0" smtClean="0"/>
          </a:p>
          <a:p>
            <a:r>
              <a:rPr lang="en-GB" dirty="0" smtClean="0"/>
              <a:t> </a:t>
            </a:r>
            <a:r>
              <a:rPr lang="en-GB" u="sng" dirty="0" smtClean="0"/>
              <a:t>Nitrifying bacteria</a:t>
            </a:r>
            <a:r>
              <a:rPr lang="en-GB" dirty="0" smtClean="0"/>
              <a:t> - convert ammonia into nitrites and then nitrates for the plants to absorb  </a:t>
            </a:r>
          </a:p>
          <a:p>
            <a:endParaRPr lang="en-GB" dirty="0" smtClean="0"/>
          </a:p>
          <a:p>
            <a:r>
              <a:rPr lang="en-GB" dirty="0" smtClean="0"/>
              <a:t> </a:t>
            </a:r>
            <a:r>
              <a:rPr lang="en-GB" u="sng" dirty="0" smtClean="0"/>
              <a:t>Denitrifying bacteria </a:t>
            </a:r>
            <a:r>
              <a:rPr lang="en-GB" dirty="0" smtClean="0"/>
              <a:t>- break nitrates in the soil back into nitrogen gas</a:t>
            </a:r>
          </a:p>
          <a:p>
            <a:endParaRPr lang="en-GB" dirty="0" smtClean="0"/>
          </a:p>
          <a:p>
            <a:r>
              <a:rPr lang="en-GB" u="sng" dirty="0" smtClean="0"/>
              <a:t> Nitrogen fixing bacteria</a:t>
            </a:r>
            <a:r>
              <a:rPr lang="en-GB" dirty="0" smtClean="0"/>
              <a:t> - live in the roots of leguminous plants (peas, bean and clover) and convert nitrogen from the air to nitrates  </a:t>
            </a:r>
          </a:p>
        </p:txBody>
      </p:sp>
    </p:spTree>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1"/>
          </p:nvPr>
        </p:nvSpPr>
        <p:spPr>
          <a:noFill/>
        </p:spPr>
        <p:txBody>
          <a:bodyPr/>
          <a:lstStyle/>
          <a:p>
            <a:fld id="{47177834-F13E-4611-9F66-86E8B917B6B9}" type="datetime10">
              <a:rPr lang="en-GB" smtClean="0"/>
              <a:pPr/>
              <a:t>14:22</a:t>
            </a:fld>
            <a:endParaRPr lang="en-GB" smtClean="0"/>
          </a:p>
        </p:txBody>
      </p:sp>
      <p:sp>
        <p:nvSpPr>
          <p:cNvPr id="30723"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Code:B2.3 Energy Flow </a:t>
            </a:r>
            <a:br>
              <a:rPr lang="en-GB" sz="2800" b="1" dirty="0" smtClean="0">
                <a:solidFill>
                  <a:schemeClr val="bg1"/>
                </a:solidFill>
              </a:rPr>
            </a:br>
            <a:r>
              <a:rPr lang="en-GB" sz="2800" b="1" dirty="0" smtClean="0">
                <a:solidFill>
                  <a:schemeClr val="bg1"/>
                </a:solidFill>
              </a:rPr>
              <a:t>Lesson number: 6&amp;7</a:t>
            </a:r>
            <a:br>
              <a:rPr lang="en-GB" sz="2800" b="1" dirty="0" smtClean="0">
                <a:solidFill>
                  <a:schemeClr val="bg1"/>
                </a:solidFill>
              </a:rPr>
            </a:br>
            <a:r>
              <a:rPr lang="en-GB" sz="2800" b="1" dirty="0" smtClean="0">
                <a:solidFill>
                  <a:schemeClr val="bg1"/>
                </a:solidFill>
              </a:rPr>
              <a:t>Lesson Title: Carbon and Nitrogen Cycles</a:t>
            </a:r>
          </a:p>
        </p:txBody>
      </p:sp>
      <p:graphicFrame>
        <p:nvGraphicFramePr>
          <p:cNvPr id="2244" name="Group 196"/>
          <p:cNvGraphicFramePr>
            <a:graphicFrameLocks noGrp="1"/>
          </p:cNvGraphicFramePr>
          <p:nvPr/>
        </p:nvGraphicFramePr>
        <p:xfrm>
          <a:off x="0" y="1601788"/>
          <a:ext cx="9144000" cy="5281614"/>
        </p:xfrm>
        <a:graphic>
          <a:graphicData uri="http://schemas.openxmlformats.org/drawingml/2006/table">
            <a:tbl>
              <a:tblPr/>
              <a:tblGrid>
                <a:gridCol w="4210050"/>
                <a:gridCol w="2320925"/>
                <a:gridCol w="2613025"/>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33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Describe and explain the carbon cycle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Describe and explain the nitrogen cycle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Answer an exam style question on the carbon and nitrogen cycles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pic>
        <p:nvPicPr>
          <p:cNvPr id="30746"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
        <p:nvSpPr>
          <p:cNvPr id="30747" name="Text Box 162"/>
          <p:cNvSpPr txBox="1">
            <a:spLocks noChangeArrowheads="1"/>
          </p:cNvSpPr>
          <p:nvPr/>
        </p:nvSpPr>
        <p:spPr bwMode="auto">
          <a:xfrm>
            <a:off x="6948264" y="2276475"/>
            <a:ext cx="2195736" cy="4324261"/>
          </a:xfrm>
          <a:prstGeom prst="rect">
            <a:avLst/>
          </a:prstGeom>
          <a:solidFill>
            <a:schemeClr val="hlink"/>
          </a:solidFill>
          <a:ln w="9525">
            <a:noFill/>
            <a:miter lim="800000"/>
            <a:headEnd/>
            <a:tailEnd/>
          </a:ln>
        </p:spPr>
        <p:txBody>
          <a:bodyPr wrap="square">
            <a:spAutoFit/>
          </a:bodyPr>
          <a:lstStyle/>
          <a:p>
            <a:pPr>
              <a:lnSpc>
                <a:spcPct val="100000"/>
              </a:lnSpc>
              <a:spcBef>
                <a:spcPct val="50000"/>
              </a:spcBef>
              <a:buFontTx/>
              <a:buNone/>
            </a:pPr>
            <a:r>
              <a:rPr lang="en-GB" sz="2000" b="1" u="sng" dirty="0">
                <a:solidFill>
                  <a:schemeClr val="bg1"/>
                </a:solidFill>
              </a:rPr>
              <a:t>Connector:</a:t>
            </a:r>
            <a:endParaRPr lang="en-GB" sz="2000" b="1" dirty="0">
              <a:solidFill>
                <a:schemeClr val="bg1"/>
              </a:solidFill>
            </a:endParaRPr>
          </a:p>
          <a:p>
            <a:pPr>
              <a:lnSpc>
                <a:spcPct val="100000"/>
              </a:lnSpc>
              <a:spcBef>
                <a:spcPct val="50000"/>
              </a:spcBef>
              <a:buFontTx/>
              <a:buNone/>
            </a:pPr>
            <a:r>
              <a:rPr lang="en-GB" sz="2000" b="1" dirty="0">
                <a:solidFill>
                  <a:schemeClr val="bg1"/>
                </a:solidFill>
              </a:rPr>
              <a:t>Recall:</a:t>
            </a:r>
          </a:p>
          <a:p>
            <a:pPr>
              <a:lnSpc>
                <a:spcPct val="100000"/>
              </a:lnSpc>
              <a:spcBef>
                <a:spcPct val="50000"/>
              </a:spcBef>
              <a:buFontTx/>
              <a:buNone/>
            </a:pPr>
            <a:r>
              <a:rPr lang="en-GB" sz="1800" b="1" dirty="0" smtClean="0">
                <a:solidFill>
                  <a:schemeClr val="bg1"/>
                </a:solidFill>
              </a:rPr>
              <a:t>How does carbon get into the atmosphere?</a:t>
            </a:r>
          </a:p>
          <a:p>
            <a:pPr>
              <a:lnSpc>
                <a:spcPct val="100000"/>
              </a:lnSpc>
              <a:spcBef>
                <a:spcPct val="50000"/>
              </a:spcBef>
              <a:buFontTx/>
              <a:buNone/>
            </a:pPr>
            <a:r>
              <a:rPr lang="en-GB" sz="1800" b="1" dirty="0" smtClean="0">
                <a:solidFill>
                  <a:schemeClr val="bg1"/>
                </a:solidFill>
              </a:rPr>
              <a:t>Connect:</a:t>
            </a:r>
          </a:p>
          <a:p>
            <a:pPr>
              <a:lnSpc>
                <a:spcPct val="100000"/>
              </a:lnSpc>
              <a:spcBef>
                <a:spcPct val="50000"/>
              </a:spcBef>
              <a:buFontTx/>
              <a:buNone/>
            </a:pPr>
            <a:r>
              <a:rPr lang="en-GB" sz="1800" b="1" dirty="0" smtClean="0">
                <a:solidFill>
                  <a:schemeClr val="bg1"/>
                </a:solidFill>
              </a:rPr>
              <a:t>What are the equations for photosynthesis and respiration?</a:t>
            </a:r>
            <a:endParaRPr lang="en-GB" sz="1800" b="1" dirty="0">
              <a:solidFill>
                <a:schemeClr val="bg1"/>
              </a:solidFill>
            </a:endParaRPr>
          </a:p>
          <a:p>
            <a:pPr>
              <a:lnSpc>
                <a:spcPct val="100000"/>
              </a:lnSpc>
              <a:spcBef>
                <a:spcPct val="50000"/>
              </a:spcBef>
              <a:buFontTx/>
              <a:buNone/>
            </a:pPr>
            <a:endParaRPr lang="en-GB" sz="1600" b="1" dirty="0">
              <a:solidFill>
                <a:schemeClr val="bg1"/>
              </a:solidFill>
            </a:endParaRPr>
          </a:p>
          <a:p>
            <a:pPr>
              <a:lnSpc>
                <a:spcPct val="100000"/>
              </a:lnSpc>
              <a:spcBef>
                <a:spcPct val="50000"/>
              </a:spcBef>
              <a:buFontTx/>
              <a:buNone/>
            </a:pPr>
            <a:endParaRPr lang="en-GB" sz="2000"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14:22</a:t>
            </a:fld>
            <a:endParaRPr lang="en-GB" smtClean="0"/>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395536" y="1700808"/>
            <a:ext cx="8136904" cy="4824536"/>
          </a:xfrm>
          <a:noFill/>
          <a:ln>
            <a:solidFill>
              <a:srgbClr val="00FF00"/>
            </a:solidFill>
          </a:ln>
        </p:spPr>
        <p:txBody>
          <a:bodyPr/>
          <a:lstStyle/>
          <a:p>
            <a:pPr eaLnBrk="1" hangingPunct="1">
              <a:buFontTx/>
              <a:buNone/>
            </a:pPr>
            <a:r>
              <a:rPr lang="en-GB" sz="3600" dirty="0" smtClean="0"/>
              <a:t>Complete nitrogen cycle work sheet </a:t>
            </a:r>
          </a:p>
          <a:p>
            <a:pPr eaLnBrk="1" hangingPunct="1">
              <a:buFontTx/>
              <a:buNone/>
            </a:pPr>
            <a:r>
              <a:rPr lang="en-GB" sz="3600" dirty="0" smtClean="0"/>
              <a:t>B2c Recycling </a:t>
            </a:r>
          </a:p>
        </p:txBody>
      </p:sp>
      <p:sp>
        <p:nvSpPr>
          <p:cNvPr id="6" name="Title 5"/>
          <p:cNvSpPr>
            <a:spLocks noGrp="1"/>
          </p:cNvSpPr>
          <p:nvPr>
            <p:ph type="title"/>
          </p:nvPr>
        </p:nvSpPr>
        <p:spPr/>
        <p:txBody>
          <a:bodyPr/>
          <a:lstStyle/>
          <a:p>
            <a:endParaRPr lang="en-GB"/>
          </a:p>
        </p:txBody>
      </p:sp>
      <p:sp>
        <p:nvSpPr>
          <p:cNvPr id="7" name="Rectangle 2"/>
          <p:cNvSpPr txBox="1">
            <a:spLocks noChangeArrowheads="1"/>
          </p:cNvSpPr>
          <p:nvPr/>
        </p:nvSpPr>
        <p:spPr bwMode="auto">
          <a:xfrm>
            <a:off x="0" y="0"/>
            <a:ext cx="9144000" cy="1417638"/>
          </a:xfrm>
          <a:prstGeom prst="rect">
            <a:avLst/>
          </a:prstGeom>
          <a:solidFill>
            <a:srgbClr val="E69D0A"/>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chemeClr val="tx1"/>
                </a:solidFill>
                <a:effectLst/>
                <a:uLnTx/>
                <a:uFillTx/>
                <a:latin typeface="+mj-lt"/>
                <a:ea typeface="+mj-ea"/>
                <a:cs typeface="+mj-cs"/>
              </a:rPr>
              <a:t>Learning activity for Outcome 2</a:t>
            </a:r>
          </a:p>
        </p:txBody>
      </p:sp>
    </p:spTree>
  </p:cSld>
  <p:clrMapOvr>
    <a:masterClrMapping/>
  </p:clrMapOvr>
  <p:transition spd="med">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14:22</a:t>
            </a:fld>
            <a:endParaRPr lang="en-GB" sz="1400">
              <a:solidFill>
                <a:srgbClr val="FFFFFF"/>
              </a:solidFill>
            </a:endParaRPr>
          </a:p>
        </p:txBody>
      </p:sp>
      <p:grpSp>
        <p:nvGrpSpPr>
          <p:cNvPr id="2"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0" y="4509120"/>
            <a:ext cx="3024187" cy="1338828"/>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b="1" dirty="0" smtClean="0">
                <a:solidFill>
                  <a:srgbClr val="000000"/>
                </a:solidFill>
              </a:rPr>
              <a:t>Explain the three ways in which nitrogen can get back into the soil</a:t>
            </a:r>
            <a:endParaRPr lang="en-GB" sz="1800" b="1" dirty="0">
              <a:solidFill>
                <a:srgbClr val="000000"/>
              </a:solidFill>
            </a:endParaRPr>
          </a:p>
        </p:txBody>
      </p:sp>
      <p:sp>
        <p:nvSpPr>
          <p:cNvPr id="45061" name="Text Box 15"/>
          <p:cNvSpPr txBox="1">
            <a:spLocks noChangeArrowheads="1"/>
          </p:cNvSpPr>
          <p:nvPr/>
        </p:nvSpPr>
        <p:spPr bwMode="auto">
          <a:xfrm>
            <a:off x="5868144" y="5035550"/>
            <a:ext cx="3275856" cy="1283428"/>
          </a:xfrm>
          <a:prstGeom prst="rect">
            <a:avLst/>
          </a:prstGeom>
          <a:solidFill>
            <a:srgbClr val="FFFF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Understand (D)</a:t>
            </a:r>
          </a:p>
          <a:p>
            <a:pPr>
              <a:lnSpc>
                <a:spcPct val="100000"/>
              </a:lnSpc>
              <a:spcBef>
                <a:spcPct val="30000"/>
              </a:spcBef>
              <a:buFontTx/>
              <a:buNone/>
            </a:pPr>
            <a:r>
              <a:rPr lang="en-GB" sz="1800" b="1" dirty="0" smtClean="0">
                <a:solidFill>
                  <a:srgbClr val="000000"/>
                </a:solidFill>
              </a:rPr>
              <a:t>What molecules in plants and animals are nitrates used to build</a:t>
            </a:r>
            <a:endParaRPr lang="en-GB" sz="1800" b="1" dirty="0">
              <a:solidFill>
                <a:srgbClr val="000000"/>
              </a:solidFill>
            </a:endParaRPr>
          </a:p>
        </p:txBody>
      </p:sp>
      <p:sp>
        <p:nvSpPr>
          <p:cNvPr id="45063" name="Text Box 17"/>
          <p:cNvSpPr txBox="1">
            <a:spLocks noChangeArrowheads="1"/>
          </p:cNvSpPr>
          <p:nvPr/>
        </p:nvSpPr>
        <p:spPr bwMode="auto">
          <a:xfrm>
            <a:off x="5796136" y="2780928"/>
            <a:ext cx="3347864" cy="1338828"/>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Describe the role of decomposers in the nitrogen cycle </a:t>
            </a:r>
            <a:endParaRPr lang="en-GB" sz="1800" b="1" dirty="0">
              <a:solidFill>
                <a:srgbClr val="000000"/>
              </a:solidFill>
            </a:endParaRPr>
          </a:p>
        </p:txBody>
      </p:sp>
      <p:sp>
        <p:nvSpPr>
          <p:cNvPr id="45064"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Justify why excess production of nitrates in factories can lead to an imbalance in the nitrogen cycle</a:t>
            </a:r>
            <a:endParaRPr lang="en-GB" sz="1800" b="1" dirty="0">
              <a:solidFill>
                <a:srgbClr val="000000"/>
              </a:solidFill>
            </a:endParaRP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2</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08104" y="0"/>
            <a:ext cx="2663825" cy="1338828"/>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None/>
            </a:pPr>
            <a:r>
              <a:rPr lang="en-GB" sz="1800" b="1" u="sng" dirty="0" smtClean="0">
                <a:solidFill>
                  <a:schemeClr val="bg1"/>
                </a:solidFill>
              </a:rPr>
              <a:t>Nitrates, nitrogen, decomposers, bacteria, </a:t>
            </a:r>
            <a:endParaRPr lang="en-GB" sz="1800" dirty="0" smtClean="0"/>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1"/>
          </p:nvPr>
        </p:nvSpPr>
        <p:spPr>
          <a:noFill/>
        </p:spPr>
        <p:txBody>
          <a:bodyPr/>
          <a:lstStyle/>
          <a:p>
            <a:fld id="{480A07E6-D901-44D5-A1AA-FFEC918AAC01}" type="datetime10">
              <a:rPr lang="en-GB" smtClean="0"/>
              <a:pPr/>
              <a:t>14:22</a:t>
            </a:fld>
            <a:endParaRPr lang="en-GB" smtClean="0"/>
          </a:p>
        </p:txBody>
      </p:sp>
      <p:sp>
        <p:nvSpPr>
          <p:cNvPr id="419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20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14:51</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04802" name="Picture 2"/>
          <p:cNvPicPr>
            <a:picLocks noChangeAspect="1" noChangeArrowheads="1"/>
          </p:cNvPicPr>
          <p:nvPr/>
        </p:nvPicPr>
        <p:blipFill>
          <a:blip r:embed="rId4" cstate="print"/>
          <a:srcRect l="22963" t="13407" r="25014" b="14735"/>
          <a:stretch>
            <a:fillRect/>
          </a:stretch>
        </p:blipFill>
        <p:spPr bwMode="auto">
          <a:xfrm>
            <a:off x="0" y="-1"/>
            <a:ext cx="9144000" cy="6738099"/>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14:51</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05826" name="Picture 2"/>
          <p:cNvPicPr>
            <a:picLocks noChangeAspect="1" noChangeArrowheads="1"/>
          </p:cNvPicPr>
          <p:nvPr/>
        </p:nvPicPr>
        <p:blipFill>
          <a:blip r:embed="rId4" cstate="print"/>
          <a:srcRect l="13002" t="39984" r="14499" b="20641"/>
          <a:stretch>
            <a:fillRect/>
          </a:stretch>
        </p:blipFill>
        <p:spPr bwMode="auto">
          <a:xfrm>
            <a:off x="0" y="2132856"/>
            <a:ext cx="9144000" cy="2880320"/>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1"/>
          </p:nvPr>
        </p:nvSpPr>
        <p:spPr/>
        <p:txBody>
          <a:bodyPr/>
          <a:lstStyle/>
          <a:p>
            <a:pPr>
              <a:defRPr/>
            </a:pPr>
            <a:fld id="{4A18C868-9C24-4F04-97FD-49B635F66B27}" type="datetime10">
              <a:rPr lang="en-GB" smtClean="0"/>
              <a:pPr>
                <a:defRPr/>
              </a:pPr>
              <a:t>15:00</a:t>
            </a:fld>
            <a:endParaRPr lang="en-GB"/>
          </a:p>
        </p:txBody>
      </p:sp>
      <p:pic>
        <p:nvPicPr>
          <p:cNvPr id="5" name="Picture 4"/>
          <p:cNvPicPr/>
          <p:nvPr/>
        </p:nvPicPr>
        <p:blipFill>
          <a:blip r:embed="rId2" cstate="print"/>
          <a:srcRect l="21981" t="10623" r="24973" b="7966"/>
          <a:stretch>
            <a:fillRect/>
          </a:stretch>
        </p:blipFill>
        <p:spPr bwMode="auto">
          <a:xfrm>
            <a:off x="0" y="86710"/>
            <a:ext cx="8964488" cy="6684579"/>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1"/>
          </p:nvPr>
        </p:nvSpPr>
        <p:spPr/>
        <p:txBody>
          <a:bodyPr/>
          <a:lstStyle/>
          <a:p>
            <a:pPr>
              <a:defRPr/>
            </a:pPr>
            <a:fld id="{4A18C868-9C24-4F04-97FD-49B635F66B27}" type="datetime10">
              <a:rPr lang="en-GB" smtClean="0"/>
              <a:pPr>
                <a:defRPr/>
              </a:pPr>
              <a:t>15:00</a:t>
            </a:fld>
            <a:endParaRPr lang="en-GB"/>
          </a:p>
        </p:txBody>
      </p:sp>
      <p:pic>
        <p:nvPicPr>
          <p:cNvPr id="219138" name="Picture 2"/>
          <p:cNvPicPr>
            <a:picLocks noChangeAspect="1" noChangeArrowheads="1"/>
          </p:cNvPicPr>
          <p:nvPr/>
        </p:nvPicPr>
        <p:blipFill>
          <a:blip r:embed="rId2" cstate="print"/>
          <a:srcRect l="19559" t="12422" r="17688" b="11782"/>
          <a:stretch>
            <a:fillRect/>
          </a:stretch>
        </p:blipFill>
        <p:spPr bwMode="auto">
          <a:xfrm>
            <a:off x="683568" y="0"/>
            <a:ext cx="7416824" cy="6718770"/>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15:09</a:t>
            </a:fld>
            <a:endParaRPr lang="en-GB" sz="1400">
              <a:solidFill>
                <a:srgbClr val="FFFFFF"/>
              </a:solidFill>
            </a:endParaRPr>
          </a:p>
        </p:txBody>
      </p:sp>
      <p:grpSp>
        <p:nvGrpSpPr>
          <p:cNvPr id="45059"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179388" y="3573463"/>
            <a:ext cx="3024187" cy="1547812"/>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a:solidFill>
                  <a:srgbClr val="000000"/>
                </a:solidFill>
              </a:rPr>
              <a:t>Apply (C)</a:t>
            </a:r>
          </a:p>
          <a:p>
            <a:pPr>
              <a:lnSpc>
                <a:spcPct val="100000"/>
              </a:lnSpc>
              <a:spcBef>
                <a:spcPct val="30000"/>
              </a:spcBef>
              <a:buFontTx/>
              <a:buNone/>
            </a:pPr>
            <a:r>
              <a:rPr lang="en-GB" sz="1800" b="1">
                <a:solidFill>
                  <a:srgbClr val="000000"/>
                </a:solidFill>
              </a:rPr>
              <a:t>Use Build Execute Develop Construct Identify Plan Select Solve Organise Apply Model</a:t>
            </a:r>
          </a:p>
        </p:txBody>
      </p:sp>
      <p:sp>
        <p:nvSpPr>
          <p:cNvPr id="45061" name="Text Box 15"/>
          <p:cNvSpPr txBox="1">
            <a:spLocks noChangeArrowheads="1"/>
          </p:cNvSpPr>
          <p:nvPr/>
        </p:nvSpPr>
        <p:spPr bwMode="auto">
          <a:xfrm>
            <a:off x="5580063" y="5035550"/>
            <a:ext cx="3563937" cy="1822450"/>
          </a:xfrm>
          <a:prstGeom prst="rect">
            <a:avLst/>
          </a:prstGeom>
          <a:solidFill>
            <a:srgbClr val="FFFF00"/>
          </a:solidFill>
          <a:ln w="9525">
            <a:noFill/>
            <a:miter lim="800000"/>
            <a:headEnd/>
            <a:tailEnd/>
          </a:ln>
        </p:spPr>
        <p:txBody>
          <a:bodyPr>
            <a:spAutoFit/>
          </a:bodyPr>
          <a:lstStyle/>
          <a:p>
            <a:pPr>
              <a:lnSpc>
                <a:spcPct val="100000"/>
              </a:lnSpc>
              <a:spcBef>
                <a:spcPct val="50000"/>
              </a:spcBef>
              <a:buFontTx/>
              <a:buNone/>
            </a:pPr>
            <a:r>
              <a:rPr lang="en-GB" sz="1800" b="1" u="sng">
                <a:solidFill>
                  <a:srgbClr val="000000"/>
                </a:solidFill>
              </a:rPr>
              <a:t>Understand (D)</a:t>
            </a:r>
          </a:p>
          <a:p>
            <a:pPr>
              <a:lnSpc>
                <a:spcPct val="100000"/>
              </a:lnSpc>
              <a:spcBef>
                <a:spcPct val="30000"/>
              </a:spcBef>
              <a:buFontTx/>
              <a:buNone/>
            </a:pPr>
            <a:r>
              <a:rPr lang="en-GB" sz="1800" b="1">
                <a:solidFill>
                  <a:srgbClr val="000000"/>
                </a:solidFill>
              </a:rPr>
              <a:t>Explain what when where how Rephrase Demonstrate Summarise Contrast Show Predict Compare Clarify Illustrate Categorise</a:t>
            </a:r>
          </a:p>
        </p:txBody>
      </p:sp>
      <p:sp>
        <p:nvSpPr>
          <p:cNvPr id="45062" name="Text Box 16"/>
          <p:cNvSpPr txBox="1">
            <a:spLocks noChangeArrowheads="1"/>
          </p:cNvSpPr>
          <p:nvPr/>
        </p:nvSpPr>
        <p:spPr bwMode="auto">
          <a:xfrm>
            <a:off x="179388" y="5310188"/>
            <a:ext cx="3024187" cy="1547812"/>
          </a:xfrm>
          <a:prstGeom prst="rect">
            <a:avLst/>
          </a:prstGeom>
          <a:solidFill>
            <a:srgbClr val="FFFF66"/>
          </a:solidFill>
          <a:ln w="9525">
            <a:noFill/>
            <a:miter lim="800000"/>
            <a:headEnd/>
            <a:tailEnd/>
          </a:ln>
        </p:spPr>
        <p:txBody>
          <a:bodyPr>
            <a:spAutoFit/>
          </a:bodyPr>
          <a:lstStyle/>
          <a:p>
            <a:pPr>
              <a:lnSpc>
                <a:spcPct val="100000"/>
              </a:lnSpc>
              <a:spcBef>
                <a:spcPct val="50000"/>
              </a:spcBef>
              <a:buFontTx/>
              <a:buNone/>
            </a:pPr>
            <a:r>
              <a:rPr lang="en-GB" sz="1800" b="1" u="sng">
                <a:solidFill>
                  <a:srgbClr val="000000"/>
                </a:solidFill>
              </a:rPr>
              <a:t>Remember (E)</a:t>
            </a:r>
          </a:p>
          <a:p>
            <a:pPr>
              <a:lnSpc>
                <a:spcPct val="100000"/>
              </a:lnSpc>
              <a:spcBef>
                <a:spcPct val="30000"/>
              </a:spcBef>
              <a:buFontTx/>
              <a:buNone/>
            </a:pPr>
            <a:r>
              <a:rPr lang="en-GB" sz="1800" b="1">
                <a:solidFill>
                  <a:srgbClr val="000000"/>
                </a:solidFill>
              </a:rPr>
              <a:t>Who What When Where Why Which How Match Define List Choose Name Spell Tell Describe</a:t>
            </a:r>
          </a:p>
        </p:txBody>
      </p:sp>
      <p:sp>
        <p:nvSpPr>
          <p:cNvPr id="45063" name="Text Box 17"/>
          <p:cNvSpPr txBox="1">
            <a:spLocks noChangeArrowheads="1"/>
          </p:cNvSpPr>
          <p:nvPr/>
        </p:nvSpPr>
        <p:spPr bwMode="auto">
          <a:xfrm>
            <a:off x="5580063" y="3286125"/>
            <a:ext cx="3563937" cy="1603375"/>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a:solidFill>
                  <a:srgbClr val="000000"/>
                </a:solidFill>
              </a:rPr>
              <a:t>Analyse (B)</a:t>
            </a:r>
          </a:p>
          <a:p>
            <a:pPr>
              <a:lnSpc>
                <a:spcPct val="100000"/>
              </a:lnSpc>
              <a:spcBef>
                <a:spcPct val="50000"/>
              </a:spcBef>
              <a:buFontTx/>
              <a:buNone/>
            </a:pPr>
            <a:r>
              <a:rPr lang="en-GB" sz="1800" b="1">
                <a:solidFill>
                  <a:srgbClr val="000000"/>
                </a:solidFill>
              </a:rPr>
              <a:t>Take apart Compare  Classify Examine List Distinguish Simplify Theme Conclude Motive Discover</a:t>
            </a:r>
          </a:p>
        </p:txBody>
      </p:sp>
      <p:sp>
        <p:nvSpPr>
          <p:cNvPr id="45064"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a:solidFill>
                  <a:srgbClr val="000000"/>
                </a:solidFill>
              </a:rPr>
              <a:t>Judge Justify Defend Decide Agree Value Prove Check Criticise Recommend Support Test</a:t>
            </a:r>
          </a:p>
        </p:txBody>
      </p:sp>
      <p:sp>
        <p:nvSpPr>
          <p:cNvPr id="45065" name="Text Box 19"/>
          <p:cNvSpPr txBox="1">
            <a:spLocks noChangeArrowheads="1"/>
          </p:cNvSpPr>
          <p:nvPr/>
        </p:nvSpPr>
        <p:spPr bwMode="auto">
          <a:xfrm>
            <a:off x="5580063" y="1268413"/>
            <a:ext cx="3563937" cy="1878012"/>
          </a:xfrm>
          <a:prstGeom prst="rect">
            <a:avLst/>
          </a:prstGeom>
          <a:solidFill>
            <a:srgbClr val="FF0000"/>
          </a:solidFill>
          <a:ln w="9525">
            <a:noFill/>
            <a:miter lim="800000"/>
            <a:headEnd/>
            <a:tailEnd/>
          </a:ln>
        </p:spPr>
        <p:txBody>
          <a:bodyPr>
            <a:spAutoFit/>
          </a:bodyPr>
          <a:lstStyle/>
          <a:p>
            <a:pPr>
              <a:lnSpc>
                <a:spcPct val="100000"/>
              </a:lnSpc>
              <a:spcBef>
                <a:spcPct val="50000"/>
              </a:spcBef>
              <a:buFontTx/>
              <a:buNone/>
            </a:pPr>
            <a:r>
              <a:rPr lang="en-GB" sz="1800" b="1" u="sng">
                <a:solidFill>
                  <a:srgbClr val="000000"/>
                </a:solidFill>
              </a:rPr>
              <a:t>Create (A*)</a:t>
            </a:r>
          </a:p>
          <a:p>
            <a:pPr>
              <a:lnSpc>
                <a:spcPct val="100000"/>
              </a:lnSpc>
              <a:spcBef>
                <a:spcPct val="50000"/>
              </a:spcBef>
              <a:buFontTx/>
              <a:buNone/>
            </a:pPr>
            <a:r>
              <a:rPr lang="en-GB" sz="1800" b="1">
                <a:solidFill>
                  <a:srgbClr val="000000"/>
                </a:solidFill>
              </a:rPr>
              <a:t>Combine construct Develop Imagine Design Change Improve Discuss Create Invent Suppose Put together Make up Synthesise </a:t>
            </a: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3</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70D7B0EB-A490-442C-B41C-26131B1A6A9F}" type="datetime10">
              <a:rPr lang="en-GB" smtClean="0"/>
              <a:pPr/>
              <a:t>15:11</a:t>
            </a:fld>
            <a:endParaRPr lang="en-GB" smtClean="0"/>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1"/>
          </p:nvPr>
        </p:nvSpPr>
        <p:spPr>
          <a:noFill/>
        </p:spPr>
        <p:txBody>
          <a:bodyPr/>
          <a:lstStyle/>
          <a:p>
            <a:fld id="{A0A68E52-C3B3-4DD5-A1DD-0A8AC51D1239}" type="datetime10">
              <a:rPr lang="en-GB" smtClean="0"/>
              <a:pPr/>
              <a:t>15:11</a:t>
            </a:fld>
            <a:endParaRPr lang="en-GB" smtClean="0"/>
          </a:p>
        </p:txBody>
      </p:sp>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47108"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lnSpc>
                <a:spcPct val="80000"/>
              </a:lnSpc>
            </a:pPr>
            <a:r>
              <a:rPr lang="en-GB" sz="2400" dirty="0" smtClean="0">
                <a:solidFill>
                  <a:srgbClr val="FF99CC"/>
                </a:solidFill>
              </a:rPr>
              <a:t>If this is the answer what is the question?</a:t>
            </a:r>
          </a:p>
          <a:p>
            <a:pPr eaLnBrk="1" hangingPunct="1">
              <a:lnSpc>
                <a:spcPct val="80000"/>
              </a:lnSpc>
            </a:pPr>
            <a:r>
              <a:rPr lang="en-GB" sz="4000" dirty="0" smtClean="0">
                <a:solidFill>
                  <a:srgbClr val="FF99CC"/>
                </a:solidFill>
              </a:rPr>
              <a:t>Nitrates</a:t>
            </a:r>
          </a:p>
          <a:p>
            <a:pPr eaLnBrk="1" hangingPunct="1">
              <a:lnSpc>
                <a:spcPct val="80000"/>
              </a:lnSpc>
            </a:pPr>
            <a:r>
              <a:rPr lang="en-GB" sz="4000" dirty="0" smtClean="0">
                <a:solidFill>
                  <a:srgbClr val="FF99CC"/>
                </a:solidFill>
              </a:rPr>
              <a:t>Combustion</a:t>
            </a:r>
          </a:p>
          <a:p>
            <a:pPr eaLnBrk="1" hangingPunct="1">
              <a:lnSpc>
                <a:spcPct val="80000"/>
              </a:lnSpc>
            </a:pPr>
            <a:r>
              <a:rPr lang="en-GB" sz="4000" dirty="0" smtClean="0">
                <a:solidFill>
                  <a:srgbClr val="FF99CC"/>
                </a:solidFill>
              </a:rPr>
              <a:t>Nitrogen Fixing</a:t>
            </a:r>
          </a:p>
          <a:p>
            <a:pPr eaLnBrk="1" hangingPunct="1">
              <a:lnSpc>
                <a:spcPct val="80000"/>
              </a:lnSpc>
            </a:pPr>
            <a:r>
              <a:rPr lang="en-GB" sz="4000" dirty="0" smtClean="0">
                <a:solidFill>
                  <a:srgbClr val="FF99CC"/>
                </a:solidFill>
              </a:rPr>
              <a:t>Photosynthesis</a:t>
            </a:r>
          </a:p>
          <a:p>
            <a:pPr eaLnBrk="1" hangingPunct="1">
              <a:lnSpc>
                <a:spcPct val="80000"/>
              </a:lnSpc>
            </a:pPr>
            <a:r>
              <a:rPr lang="en-GB" sz="4000" dirty="0" smtClean="0">
                <a:solidFill>
                  <a:srgbClr val="FF99CC"/>
                </a:solidFill>
              </a:rPr>
              <a:t>Respiration</a:t>
            </a:r>
          </a:p>
          <a:p>
            <a:pPr eaLnBrk="1" hangingPunct="1">
              <a:lnSpc>
                <a:spcPct val="80000"/>
              </a:lnSpc>
            </a:pPr>
            <a:r>
              <a:rPr lang="en-GB" sz="4000" dirty="0" smtClean="0">
                <a:solidFill>
                  <a:srgbClr val="FF99CC"/>
                </a:solidFill>
              </a:rPr>
              <a:t>Decomposition</a:t>
            </a:r>
          </a:p>
        </p:txBody>
      </p:sp>
      <p:pic>
        <p:nvPicPr>
          <p:cNvPr id="4710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E129AB61-3A61-411C-905B-AFFF8A1E7C5C}" type="datetime10">
              <a:rPr lang="en-GB" sz="1800">
                <a:solidFill>
                  <a:srgbClr val="FFCCCC"/>
                </a:solidFill>
              </a:rPr>
              <a:pPr algn="ctr">
                <a:lnSpc>
                  <a:spcPct val="100000"/>
                </a:lnSpc>
                <a:spcBef>
                  <a:spcPct val="0"/>
                </a:spcBef>
                <a:buFontTx/>
                <a:buNone/>
              </a:pPr>
              <a:t>14:22</a:t>
            </a:fld>
            <a:endParaRPr lang="en-GB" sz="1800">
              <a:solidFill>
                <a:srgbClr val="FFCCCC"/>
              </a:solidFill>
            </a:endParaRPr>
          </a:p>
        </p:txBody>
      </p:sp>
      <p:sp>
        <p:nvSpPr>
          <p:cNvPr id="31747" name="Rectangle 2"/>
          <p:cNvSpPr>
            <a:spLocks noGrp="1" noChangeArrowheads="1"/>
          </p:cNvSpPr>
          <p:nvPr>
            <p:ph type="title" idx="4294967295"/>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1748" name="Rectangle 3"/>
          <p:cNvSpPr>
            <a:spLocks noGrp="1" noChangeArrowheads="1"/>
          </p:cNvSpPr>
          <p:nvPr>
            <p:ph type="body" idx="4294967295"/>
          </p:nvPr>
        </p:nvSpPr>
        <p:spPr>
          <a:xfrm>
            <a:off x="0" y="1557338"/>
            <a:ext cx="9144000" cy="5300662"/>
          </a:xfrm>
          <a:ln>
            <a:solidFill>
              <a:srgbClr val="FF99CC"/>
            </a:solidFill>
          </a:ln>
        </p:spPr>
        <p:txBody>
          <a:bodyPr/>
          <a:lstStyle/>
          <a:p>
            <a:pPr eaLnBrk="1" hangingPunct="1">
              <a:lnSpc>
                <a:spcPct val="80000"/>
              </a:lnSpc>
            </a:pPr>
            <a:r>
              <a:rPr lang="en-GB" sz="2800" cap="all" dirty="0" smtClean="0"/>
              <a:t>Homework: find out about local recycling/council composting schemes and write a ‘newspaper’ article on them.</a:t>
            </a:r>
          </a:p>
          <a:p>
            <a:pPr eaLnBrk="1" hangingPunct="1">
              <a:lnSpc>
                <a:spcPct val="80000"/>
              </a:lnSpc>
            </a:pPr>
            <a:r>
              <a:rPr lang="en-GB" sz="2800" dirty="0" smtClean="0">
                <a:solidFill>
                  <a:srgbClr val="FF99CC"/>
                </a:solidFill>
              </a:rPr>
              <a:t>Due date:</a:t>
            </a:r>
          </a:p>
          <a:p>
            <a:pPr eaLnBrk="1" hangingPunct="1">
              <a:lnSpc>
                <a:spcPct val="80000"/>
              </a:lnSpc>
            </a:pPr>
            <a:r>
              <a:rPr lang="en-GB" sz="2800" dirty="0" smtClean="0">
                <a:solidFill>
                  <a:srgbClr val="FFCC00"/>
                </a:solidFill>
              </a:rPr>
              <a:t>Next lesson</a:t>
            </a:r>
          </a:p>
          <a:p>
            <a:pPr eaLnBrk="1" hangingPunct="1">
              <a:lnSpc>
                <a:spcPct val="80000"/>
              </a:lnSpc>
            </a:pPr>
            <a:endParaRPr lang="en-GB" sz="2800" dirty="0" smtClean="0">
              <a:solidFill>
                <a:srgbClr val="FFCC00"/>
              </a:solidFill>
            </a:endParaRPr>
          </a:p>
          <a:p>
            <a:pPr eaLnBrk="1" hangingPunct="1">
              <a:lnSpc>
                <a:spcPct val="80000"/>
              </a:lnSpc>
            </a:pPr>
            <a:endParaRPr lang="en-GB" sz="2400" dirty="0" smtClean="0">
              <a:solidFill>
                <a:srgbClr val="FF99CC"/>
              </a:solidFill>
            </a:endParaRPr>
          </a:p>
          <a:p>
            <a:pPr eaLnBrk="1" hangingPunct="1">
              <a:lnSpc>
                <a:spcPct val="80000"/>
              </a:lnSpc>
            </a:pPr>
            <a:r>
              <a:rPr lang="en-GB" sz="2400" dirty="0" smtClean="0">
                <a:solidFill>
                  <a:srgbClr val="FF99CC"/>
                </a:solidFill>
              </a:rPr>
              <a:t>Research Report Criteria (6 marks total </a:t>
            </a:r>
            <a:r>
              <a:rPr lang="en-GB" sz="2400" dirty="0" smtClean="0">
                <a:solidFill>
                  <a:srgbClr val="33CC33"/>
                </a:solidFill>
              </a:rPr>
              <a:t>=</a:t>
            </a:r>
            <a:r>
              <a:rPr lang="en-GB" sz="2400" dirty="0" smtClean="0">
                <a:solidFill>
                  <a:srgbClr val="FF99CC"/>
                </a:solidFill>
              </a:rPr>
              <a:t> </a:t>
            </a:r>
            <a:r>
              <a:rPr lang="en-GB" sz="2400" dirty="0" smtClean="0">
                <a:solidFill>
                  <a:srgbClr val="33CC33"/>
                </a:solidFill>
              </a:rPr>
              <a:t>Grade A)</a:t>
            </a:r>
            <a:r>
              <a:rPr lang="en-GB" sz="2400" dirty="0" smtClean="0">
                <a:solidFill>
                  <a:srgbClr val="FF99CC"/>
                </a:solidFill>
              </a:rPr>
              <a:t>:</a:t>
            </a:r>
          </a:p>
          <a:p>
            <a:pPr eaLnBrk="1" hangingPunct="1">
              <a:lnSpc>
                <a:spcPct val="80000"/>
              </a:lnSpc>
            </a:pPr>
            <a:r>
              <a:rPr lang="en-GB" sz="2400" dirty="0" smtClean="0">
                <a:solidFill>
                  <a:srgbClr val="FFFF00"/>
                </a:solidFill>
              </a:rPr>
              <a:t>1) Range of different reliable sources used and references included (books/internet/survey etc),</a:t>
            </a:r>
          </a:p>
          <a:p>
            <a:pPr eaLnBrk="1" hangingPunct="1">
              <a:lnSpc>
                <a:spcPct val="80000"/>
              </a:lnSpc>
            </a:pPr>
            <a:r>
              <a:rPr lang="en-GB" sz="2400" dirty="0" smtClean="0">
                <a:solidFill>
                  <a:srgbClr val="FFCC00"/>
                </a:solidFill>
              </a:rPr>
              <a:t>2) Information written in own words</a:t>
            </a:r>
          </a:p>
          <a:p>
            <a:pPr eaLnBrk="1" hangingPunct="1">
              <a:lnSpc>
                <a:spcPct val="80000"/>
              </a:lnSpc>
            </a:pPr>
            <a:r>
              <a:rPr lang="en-GB" sz="2400" dirty="0" smtClean="0">
                <a:solidFill>
                  <a:srgbClr val="FF0000"/>
                </a:solidFill>
              </a:rPr>
              <a:t>3) Clear and logical structure to research report including pictures/diagrams which have been referenced</a:t>
            </a:r>
          </a:p>
          <a:p>
            <a:pPr eaLnBrk="1" hangingPunct="1">
              <a:lnSpc>
                <a:spcPct val="80000"/>
              </a:lnSpc>
            </a:pPr>
            <a:r>
              <a:rPr lang="en-GB" sz="2400" dirty="0" smtClean="0">
                <a:solidFill>
                  <a:srgbClr val="99CCFF"/>
                </a:solidFill>
              </a:rPr>
              <a:t>4) No evidence of copy and paste!</a:t>
            </a:r>
          </a:p>
        </p:txBody>
      </p:sp>
      <p:pic>
        <p:nvPicPr>
          <p:cNvPr id="3174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4C910128-2F5F-4AA8-8C73-19E7C1C5042A}" type="datetime10">
              <a:rPr lang="en-GB" smtClean="0"/>
              <a:pPr/>
              <a:t>14:22</a:t>
            </a:fld>
            <a:endParaRPr lang="en-GB" smtClean="0"/>
          </a:p>
        </p:txBody>
      </p:sp>
      <p:sp>
        <p:nvSpPr>
          <p:cNvPr id="32771"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2772" name="Rectangle 3"/>
          <p:cNvSpPr>
            <a:spLocks noGrp="1" noChangeArrowheads="1"/>
          </p:cNvSpPr>
          <p:nvPr>
            <p:ph type="body" idx="1"/>
          </p:nvPr>
        </p:nvSpPr>
        <p:spPr>
          <a:xfrm>
            <a:off x="0" y="2276872"/>
            <a:ext cx="6156325" cy="4581128"/>
          </a:xfrm>
          <a:solidFill>
            <a:srgbClr val="0000FF"/>
          </a:solidFill>
        </p:spPr>
        <p:txBody>
          <a:bodyPr/>
          <a:lstStyle/>
          <a:p>
            <a:pPr eaLnBrk="1" hangingPunct="1">
              <a:lnSpc>
                <a:spcPct val="80000"/>
              </a:lnSpc>
              <a:buFontTx/>
              <a:buNone/>
            </a:pPr>
            <a:endParaRPr lang="en-GB" sz="2000" b="1" dirty="0" smtClean="0">
              <a:solidFill>
                <a:schemeClr val="bg1"/>
              </a:solidFill>
            </a:endParaRPr>
          </a:p>
          <a:p>
            <a:pPr eaLnBrk="1" hangingPunct="1">
              <a:lnSpc>
                <a:spcPct val="80000"/>
              </a:lnSpc>
            </a:pPr>
            <a:r>
              <a:rPr lang="en-GB" sz="2000" b="1" dirty="0" smtClean="0"/>
              <a:t>What skills will you be developing this lesson?</a:t>
            </a:r>
          </a:p>
          <a:p>
            <a:pPr eaLnBrk="1" hangingPunct="1">
              <a:lnSpc>
                <a:spcPct val="80000"/>
              </a:lnSpc>
            </a:pPr>
            <a:endParaRPr lang="en-GB" sz="2000" b="1" dirty="0" smtClean="0"/>
          </a:p>
          <a:p>
            <a:pPr eaLnBrk="1" hangingPunct="1">
              <a:lnSpc>
                <a:spcPct val="80000"/>
              </a:lnSpc>
            </a:pPr>
            <a:r>
              <a:rPr lang="en-GB" sz="2000" b="1" i="1" dirty="0" smtClean="0"/>
              <a:t>Literacy- by writing well structured sentences and paragraphs</a:t>
            </a:r>
          </a:p>
          <a:p>
            <a:pPr eaLnBrk="1" hangingPunct="1">
              <a:lnSpc>
                <a:spcPct val="80000"/>
              </a:lnSpc>
            </a:pPr>
            <a:endParaRPr lang="en-GB" sz="2000" b="1" i="1" dirty="0" smtClean="0"/>
          </a:p>
          <a:p>
            <a:pPr eaLnBrk="1" hangingPunct="1">
              <a:lnSpc>
                <a:spcPct val="80000"/>
              </a:lnSpc>
            </a:pPr>
            <a:r>
              <a:rPr lang="en-GB" sz="2000" b="1" i="1" dirty="0" smtClean="0"/>
              <a:t>Personal skills- team work, leadership</a:t>
            </a:r>
          </a:p>
          <a:p>
            <a:pPr eaLnBrk="1" hangingPunct="1">
              <a:lnSpc>
                <a:spcPct val="80000"/>
              </a:lnSpc>
            </a:pPr>
            <a:r>
              <a:rPr lang="en-GB" sz="2000" b="1" i="1" dirty="0" smtClean="0"/>
              <a:t>Thinking and Learning- organisation, logic, participation, memory, exploration, creativity, judgement, planning, practice.</a:t>
            </a:r>
          </a:p>
          <a:p>
            <a:pPr eaLnBrk="1" hangingPunct="1">
              <a:lnSpc>
                <a:spcPct val="80000"/>
              </a:lnSpc>
            </a:pPr>
            <a:endParaRPr lang="en-GB" sz="2000" b="1" i="1" dirty="0" smtClean="0"/>
          </a:p>
          <a:p>
            <a:pPr eaLnBrk="1" hangingPunct="1">
              <a:lnSpc>
                <a:spcPct val="80000"/>
              </a:lnSpc>
            </a:pPr>
            <a:r>
              <a:rPr lang="en-GB" sz="2000" b="1" i="1" dirty="0" smtClean="0"/>
              <a:t>Reflection- through self or peer assessment of each Learning Outcome</a:t>
            </a:r>
          </a:p>
        </p:txBody>
      </p:sp>
      <p:pic>
        <p:nvPicPr>
          <p:cNvPr id="327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2774" name="Text Box 5"/>
          <p:cNvSpPr txBox="1">
            <a:spLocks noChangeArrowheads="1"/>
          </p:cNvSpPr>
          <p:nvPr/>
        </p:nvSpPr>
        <p:spPr bwMode="auto">
          <a:xfrm>
            <a:off x="467544" y="1124744"/>
            <a:ext cx="5904904" cy="830997"/>
          </a:xfrm>
          <a:prstGeom prst="rect">
            <a:avLst/>
          </a:prstGeom>
          <a:solidFill>
            <a:srgbClr val="99FF99"/>
          </a:solidFill>
          <a:ln w="9525">
            <a:noFill/>
            <a:miter lim="800000"/>
            <a:headEnd/>
            <a:tailEnd/>
          </a:ln>
        </p:spPr>
        <p:txBody>
          <a:bodyPr wrap="square">
            <a:spAutoFit/>
          </a:bodyPr>
          <a:lstStyle/>
          <a:p>
            <a:pPr>
              <a:lnSpc>
                <a:spcPct val="100000"/>
              </a:lnSpc>
              <a:spcBef>
                <a:spcPct val="0"/>
              </a:spcBef>
              <a:buFontTx/>
              <a:buNone/>
            </a:pPr>
            <a:r>
              <a:rPr lang="en-GB" b="1" dirty="0">
                <a:solidFill>
                  <a:schemeClr val="bg1"/>
                </a:solidFill>
              </a:rPr>
              <a:t>Key Question</a:t>
            </a:r>
            <a:r>
              <a:rPr lang="en-GB" b="1" dirty="0" smtClean="0">
                <a:solidFill>
                  <a:schemeClr val="bg1"/>
                </a:solidFill>
              </a:rPr>
              <a:t>: How are carbon and nitrogen recycled?</a:t>
            </a:r>
            <a:endParaRPr lang="en-GB" b="1" dirty="0">
              <a:solidFill>
                <a:schemeClr val="bg1"/>
              </a:solidFill>
            </a:endParaRPr>
          </a:p>
        </p:txBody>
      </p:sp>
      <p:sp>
        <p:nvSpPr>
          <p:cNvPr id="32775" name="Text Box 7"/>
          <p:cNvSpPr txBox="1">
            <a:spLocks noChangeArrowheads="1"/>
          </p:cNvSpPr>
          <p:nvPr/>
        </p:nvSpPr>
        <p:spPr bwMode="auto">
          <a:xfrm>
            <a:off x="6227763" y="4149725"/>
            <a:ext cx="2916237" cy="1970088"/>
          </a:xfrm>
          <a:prstGeom prst="rect">
            <a:avLst/>
          </a:prstGeom>
          <a:solidFill>
            <a:srgbClr val="FF3300"/>
          </a:solidFill>
          <a:ln w="9525">
            <a:noFill/>
            <a:miter lim="800000"/>
            <a:headEnd/>
            <a:tailEnd/>
          </a:ln>
        </p:spPr>
        <p:txBody>
          <a:bodyPr>
            <a:spAutoFit/>
          </a:bodyPr>
          <a:lstStyle/>
          <a:p>
            <a:pPr>
              <a:lnSpc>
                <a:spcPct val="80000"/>
              </a:lnSpc>
            </a:pPr>
            <a:r>
              <a:rPr lang="en-GB" sz="2800"/>
              <a:t>Quick Discussion:</a:t>
            </a:r>
          </a:p>
          <a:p>
            <a:pPr>
              <a:lnSpc>
                <a:spcPct val="80000"/>
              </a:lnSpc>
            </a:pPr>
            <a:r>
              <a:rPr lang="en-GB" sz="2800"/>
              <a:t>What do you already know?</a:t>
            </a:r>
          </a:p>
          <a:p>
            <a:pPr>
              <a:lnSpc>
                <a:spcPct val="80000"/>
              </a:lnSpc>
            </a:pPr>
            <a:endParaRPr lang="en-GB" sz="2800"/>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C2E91E8B-B2B6-4B23-B5F0-B95B23BB787B}" type="datetime10">
              <a:rPr lang="en-GB" smtClean="0"/>
              <a:pPr/>
              <a:t>14:22</a:t>
            </a:fld>
            <a:endParaRPr lang="en-GB" smtClean="0"/>
          </a:p>
        </p:txBody>
      </p:sp>
      <p:sp>
        <p:nvSpPr>
          <p:cNvPr id="33795"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3796" name="Rectangle 3"/>
          <p:cNvSpPr>
            <a:spLocks noGrp="1" noChangeArrowheads="1"/>
          </p:cNvSpPr>
          <p:nvPr>
            <p:ph type="body" idx="1"/>
          </p:nvPr>
        </p:nvSpPr>
        <p:spPr>
          <a:xfrm>
            <a:off x="457200" y="1600200"/>
            <a:ext cx="8229600" cy="5257800"/>
          </a:xfrm>
        </p:spPr>
        <p:txBody>
          <a:bodyPr/>
          <a:lstStyle/>
          <a:p>
            <a:pPr eaLnBrk="1" hangingPunct="1"/>
            <a:r>
              <a:rPr lang="en-US" sz="2800" dirty="0" smtClean="0"/>
              <a:t>Carbon </a:t>
            </a:r>
          </a:p>
          <a:p>
            <a:pPr eaLnBrk="1" hangingPunct="1"/>
            <a:r>
              <a:rPr lang="en-US" sz="2800" dirty="0" smtClean="0"/>
              <a:t>Carbon dioxide</a:t>
            </a:r>
          </a:p>
          <a:p>
            <a:pPr eaLnBrk="1" hangingPunct="1"/>
            <a:r>
              <a:rPr lang="en-US" sz="2800" dirty="0" smtClean="0"/>
              <a:t>Photosynthesis</a:t>
            </a:r>
          </a:p>
          <a:p>
            <a:pPr eaLnBrk="1" hangingPunct="1"/>
            <a:r>
              <a:rPr lang="en-US" sz="2800" dirty="0" smtClean="0"/>
              <a:t>Respiration</a:t>
            </a:r>
          </a:p>
          <a:p>
            <a:pPr eaLnBrk="1" hangingPunct="1"/>
            <a:r>
              <a:rPr lang="en-US" sz="2800" dirty="0" smtClean="0"/>
              <a:t>Combustion</a:t>
            </a:r>
          </a:p>
          <a:p>
            <a:pPr eaLnBrk="1" hangingPunct="1"/>
            <a:r>
              <a:rPr lang="en-US" sz="2800" dirty="0" smtClean="0"/>
              <a:t>Nitrifying</a:t>
            </a:r>
          </a:p>
          <a:p>
            <a:pPr eaLnBrk="1" hangingPunct="1"/>
            <a:r>
              <a:rPr lang="en-US" sz="2800" dirty="0" smtClean="0"/>
              <a:t>Denitrifying</a:t>
            </a:r>
          </a:p>
          <a:p>
            <a:pPr eaLnBrk="1" hangingPunct="1"/>
            <a:r>
              <a:rPr lang="en-US" sz="2800" dirty="0" smtClean="0"/>
              <a:t>Nitrogen fixing</a:t>
            </a:r>
          </a:p>
          <a:p>
            <a:pPr eaLnBrk="1" hangingPunct="1"/>
            <a:r>
              <a:rPr lang="en-US" sz="2800" dirty="0" smtClean="0"/>
              <a:t>Decomposers</a:t>
            </a:r>
          </a:p>
          <a:p>
            <a:pPr eaLnBrk="1" hangingPunct="1"/>
            <a:endParaRPr lang="en-US" dirty="0" smtClean="0"/>
          </a:p>
        </p:txBody>
      </p:sp>
      <p:sp>
        <p:nvSpPr>
          <p:cNvPr id="33797" name="Text Box 4"/>
          <p:cNvSpPr txBox="1">
            <a:spLocks noChangeArrowheads="1"/>
          </p:cNvSpPr>
          <p:nvPr/>
        </p:nvSpPr>
        <p:spPr bwMode="auto">
          <a:xfrm>
            <a:off x="5651500" y="1628775"/>
            <a:ext cx="3097213" cy="360098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dirty="0">
                <a:solidFill>
                  <a:schemeClr val="bg1"/>
                </a:solidFill>
              </a:rPr>
              <a:t>Here are some of the words we will be using this lesson…</a:t>
            </a:r>
          </a:p>
          <a:p>
            <a:pPr>
              <a:lnSpc>
                <a:spcPct val="100000"/>
              </a:lnSpc>
              <a:spcBef>
                <a:spcPct val="50000"/>
              </a:spcBef>
              <a:buFontTx/>
              <a:buNone/>
            </a:pPr>
            <a:r>
              <a:rPr lang="en-GB" b="1" dirty="0" smtClean="0">
                <a:solidFill>
                  <a:schemeClr val="bg1"/>
                </a:solidFill>
              </a:rPr>
              <a:t>1) </a:t>
            </a:r>
            <a:r>
              <a:rPr lang="en-GB" b="1" dirty="0">
                <a:solidFill>
                  <a:schemeClr val="bg1"/>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14:22</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400" b="1" dirty="0" smtClean="0"/>
              <a:t>Explore and Discover:</a:t>
            </a:r>
          </a:p>
          <a:p>
            <a:pPr eaLnBrk="1" hangingPunct="1"/>
            <a:r>
              <a:rPr lang="en-GB" sz="2400" b="1" dirty="0" smtClean="0"/>
              <a:t>Visual: </a:t>
            </a:r>
          </a:p>
          <a:p>
            <a:r>
              <a:rPr lang="en-GB" sz="2400" dirty="0" smtClean="0">
                <a:hlinkClick r:id="rId3"/>
              </a:rPr>
              <a:t>http://www.youtube.com/watch?v=cKEWww0s5Z0</a:t>
            </a:r>
            <a:endParaRPr lang="en-GB" sz="2400" dirty="0" smtClean="0"/>
          </a:p>
          <a:p>
            <a:endParaRPr lang="en-GB" sz="2400" b="1" dirty="0" smtClean="0"/>
          </a:p>
          <a:p>
            <a:pPr eaLnBrk="1" hangingPunct="1"/>
            <a:r>
              <a:rPr lang="en-GB" sz="2400" b="1" dirty="0" smtClean="0"/>
              <a:t>Kinaesthetic:</a:t>
            </a:r>
            <a:endParaRPr lang="en-GB" b="1" dirty="0" smtClean="0"/>
          </a:p>
          <a:p>
            <a:pPr eaLnBrk="1" hangingPunct="1"/>
            <a:r>
              <a:rPr lang="en-GB" sz="2400" b="1" dirty="0" smtClean="0"/>
              <a:t>Draw the carbon cycle. </a:t>
            </a:r>
          </a:p>
        </p:txBody>
      </p:sp>
      <p:pic>
        <p:nvPicPr>
          <p:cNvPr id="34821" name="Picture 4"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14:22</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00FF00"/>
            </a:solidFill>
          </a:ln>
        </p:spPr>
        <p:txBody>
          <a:bodyPr/>
          <a:lstStyle/>
          <a:p>
            <a:pPr eaLnBrk="1" hangingPunct="1">
              <a:buFontTx/>
              <a:buNone/>
            </a:pPr>
            <a:r>
              <a:rPr lang="en-GB" sz="3600" dirty="0" smtClean="0">
                <a:solidFill>
                  <a:srgbClr val="33CC33"/>
                </a:solidFill>
              </a:rPr>
              <a:t>In groups of 3, choose A, B and C</a:t>
            </a:r>
          </a:p>
          <a:p>
            <a:pPr eaLnBrk="1" hangingPunct="1">
              <a:buFontTx/>
              <a:buNone/>
            </a:pPr>
            <a:r>
              <a:rPr lang="en-GB" sz="3600" dirty="0" smtClean="0">
                <a:solidFill>
                  <a:srgbClr val="33CC33"/>
                </a:solidFill>
              </a:rPr>
              <a:t>A is the drawer</a:t>
            </a:r>
          </a:p>
          <a:p>
            <a:pPr eaLnBrk="1" hangingPunct="1">
              <a:buFontTx/>
              <a:buNone/>
            </a:pPr>
            <a:r>
              <a:rPr lang="en-GB" sz="3600" dirty="0" smtClean="0">
                <a:solidFill>
                  <a:srgbClr val="33CC33"/>
                </a:solidFill>
              </a:rPr>
              <a:t>B and C are runners</a:t>
            </a:r>
          </a:p>
          <a:p>
            <a:pPr eaLnBrk="1" hangingPunct="1">
              <a:buFontTx/>
              <a:buNone/>
            </a:pPr>
            <a:r>
              <a:rPr lang="en-GB" sz="3600" dirty="0" smtClean="0">
                <a:solidFill>
                  <a:srgbClr val="33CC33"/>
                </a:solidFill>
              </a:rPr>
              <a:t>You cannot touch or point at the paper</a:t>
            </a:r>
          </a:p>
          <a:p>
            <a:pPr eaLnBrk="1" hangingPunct="1">
              <a:buFontTx/>
              <a:buNone/>
            </a:pPr>
            <a:r>
              <a:rPr lang="en-GB" sz="3600" dirty="0" smtClean="0">
                <a:solidFill>
                  <a:srgbClr val="33CC33"/>
                </a:solidFill>
              </a:rPr>
              <a:t>B looks at the image for 30 seconds</a:t>
            </a:r>
          </a:p>
          <a:p>
            <a:pPr eaLnBrk="1" hangingPunct="1">
              <a:buFontTx/>
              <a:buNone/>
            </a:pPr>
            <a:r>
              <a:rPr lang="en-GB" sz="3600" dirty="0" smtClean="0">
                <a:solidFill>
                  <a:srgbClr val="33CC33"/>
                </a:solidFill>
              </a:rPr>
              <a:t>C then looks for 30 seconds as B explains to A</a:t>
            </a:r>
          </a:p>
        </p:txBody>
      </p:sp>
    </p:spTree>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11"/>
          </p:nvPr>
        </p:nvSpPr>
        <p:spPr/>
        <p:txBody>
          <a:bodyPr/>
          <a:lstStyle/>
          <a:p>
            <a:pPr>
              <a:defRPr/>
            </a:pPr>
            <a:fld id="{4A18C868-9C24-4F04-97FD-49B635F66B27}" type="datetime10">
              <a:rPr lang="en-GB" smtClean="0"/>
              <a:pPr>
                <a:defRPr/>
              </a:pPr>
              <a:t>14:22</a:t>
            </a:fld>
            <a:endParaRPr lang="en-GB"/>
          </a:p>
        </p:txBody>
      </p:sp>
      <p:pic>
        <p:nvPicPr>
          <p:cNvPr id="115714" name="Picture 2"/>
          <p:cNvPicPr>
            <a:picLocks noGrp="1" noChangeAspect="1" noChangeArrowheads="1"/>
          </p:cNvPicPr>
          <p:nvPr>
            <p:ph idx="1"/>
          </p:nvPr>
        </p:nvPicPr>
        <p:blipFill>
          <a:blip r:embed="rId2" cstate="print"/>
          <a:srcRect/>
          <a:stretch>
            <a:fillRect/>
          </a:stretch>
        </p:blipFill>
        <p:spPr bwMode="auto">
          <a:xfrm>
            <a:off x="395536" y="188640"/>
            <a:ext cx="8432246" cy="6324185"/>
          </a:xfrm>
          <a:prstGeom prst="rect">
            <a:avLst/>
          </a:prstGeom>
          <a:noFill/>
          <a:ln w="9525" cap="flat" cmpd="sng" algn="ctr">
            <a:noFill/>
            <a:prstDash val="solid"/>
            <a:miter lim="800000"/>
            <a:headEnd/>
            <a:tailEnd/>
          </a:ln>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GB"/>
              <a:t>What is the carbon cycle?</a:t>
            </a:r>
          </a:p>
        </p:txBody>
      </p:sp>
      <p:pic>
        <p:nvPicPr>
          <p:cNvPr id="323597" name="Picture 1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323598" name="Picture 14"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323599" name="Picture 15"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118786" name="ShockwaveFlash1" r:id="rId2" imgW="8699841" imgH="5308975"/>
    </p:controls>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2370</TotalTime>
  <Words>5901</Words>
  <Application>Microsoft Office PowerPoint</Application>
  <PresentationFormat>On-screen Show (4:3)</PresentationFormat>
  <Paragraphs>1014</Paragraphs>
  <Slides>29</Slides>
  <Notes>26</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1_Default Design</vt:lpstr>
      <vt:lpstr>2_Default Design</vt:lpstr>
      <vt:lpstr>4_Default Design</vt:lpstr>
      <vt:lpstr> Lesson title: Cells Resources/Equipment (e- learning): 1) 2)  </vt:lpstr>
      <vt:lpstr>Syllabus/Unit Code:B2.3 Energy Flow  Lesson number: 6&amp;7 Lesson Title: Carbon and Nitrogen Cycles</vt:lpstr>
      <vt:lpstr>Extended Learning</vt:lpstr>
      <vt:lpstr>BIG picture</vt:lpstr>
      <vt:lpstr>Keywords:</vt:lpstr>
      <vt:lpstr>New  Information for Learning Outcome 1</vt:lpstr>
      <vt:lpstr>Learning Activities for Outcome 1</vt:lpstr>
      <vt:lpstr>Slide 8</vt:lpstr>
      <vt:lpstr>What is the carbon cycle?</vt:lpstr>
      <vt:lpstr>New  Information for Learning Outcome 1</vt:lpstr>
      <vt:lpstr>Learning Activities for Outcome 1</vt:lpstr>
      <vt:lpstr>Demonstrate your Learning for Outcome 1</vt:lpstr>
      <vt:lpstr>Learning Outcome 1: Review</vt:lpstr>
      <vt:lpstr>New  Information for Learning Outcome 2</vt:lpstr>
      <vt:lpstr>New  Information for Learning Outcome 2</vt:lpstr>
      <vt:lpstr>Slide 16</vt:lpstr>
      <vt:lpstr>What is the nitrogen cycle?</vt:lpstr>
      <vt:lpstr>What is the nitrogen cycle?</vt:lpstr>
      <vt:lpstr>New  Information for Learning Outcome 2</vt:lpstr>
      <vt:lpstr>Slide 20</vt:lpstr>
      <vt:lpstr>Demonstrate your Learning for Outcome 2</vt:lpstr>
      <vt:lpstr>Learning Outcome 2: Review</vt:lpstr>
      <vt:lpstr>Learning Activities for Outcome 3</vt:lpstr>
      <vt:lpstr>Learning Activities for Outcome 3</vt:lpstr>
      <vt:lpstr>Slide 25</vt:lpstr>
      <vt:lpstr>Slide 26</vt:lpstr>
      <vt:lpstr>Demonstrate your Learning for Outcome 3</vt:lpstr>
      <vt:lpstr>Learning Outcome 3: Review</vt:lpstr>
      <vt:lpstr>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NHabrasz</cp:lastModifiedBy>
  <cp:revision>207</cp:revision>
  <dcterms:created xsi:type="dcterms:W3CDTF">2002-02-17T22:22:16Z</dcterms:created>
  <dcterms:modified xsi:type="dcterms:W3CDTF">2012-02-28T15:12:00Z</dcterms:modified>
</cp:coreProperties>
</file>