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4" r:id="rId2"/>
    <p:sldMasterId id="2147483779" r:id="rId3"/>
  </p:sldMasterIdLst>
  <p:notesMasterIdLst>
    <p:notesMasterId r:id="rId38"/>
  </p:notesMasterIdLst>
  <p:handoutMasterIdLst>
    <p:handoutMasterId r:id="rId39"/>
  </p:handoutMasterIdLst>
  <p:sldIdLst>
    <p:sldId id="290" r:id="rId4"/>
    <p:sldId id="256" r:id="rId5"/>
    <p:sldId id="289" r:id="rId6"/>
    <p:sldId id="257" r:id="rId7"/>
    <p:sldId id="272" r:id="rId8"/>
    <p:sldId id="258" r:id="rId9"/>
    <p:sldId id="305" r:id="rId10"/>
    <p:sldId id="306" r:id="rId11"/>
    <p:sldId id="307" r:id="rId12"/>
    <p:sldId id="309" r:id="rId13"/>
    <p:sldId id="310" r:id="rId14"/>
    <p:sldId id="308" r:id="rId15"/>
    <p:sldId id="311" r:id="rId16"/>
    <p:sldId id="312" r:id="rId17"/>
    <p:sldId id="295" r:id="rId18"/>
    <p:sldId id="286" r:id="rId19"/>
    <p:sldId id="260" r:id="rId20"/>
    <p:sldId id="263" r:id="rId21"/>
    <p:sldId id="300" r:id="rId22"/>
    <p:sldId id="315" r:id="rId23"/>
    <p:sldId id="317" r:id="rId24"/>
    <p:sldId id="316" r:id="rId25"/>
    <p:sldId id="313" r:id="rId26"/>
    <p:sldId id="314" r:id="rId27"/>
    <p:sldId id="302" r:id="rId28"/>
    <p:sldId id="266" r:id="rId29"/>
    <p:sldId id="318" r:id="rId30"/>
    <p:sldId id="303" r:id="rId31"/>
    <p:sldId id="319" r:id="rId32"/>
    <p:sldId id="304" r:id="rId33"/>
    <p:sldId id="288" r:id="rId34"/>
    <p:sldId id="270" r:id="rId35"/>
    <p:sldId id="262" r:id="rId36"/>
    <p:sldId id="320" r:id="rId37"/>
  </p:sldIdLst>
  <p:sldSz cx="9144000" cy="6858000" type="screen4x3"/>
  <p:notesSz cx="6794500" cy="9906000"/>
  <p:defaultTextStyle>
    <a:defPPr>
      <a:defRPr lang="en-GB"/>
    </a:defPPr>
    <a:lvl1pPr algn="l" rtl="0" fontAlgn="base">
      <a:lnSpc>
        <a:spcPct val="90000"/>
      </a:lnSpc>
      <a:spcBef>
        <a:spcPct val="20000"/>
      </a:spcBef>
      <a:spcAft>
        <a:spcPct val="0"/>
      </a:spcAft>
      <a:buChar char="•"/>
      <a:defRPr sz="2400" kern="1200">
        <a:solidFill>
          <a:schemeClr val="tx1"/>
        </a:solidFill>
        <a:latin typeface="Arial" charset="0"/>
        <a:ea typeface="+mn-ea"/>
        <a:cs typeface="+mn-cs"/>
      </a:defRPr>
    </a:lvl1pPr>
    <a:lvl2pPr marL="457200" algn="l" rtl="0" fontAlgn="base">
      <a:lnSpc>
        <a:spcPct val="90000"/>
      </a:lnSpc>
      <a:spcBef>
        <a:spcPct val="20000"/>
      </a:spcBef>
      <a:spcAft>
        <a:spcPct val="0"/>
      </a:spcAft>
      <a:buChar char="•"/>
      <a:defRPr sz="2400" kern="1200">
        <a:solidFill>
          <a:schemeClr val="tx1"/>
        </a:solidFill>
        <a:latin typeface="Arial" charset="0"/>
        <a:ea typeface="+mn-ea"/>
        <a:cs typeface="+mn-cs"/>
      </a:defRPr>
    </a:lvl2pPr>
    <a:lvl3pPr marL="914400" algn="l" rtl="0" fontAlgn="base">
      <a:lnSpc>
        <a:spcPct val="90000"/>
      </a:lnSpc>
      <a:spcBef>
        <a:spcPct val="20000"/>
      </a:spcBef>
      <a:spcAft>
        <a:spcPct val="0"/>
      </a:spcAft>
      <a:buChar char="•"/>
      <a:defRPr sz="2400" kern="1200">
        <a:solidFill>
          <a:schemeClr val="tx1"/>
        </a:solidFill>
        <a:latin typeface="Arial" charset="0"/>
        <a:ea typeface="+mn-ea"/>
        <a:cs typeface="+mn-cs"/>
      </a:defRPr>
    </a:lvl3pPr>
    <a:lvl4pPr marL="1371600" algn="l" rtl="0" fontAlgn="base">
      <a:lnSpc>
        <a:spcPct val="90000"/>
      </a:lnSpc>
      <a:spcBef>
        <a:spcPct val="20000"/>
      </a:spcBef>
      <a:spcAft>
        <a:spcPct val="0"/>
      </a:spcAft>
      <a:buChar char="•"/>
      <a:defRPr sz="2400" kern="1200">
        <a:solidFill>
          <a:schemeClr val="tx1"/>
        </a:solidFill>
        <a:latin typeface="Arial" charset="0"/>
        <a:ea typeface="+mn-ea"/>
        <a:cs typeface="+mn-cs"/>
      </a:defRPr>
    </a:lvl4pPr>
    <a:lvl5pPr marL="1828800" algn="l" rtl="0" fontAlgn="base">
      <a:lnSpc>
        <a:spcPct val="90000"/>
      </a:lnSpc>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FCC00"/>
    <a:srgbClr val="99CCFF"/>
    <a:srgbClr val="33CC33"/>
    <a:srgbClr val="FF99CC"/>
    <a:srgbClr val="FF0000"/>
    <a:srgbClr val="99FF99"/>
    <a:srgbClr val="0000FF"/>
    <a:srgbClr val="CC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0" autoAdjust="0"/>
    <p:restoredTop sz="87368" autoAdjust="0"/>
  </p:normalViewPr>
  <p:slideViewPr>
    <p:cSldViewPr>
      <p:cViewPr varScale="1">
        <p:scale>
          <a:sx n="65" d="100"/>
          <a:sy n="65" d="100"/>
        </p:scale>
        <p:origin x="-552"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552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55300"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55301"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776F9C28-985D-49E3-94D1-2877789E432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4813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31179C40-6139-41DC-9275-91467586745F}" type="slidenum">
              <a:rPr lang="en-GB"/>
              <a:pPr>
                <a:defRPr/>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49155"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49156"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49157" name="Rectangle 7"/>
          <p:cNvSpPr>
            <a:spLocks noGrp="1" noChangeArrowheads="1"/>
          </p:cNvSpPr>
          <p:nvPr>
            <p:ph type="sldNum" sz="quarter" idx="5"/>
          </p:nvPr>
        </p:nvSpPr>
        <p:spPr>
          <a:noFill/>
        </p:spPr>
        <p:txBody>
          <a:bodyPr/>
          <a:lstStyle/>
          <a:p>
            <a:fld id="{9B5DD416-4432-46EE-9CD9-113D9AC6BC4D}" type="slidenum">
              <a:rPr lang="en-GB" smtClean="0">
                <a:solidFill>
                  <a:srgbClr val="000000"/>
                </a:solidFill>
              </a:rPr>
              <a:pPr/>
              <a:t>1</a:t>
            </a:fld>
            <a:endParaRPr lang="en-GB" smtClean="0">
              <a:solidFill>
                <a:srgbClr val="000000"/>
              </a:solidFill>
            </a:endParaRP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pPr algn="ctr">
              <a:lnSpc>
                <a:spcPct val="80000"/>
              </a:lnSpc>
            </a:pPr>
            <a:r>
              <a:rPr lang="en-GB" sz="1400" b="1" smtClean="0"/>
              <a:t>FEATHERSTONE HIGH SCHOOL                                                                                                                                                  </a:t>
            </a:r>
            <a:br>
              <a:rPr lang="en-GB" sz="1400" b="1" smtClean="0"/>
            </a:br>
            <a:r>
              <a:rPr lang="en-GB" sz="1400" b="1" smtClean="0"/>
              <a:t>A Leading Edge School _Science_Department Lesson plan</a:t>
            </a:r>
          </a:p>
          <a:p>
            <a:pPr>
              <a:lnSpc>
                <a:spcPct val="80000"/>
              </a:lnSpc>
            </a:pPr>
            <a:endParaRPr lang="en-GB" sz="1400" b="1" smtClean="0"/>
          </a:p>
          <a:p>
            <a:pPr>
              <a:lnSpc>
                <a:spcPct val="80000"/>
              </a:lnSpc>
            </a:pPr>
            <a:r>
              <a:rPr lang="en-GB" sz="800" b="1" smtClean="0"/>
              <a:t>Unit:            </a:t>
            </a:r>
          </a:p>
          <a:p>
            <a:pPr>
              <a:lnSpc>
                <a:spcPct val="80000"/>
              </a:lnSpc>
            </a:pPr>
            <a:r>
              <a:rPr lang="en-GB" sz="800" b="1" smtClean="0"/>
              <a:t>Year Group:                                   </a:t>
            </a:r>
          </a:p>
          <a:p>
            <a:pPr>
              <a:lnSpc>
                <a:spcPct val="80000"/>
              </a:lnSpc>
            </a:pPr>
            <a:r>
              <a:rPr lang="en-GB" sz="800" b="1" smtClean="0"/>
              <a:t>Lesson number in unit:                                </a:t>
            </a:r>
          </a:p>
          <a:p>
            <a:pPr>
              <a:lnSpc>
                <a:spcPct val="80000"/>
              </a:lnSpc>
            </a:pPr>
            <a:r>
              <a:rPr lang="en-GB" sz="800" b="1" smtClean="0"/>
              <a:t>Title:</a:t>
            </a:r>
          </a:p>
          <a:p>
            <a:pPr>
              <a:lnSpc>
                <a:spcPct val="80000"/>
              </a:lnSpc>
            </a:pPr>
            <a:r>
              <a:rPr lang="en-GB" sz="800" b="1" smtClean="0"/>
              <a:t>Links to syllabus / NC/:  </a:t>
            </a:r>
          </a:p>
          <a:p>
            <a:pPr>
              <a:lnSpc>
                <a:spcPct val="80000"/>
              </a:lnSpc>
            </a:pPr>
            <a:endParaRPr lang="en-GB" sz="800" b="1" smtClean="0"/>
          </a:p>
          <a:p>
            <a:pPr>
              <a:lnSpc>
                <a:spcPct val="80000"/>
              </a:lnSpc>
            </a:pPr>
            <a:r>
              <a:rPr lang="en-GB" sz="800" b="1" smtClean="0"/>
              <a:t>Big Picture: </a:t>
            </a:r>
          </a:p>
          <a:p>
            <a:pPr>
              <a:lnSpc>
                <a:spcPct val="80000"/>
              </a:lnSpc>
            </a:pPr>
            <a:endParaRPr lang="en-GB" sz="800" b="1" smtClean="0"/>
          </a:p>
          <a:p>
            <a:pPr>
              <a:lnSpc>
                <a:spcPct val="80000"/>
              </a:lnSpc>
            </a:pPr>
            <a:r>
              <a:rPr lang="en-GB" sz="800" b="1" smtClean="0"/>
              <a:t>Outcomes:</a:t>
            </a:r>
          </a:p>
          <a:p>
            <a:pPr>
              <a:lnSpc>
                <a:spcPct val="80000"/>
              </a:lnSpc>
            </a:pPr>
            <a:endParaRPr lang="en-GB" sz="800" b="1" smtClean="0"/>
          </a:p>
          <a:p>
            <a:pPr>
              <a:lnSpc>
                <a:spcPct val="80000"/>
              </a:lnSpc>
            </a:pPr>
            <a:r>
              <a:rPr lang="en-GB" sz="800" b="1" smtClean="0"/>
              <a:t>Homework – Optional or Essential: </a:t>
            </a:r>
          </a:p>
          <a:p>
            <a:pPr>
              <a:lnSpc>
                <a:spcPct val="80000"/>
              </a:lnSpc>
            </a:pPr>
            <a:endParaRPr lang="en-GB" sz="800" b="1" smtClean="0"/>
          </a:p>
          <a:p>
            <a:pPr>
              <a:lnSpc>
                <a:spcPct val="80000"/>
              </a:lnSpc>
            </a:pPr>
            <a:r>
              <a:rPr lang="en-GB" sz="800" b="1" smtClean="0"/>
              <a:t>Resources and Equipment (e- learning):</a:t>
            </a:r>
          </a:p>
          <a:p>
            <a:pPr>
              <a:lnSpc>
                <a:spcPct val="80000"/>
              </a:lnSpc>
            </a:pPr>
            <a:endParaRPr lang="en-GB" sz="800" b="1" smtClean="0"/>
          </a:p>
          <a:p>
            <a:pPr>
              <a:lnSpc>
                <a:spcPct val="80000"/>
              </a:lnSpc>
            </a:pPr>
            <a:r>
              <a:rPr lang="en-GB" sz="800" b="1" smtClean="0"/>
              <a:t>Key words:</a:t>
            </a:r>
          </a:p>
          <a:p>
            <a:pPr>
              <a:lnSpc>
                <a:spcPct val="80000"/>
              </a:lnSpc>
            </a:pPr>
            <a:endParaRPr lang="en-GB" sz="800" b="1" smtClean="0"/>
          </a:p>
          <a:p>
            <a:pPr>
              <a:lnSpc>
                <a:spcPct val="80000"/>
              </a:lnSpc>
            </a:pPr>
            <a:r>
              <a:rPr lang="en-GB" sz="800" b="1" smtClean="0"/>
              <a:t>Links to Literacy, Numeracy, PLTS, (Optional other links -</a:t>
            </a:r>
            <a:r>
              <a:rPr lang="en-GB" sz="800" b="1" i="1" smtClean="0"/>
              <a:t>may be on SOW</a:t>
            </a:r>
            <a:r>
              <a:rPr lang="en-GB" sz="800" b="1" smtClean="0"/>
              <a:t>- SEAL, Community Cohesion, Citizenship, SMSC, WRL):</a:t>
            </a:r>
          </a:p>
          <a:p>
            <a:pPr>
              <a:lnSpc>
                <a:spcPct val="80000"/>
              </a:lnSpc>
            </a:pPr>
            <a:endParaRPr lang="en-GB" sz="800" b="1" smtClean="0"/>
          </a:p>
          <a:p>
            <a:pPr>
              <a:lnSpc>
                <a:spcPct val="80000"/>
              </a:lnSpc>
            </a:pPr>
            <a:r>
              <a:rPr lang="en-GB" sz="800" b="1" smtClean="0"/>
              <a:t>Differentiation  to include Provision for EAL / SEN / G&amp;T:</a:t>
            </a:r>
            <a:r>
              <a:rPr lang="en-GB" sz="800" b="1" i="1" smtClean="0"/>
              <a:t>To include role of TA in lesson </a:t>
            </a:r>
            <a:r>
              <a:rPr lang="en-GB" sz="800" b="1" smtClean="0"/>
              <a:t> Connection to Past Learning/ Own Knowledge:</a:t>
            </a:r>
          </a:p>
          <a:p>
            <a:pPr>
              <a:lnSpc>
                <a:spcPct val="80000"/>
              </a:lnSpc>
            </a:pPr>
            <a:r>
              <a:rPr lang="en-GB" sz="800" b="1" smtClean="0"/>
              <a:t> </a:t>
            </a:r>
          </a:p>
          <a:p>
            <a:pPr>
              <a:lnSpc>
                <a:spcPct val="80000"/>
              </a:lnSpc>
            </a:pPr>
            <a:r>
              <a:rPr lang="en-GB" sz="800" b="1" smtClean="0"/>
              <a:t>Visual:</a:t>
            </a:r>
          </a:p>
          <a:p>
            <a:pPr>
              <a:lnSpc>
                <a:spcPct val="80000"/>
              </a:lnSpc>
            </a:pPr>
            <a:endParaRPr lang="en-GB" sz="800" b="1" smtClean="0"/>
          </a:p>
          <a:p>
            <a:pPr>
              <a:lnSpc>
                <a:spcPct val="80000"/>
              </a:lnSpc>
            </a:pPr>
            <a:r>
              <a:rPr lang="en-GB" sz="800" b="1" smtClean="0"/>
              <a:t>Audio:</a:t>
            </a:r>
          </a:p>
          <a:p>
            <a:pPr>
              <a:lnSpc>
                <a:spcPct val="80000"/>
              </a:lnSpc>
            </a:pPr>
            <a:endParaRPr lang="en-GB" sz="800" b="1" smtClean="0"/>
          </a:p>
          <a:p>
            <a:pPr>
              <a:lnSpc>
                <a:spcPct val="80000"/>
              </a:lnSpc>
            </a:pPr>
            <a:r>
              <a:rPr lang="en-GB" sz="800" b="1" smtClean="0"/>
              <a:t>Kinaesthetic:</a:t>
            </a:r>
          </a:p>
          <a:p>
            <a:pPr>
              <a:lnSpc>
                <a:spcPct val="80000"/>
              </a:lnSpc>
            </a:pPr>
            <a:endParaRPr lang="en-GB" sz="800" b="1" smtClean="0"/>
          </a:p>
          <a:p>
            <a:pPr>
              <a:lnSpc>
                <a:spcPct val="80000"/>
              </a:lnSpc>
            </a:pPr>
            <a:r>
              <a:rPr lang="en-GB" sz="800" b="1" smtClean="0"/>
              <a:t>Student activities in the lesson (listed in order):</a:t>
            </a:r>
          </a:p>
          <a:p>
            <a:pPr>
              <a:lnSpc>
                <a:spcPct val="80000"/>
              </a:lnSpc>
            </a:pPr>
            <a:endParaRPr lang="en-GB" sz="800" b="1" u="sng" smtClean="0"/>
          </a:p>
          <a:p>
            <a:pPr>
              <a:lnSpc>
                <a:spcPct val="80000"/>
              </a:lnSpc>
            </a:pPr>
            <a:r>
              <a:rPr lang="en-GB" sz="800" b="1" u="sng" smtClean="0"/>
              <a:t>Connector:</a:t>
            </a:r>
          </a:p>
          <a:p>
            <a:pPr>
              <a:lnSpc>
                <a:spcPct val="80000"/>
              </a:lnSpc>
            </a:pPr>
            <a:endParaRPr lang="en-GB" sz="800" b="1" u="sng" smtClean="0"/>
          </a:p>
          <a:p>
            <a:pPr>
              <a:lnSpc>
                <a:spcPct val="80000"/>
              </a:lnSpc>
            </a:pPr>
            <a:r>
              <a:rPr lang="en-GB" sz="800" b="1" u="sng" smtClean="0"/>
              <a:t>Input (through VAK):</a:t>
            </a:r>
          </a:p>
          <a:p>
            <a:pPr>
              <a:lnSpc>
                <a:spcPct val="80000"/>
              </a:lnSpc>
            </a:pPr>
            <a:endParaRPr lang="en-GB" sz="800" b="1" u="sng" smtClean="0"/>
          </a:p>
          <a:p>
            <a:pPr>
              <a:lnSpc>
                <a:spcPct val="80000"/>
              </a:lnSpc>
            </a:pPr>
            <a:r>
              <a:rPr lang="en-GB" sz="800" b="1" u="sng" smtClean="0"/>
              <a:t>Activity in Multiple intelligences: </a:t>
            </a:r>
          </a:p>
          <a:p>
            <a:pPr>
              <a:lnSpc>
                <a:spcPct val="80000"/>
              </a:lnSpc>
            </a:pPr>
            <a:endParaRPr lang="en-GB" sz="800" b="1" u="sng" smtClean="0"/>
          </a:p>
          <a:p>
            <a:pPr>
              <a:lnSpc>
                <a:spcPct val="80000"/>
              </a:lnSpc>
            </a:pPr>
            <a:r>
              <a:rPr lang="en-GB" sz="800" b="1" u="sng" smtClean="0"/>
              <a:t>Demonstrate New Understanding: </a:t>
            </a:r>
          </a:p>
          <a:p>
            <a:pPr>
              <a:lnSpc>
                <a:spcPct val="80000"/>
              </a:lnSpc>
            </a:pPr>
            <a:endParaRPr lang="en-GB" sz="800" b="1" u="sng" smtClean="0"/>
          </a:p>
          <a:p>
            <a:pPr>
              <a:lnSpc>
                <a:spcPct val="80000"/>
              </a:lnSpc>
            </a:pPr>
            <a:r>
              <a:rPr lang="en-GB" sz="800" b="1" u="sng" smtClean="0"/>
              <a:t>Review</a:t>
            </a:r>
            <a:r>
              <a:rPr lang="en-GB" sz="800" smtClean="0"/>
              <a:t>:</a:t>
            </a:r>
          </a:p>
          <a:p>
            <a:pPr>
              <a:lnSpc>
                <a:spcPct val="80000"/>
              </a:lnSpc>
            </a:pPr>
            <a:endParaRPr lang="en-GB" sz="800" smtClean="0"/>
          </a:p>
          <a:p>
            <a:pPr>
              <a:lnSpc>
                <a:spcPct val="80000"/>
              </a:lnSpc>
            </a:pPr>
            <a:endParaRPr lang="en-GB"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10</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11</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12</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13</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14</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D652ABB7-D200-4C75-BE31-5A2F74AA1C00}" type="slidenum">
              <a:rPr lang="en-GB" smtClean="0"/>
              <a:pPr/>
              <a:t>15</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56323"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56324"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56325" name="Rectangle 7"/>
          <p:cNvSpPr>
            <a:spLocks noGrp="1" noChangeArrowheads="1"/>
          </p:cNvSpPr>
          <p:nvPr>
            <p:ph type="sldNum" sz="quarter" idx="5"/>
          </p:nvPr>
        </p:nvSpPr>
        <p:spPr>
          <a:noFill/>
        </p:spPr>
        <p:txBody>
          <a:bodyPr/>
          <a:lstStyle/>
          <a:p>
            <a:fld id="{50F7F6A5-953A-4470-8044-9E5B4FBDF456}" type="slidenum">
              <a:rPr lang="en-GB" smtClean="0">
                <a:solidFill>
                  <a:srgbClr val="000000"/>
                </a:solidFill>
              </a:rPr>
              <a:pPr/>
              <a:t>16</a:t>
            </a:fld>
            <a:endParaRPr lang="en-GB" smtClean="0">
              <a:solidFill>
                <a:srgbClr val="000000"/>
              </a:solidFill>
            </a:endParaRP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n-GB" smtClean="0"/>
              <a:t>Nadia Habraszewski</a:t>
            </a:r>
          </a:p>
        </p:txBody>
      </p:sp>
      <p:sp>
        <p:nvSpPr>
          <p:cNvPr id="57347" name="Rectangle 3"/>
          <p:cNvSpPr>
            <a:spLocks noGrp="1" noChangeArrowheads="1"/>
          </p:cNvSpPr>
          <p:nvPr>
            <p:ph type="dt" sz="quarter" idx="1"/>
          </p:nvPr>
        </p:nvSpPr>
        <p:spPr>
          <a:noFill/>
        </p:spPr>
        <p:txBody>
          <a:bodyPr/>
          <a:lstStyle/>
          <a:p>
            <a:r>
              <a:rPr lang="en-GB" smtClean="0"/>
              <a:t>HQFT Scaffold</a:t>
            </a:r>
          </a:p>
        </p:txBody>
      </p:sp>
      <p:sp>
        <p:nvSpPr>
          <p:cNvPr id="57348" name="Rectangle 6"/>
          <p:cNvSpPr>
            <a:spLocks noGrp="1" noChangeArrowheads="1"/>
          </p:cNvSpPr>
          <p:nvPr>
            <p:ph type="ftr" sz="quarter" idx="4"/>
          </p:nvPr>
        </p:nvSpPr>
        <p:spPr>
          <a:noFill/>
        </p:spPr>
        <p:txBody>
          <a:bodyPr/>
          <a:lstStyle/>
          <a:p>
            <a:r>
              <a:rPr lang="en-GB" smtClean="0"/>
              <a:t>Featherstone High School</a:t>
            </a:r>
          </a:p>
        </p:txBody>
      </p:sp>
      <p:sp>
        <p:nvSpPr>
          <p:cNvPr id="57349" name="Rectangle 7"/>
          <p:cNvSpPr>
            <a:spLocks noGrp="1" noChangeArrowheads="1"/>
          </p:cNvSpPr>
          <p:nvPr>
            <p:ph type="sldNum" sz="quarter" idx="5"/>
          </p:nvPr>
        </p:nvSpPr>
        <p:spPr>
          <a:noFill/>
        </p:spPr>
        <p:txBody>
          <a:bodyPr/>
          <a:lstStyle/>
          <a:p>
            <a:fld id="{8F07F43E-F0BE-4510-AD15-195C2755F2CA}" type="slidenum">
              <a:rPr lang="en-GB" smtClean="0"/>
              <a:pPr/>
              <a:t>17</a:t>
            </a:fld>
            <a:endParaRPr lang="en-GB" smtClean="0"/>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r>
              <a:rPr lang="en-GB" smtClean="0"/>
              <a:t>Can use the traffic light cards to express how well you did on the task</a:t>
            </a:r>
          </a:p>
          <a:p>
            <a:pPr eaLnBrk="1" hangingPunct="1"/>
            <a:endParaRPr lang="en-GB" smtClean="0"/>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18</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19</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en-GB" smtClean="0"/>
              <a:t>Nadia Habraszewski</a:t>
            </a:r>
          </a:p>
        </p:txBody>
      </p:sp>
      <p:sp>
        <p:nvSpPr>
          <p:cNvPr id="50179" name="Rectangle 3"/>
          <p:cNvSpPr>
            <a:spLocks noGrp="1" noChangeArrowheads="1"/>
          </p:cNvSpPr>
          <p:nvPr>
            <p:ph type="dt" sz="quarter" idx="1"/>
          </p:nvPr>
        </p:nvSpPr>
        <p:spPr>
          <a:noFill/>
        </p:spPr>
        <p:txBody>
          <a:bodyPr/>
          <a:lstStyle/>
          <a:p>
            <a:r>
              <a:rPr lang="en-GB" smtClean="0"/>
              <a:t>HQFT Scaffold</a:t>
            </a:r>
          </a:p>
        </p:txBody>
      </p:sp>
      <p:sp>
        <p:nvSpPr>
          <p:cNvPr id="50180" name="Rectangle 6"/>
          <p:cNvSpPr>
            <a:spLocks noGrp="1" noChangeArrowheads="1"/>
          </p:cNvSpPr>
          <p:nvPr>
            <p:ph type="ftr" sz="quarter" idx="4"/>
          </p:nvPr>
        </p:nvSpPr>
        <p:spPr>
          <a:noFill/>
        </p:spPr>
        <p:txBody>
          <a:bodyPr/>
          <a:lstStyle/>
          <a:p>
            <a:r>
              <a:rPr lang="en-GB" smtClean="0"/>
              <a:t>Featherstone High School</a:t>
            </a:r>
          </a:p>
        </p:txBody>
      </p:sp>
      <p:sp>
        <p:nvSpPr>
          <p:cNvPr id="50181" name="Rectangle 7"/>
          <p:cNvSpPr>
            <a:spLocks noGrp="1" noChangeArrowheads="1"/>
          </p:cNvSpPr>
          <p:nvPr>
            <p:ph type="sldNum" sz="quarter" idx="5"/>
          </p:nvPr>
        </p:nvSpPr>
        <p:spPr>
          <a:noFill/>
        </p:spPr>
        <p:txBody>
          <a:bodyPr/>
          <a:lstStyle/>
          <a:p>
            <a:fld id="{4A39251D-EA6E-4DB5-A426-05806D10A1AF}" type="slidenum">
              <a:rPr lang="en-GB" smtClean="0"/>
              <a:pPr/>
              <a:t>2</a:t>
            </a:fld>
            <a:endParaRPr lang="en-GB" smtClean="0"/>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p:spPr>
        <p:txBody>
          <a:bodyPr/>
          <a:lstStyle/>
          <a:p>
            <a:pPr marL="228600" indent="-228600" eaLnBrk="1" hangingPunct="1"/>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eaLnBrk="1" hangingPunct="1"/>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eaLnBrk="1" hangingPunct="1"/>
            <a:r>
              <a:rPr lang="en-GB" b="1" smtClean="0"/>
              <a:t>Learning Objectives: Stems and Samples </a:t>
            </a:r>
          </a:p>
          <a:p>
            <a:pPr marL="228600" indent="-228600" eaLnBrk="1" hangingPunct="1"/>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eaLnBrk="1" hangingPunct="1">
              <a:buFontTx/>
              <a:buAutoNum type="arabicPeriod"/>
            </a:pPr>
            <a:r>
              <a:rPr lang="en-GB" b="1" smtClean="0"/>
              <a:t>Create a stem. Stem Examples:</a:t>
            </a:r>
          </a:p>
          <a:p>
            <a:pPr marL="228600" indent="-228600" eaLnBrk="1" hangingPunct="1"/>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eaLnBrk="1" hangingPunct="1"/>
            <a:r>
              <a:rPr lang="en-GB" b="1" smtClean="0"/>
              <a:t>2. After you create the stem, add a verb: analyze, recognize, compare, provide, list, etc. For a list of action verbs see below. </a:t>
            </a:r>
          </a:p>
          <a:p>
            <a:pPr marL="228600" indent="-228600" eaLnBrk="1" hangingPunct="1"/>
            <a:r>
              <a:rPr lang="en-GB" b="1" smtClean="0"/>
              <a:t>3. One you have a stem and a verb, determine the actual product, process, or outcome:</a:t>
            </a:r>
          </a:p>
          <a:p>
            <a:pPr marL="228600" indent="-228600" eaLnBrk="1" hangingPunct="1"/>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eaLnBrk="1" hangingPunct="1"/>
            <a:r>
              <a:rPr lang="en-GB" b="1" smtClean="0"/>
              <a:t>listen for the purpose of following directions . . . </a:t>
            </a:r>
          </a:p>
          <a:p>
            <a:pPr marL="228600" indent="-228600" eaLnBrk="1" hangingPunct="1"/>
            <a:r>
              <a:rPr lang="en-GB" b="1" smtClean="0"/>
              <a:t>record his or her understanding/knowledge by creating pictures . . . </a:t>
            </a:r>
          </a:p>
          <a:p>
            <a:pPr marL="228600" indent="-228600" eaLnBrk="1" hangingPunct="1"/>
            <a:r>
              <a:rPr lang="en-GB" b="1" smtClean="0"/>
              <a:t>use the vocabulary of _____ (shapes, colors, etc.) to describe _____ (flowers, etc.) </a:t>
            </a:r>
          </a:p>
          <a:p>
            <a:pPr marL="228600" indent="-228600" eaLnBrk="1" hangingPunct="1"/>
            <a:r>
              <a:rPr lang="en-GB" b="1" smtClean="0"/>
              <a:t>explain the meaning of the word(s): _____. </a:t>
            </a:r>
          </a:p>
          <a:p>
            <a:pPr marL="228600" indent="-228600" eaLnBrk="1" hangingPunct="1"/>
            <a:r>
              <a:rPr lang="en-GB" b="1" smtClean="0"/>
              <a:t>generate ideas and plans for writing by using _____ (brainstorming, clustering, etc.) </a:t>
            </a:r>
          </a:p>
          <a:p>
            <a:pPr marL="228600" indent="-228600" eaLnBrk="1" hangingPunct="1"/>
            <a:r>
              <a:rPr lang="en-GB" b="1" smtClean="0"/>
              <a:t>develop a draft . . . </a:t>
            </a:r>
          </a:p>
          <a:p>
            <a:pPr marL="228600" indent="-228600" eaLnBrk="1" hangingPunct="1"/>
            <a:r>
              <a:rPr lang="en-GB" b="1" smtClean="0"/>
              <a:t>edit a draft for a specific purpose such as _____ (word choice, etc.) </a:t>
            </a:r>
          </a:p>
          <a:p>
            <a:pPr marL="228600" indent="-228600" eaLnBrk="1" hangingPunct="1"/>
            <a:r>
              <a:rPr lang="en-GB" b="1" smtClean="0"/>
              <a:t>discuss the differences and similarities between the two main characters from _____ and _____. </a:t>
            </a:r>
          </a:p>
          <a:p>
            <a:pPr marL="228600" indent="-228600" eaLnBrk="1" hangingPunct="1"/>
            <a:r>
              <a:rPr lang="en-GB" b="1" smtClean="0"/>
              <a:t>identify the definition of _____ (fables, fairy tales, etc.). </a:t>
            </a:r>
          </a:p>
          <a:p>
            <a:pPr marL="228600" indent="-228600" eaLnBrk="1" hangingPunct="1"/>
            <a:r>
              <a:rPr lang="en-GB" b="1" smtClean="0"/>
              <a:t>understand and be able to identify the traditional elements in _____ (fables, fairy tales, etc.) </a:t>
            </a:r>
          </a:p>
          <a:p>
            <a:pPr marL="228600" indent="-228600" eaLnBrk="1" hangingPunct="1"/>
            <a:r>
              <a:rPr lang="en-GB" b="1" smtClean="0"/>
              <a:t>define the literary term _____. </a:t>
            </a:r>
          </a:p>
          <a:p>
            <a:pPr marL="228600" indent="-228600" eaLnBrk="1" hangingPunct="1"/>
            <a:r>
              <a:rPr lang="en-GB" b="1" smtClean="0"/>
              <a:t>re-tell in his/her own words _____. </a:t>
            </a:r>
          </a:p>
          <a:p>
            <a:pPr marL="228600" indent="-228600" eaLnBrk="1" hangingPunct="1"/>
            <a:r>
              <a:rPr lang="en-GB" b="1" smtClean="0"/>
              <a:t>summarize the plot of _____. </a:t>
            </a:r>
          </a:p>
          <a:p>
            <a:pPr marL="228600" indent="-228600" eaLnBrk="1" hangingPunct="1"/>
            <a:r>
              <a:rPr lang="en-GB" b="1" smtClean="0"/>
              <a:t>make inferences from the text . . . </a:t>
            </a:r>
          </a:p>
          <a:p>
            <a:pPr marL="228600" indent="-228600" eaLnBrk="1" hangingPunct="1"/>
            <a:r>
              <a:rPr lang="en-GB" b="1" smtClean="0"/>
              <a:t>demonstrate understanding by writing three facts about . . . </a:t>
            </a:r>
          </a:p>
          <a:p>
            <a:pPr marL="228600" indent="-228600" eaLnBrk="1" hangingPunct="1"/>
            <a:r>
              <a:rPr lang="en-GB" b="1" smtClean="0"/>
              <a:t>listen critically to interpret and evaluate . . . </a:t>
            </a:r>
          </a:p>
          <a:p>
            <a:pPr marL="228600" indent="-228600" eaLnBrk="1" hangingPunct="1"/>
            <a:r>
              <a:rPr lang="en-GB" b="1" smtClean="0"/>
              <a:t>represent textual information by _____ (drawing, painting, etc.) </a:t>
            </a:r>
          </a:p>
          <a:p>
            <a:pPr marL="228600" indent="-228600" eaLnBrk="1" hangingPunct="1"/>
            <a:r>
              <a:rPr lang="en-GB" b="1" smtClean="0"/>
              <a:t>recognize and list the literary devices found in _____. </a:t>
            </a:r>
          </a:p>
          <a:p>
            <a:pPr marL="228600" indent="-228600" eaLnBrk="1" hangingPunct="1"/>
            <a:r>
              <a:rPr lang="en-GB" b="1" smtClean="0"/>
              <a:t>state an opinion about _____, using examples from the text to support the opinion </a:t>
            </a:r>
          </a:p>
          <a:p>
            <a:pPr marL="228600" indent="-228600" eaLnBrk="1" hangingPunct="1"/>
            <a:r>
              <a:rPr lang="en-GB" b="1" smtClean="0"/>
              <a:t>compare the experience of _____ (a character in a text) to his or her own life </a:t>
            </a:r>
          </a:p>
          <a:p>
            <a:pPr marL="228600" indent="-228600" eaLnBrk="1" hangingPunct="1"/>
            <a:r>
              <a:rPr lang="en-GB" b="1" smtClean="0"/>
              <a:t>list the primary plot details in _____ (a text, short story, novel, or drama) </a:t>
            </a:r>
          </a:p>
          <a:p>
            <a:pPr marL="228600" indent="-228600" eaLnBrk="1" hangingPunct="1"/>
            <a:r>
              <a:rPr lang="en-GB" b="1" smtClean="0"/>
              <a:t>compare and contrast three different versions of _____ (Cinderella, The Three Little Pigs, etc.) </a:t>
            </a:r>
          </a:p>
          <a:p>
            <a:pPr marL="228600" indent="-228600" eaLnBrk="1" hangingPunct="1"/>
            <a:r>
              <a:rPr lang="en-GB" b="1" smtClean="0"/>
              <a:t>write a narrative version of _____, with appropriate plot characteristics of the genre </a:t>
            </a:r>
          </a:p>
          <a:p>
            <a:pPr marL="228600" indent="-228600" eaLnBrk="1" hangingPunct="1"/>
            <a:r>
              <a:rPr lang="en-GB" b="1" smtClean="0"/>
              <a:t>compare excerpts of _____ (a novel) to first-hand accounts of _____ (the Civil War, WWI, etc.) </a:t>
            </a:r>
          </a:p>
          <a:p>
            <a:pPr marL="228600" indent="-228600" eaLnBrk="1" hangingPunct="1"/>
            <a:r>
              <a:rPr lang="en-GB" b="1" smtClean="0"/>
              <a:t>describe _____ (Victorian, Elizabethan, etc.) attitudes toward _____ (a social concern, a vice, a virtue, an event, etc.) </a:t>
            </a:r>
          </a:p>
          <a:p>
            <a:pPr marL="228600" indent="-228600" eaLnBrk="1" hangingPunct="1"/>
            <a:r>
              <a:rPr lang="en-GB" b="1" smtClean="0"/>
              <a:t>analyze _____ (a character's) desire to _____ </a:t>
            </a:r>
          </a:p>
          <a:p>
            <a:pPr marL="228600" indent="-228600" eaLnBrk="1" hangingPunct="1"/>
            <a:r>
              <a:rPr lang="en-GB" b="1" smtClean="0"/>
              <a:t>list elements of _____ (a writer's) style in _____ (a text) </a:t>
            </a:r>
          </a:p>
          <a:p>
            <a:pPr marL="228600" indent="-228600" eaLnBrk="1" hangingPunct="1"/>
            <a:r>
              <a:rPr lang="en-GB" b="1" smtClean="0"/>
              <a:t>identify and trace the development of _____ literature from _____ to _____ </a:t>
            </a:r>
          </a:p>
          <a:p>
            <a:pPr marL="228600" indent="-228600" eaLnBrk="1" hangingPunct="1"/>
            <a:r>
              <a:rPr lang="en-GB" b="1" smtClean="0"/>
              <a:t>define basic literary terms and apply them to _____ (a specific text or work) </a:t>
            </a:r>
          </a:p>
          <a:p>
            <a:pPr marL="228600" indent="-228600" eaLnBrk="1" hangingPunct="1"/>
            <a:r>
              <a:rPr lang="en-GB" b="1" smtClean="0"/>
              <a:t>produce an effective essay which details _____ </a:t>
            </a:r>
          </a:p>
          <a:p>
            <a:pPr marL="228600" indent="-228600" eaLnBrk="1" hangingPunct="1"/>
            <a:r>
              <a:rPr lang="en-GB" b="1" smtClean="0"/>
              <a:t>produce an effective persuasive essay which takes a stand for/against _____ </a:t>
            </a:r>
          </a:p>
          <a:p>
            <a:pPr marL="228600" indent="-228600" eaLnBrk="1" hangingPunct="1"/>
            <a:r>
              <a:rPr lang="en-GB" b="1" smtClean="0"/>
              <a:t>use the work of _____ as inspiration for a representative piece about _____ </a:t>
            </a:r>
          </a:p>
          <a:p>
            <a:pPr marL="228600" indent="-228600" eaLnBrk="1" hangingPunct="1"/>
            <a:r>
              <a:rPr lang="en-GB" b="1" smtClean="0"/>
              <a:t>draw parallels between _____(a text) and _____ (a text) </a:t>
            </a:r>
          </a:p>
          <a:p>
            <a:pPr marL="228600" indent="-228600" eaLnBrk="1" hangingPunct="1"/>
            <a:r>
              <a:rPr lang="en-GB" b="1" smtClean="0"/>
              <a:t>explore the nature and implications of _____ (a vice, a virtue, a societal concern, a characteristic, etc.) </a:t>
            </a:r>
          </a:p>
          <a:p>
            <a:pPr marL="228600" indent="-228600" eaLnBrk="1" hangingPunct="1"/>
            <a:r>
              <a:rPr lang="en-GB" b="1" smtClean="0"/>
              <a:t>explore allegory in various works of children's literature . . . </a:t>
            </a:r>
          </a:p>
          <a:p>
            <a:pPr marL="228600" indent="-228600" eaLnBrk="1" hangingPunct="1"/>
            <a:r>
              <a:rPr lang="en-GB" b="1" smtClean="0"/>
              <a:t>recite a poem (or excerpt of text) with fluency </a:t>
            </a:r>
          </a:p>
          <a:p>
            <a:pPr marL="228600" indent="-228600" eaLnBrk="1" hangingPunct="1"/>
            <a:r>
              <a:rPr lang="en-GB" b="1" smtClean="0"/>
              <a:t>use specific examples in _____ (a text) to illustrate an aspect of human behavior </a:t>
            </a:r>
          </a:p>
          <a:p>
            <a:pPr marL="228600" indent="-228600" eaLnBrk="1" hangingPunct="1"/>
            <a:r>
              <a:rPr lang="en-GB" b="1" smtClean="0"/>
              <a:t>compose a _____ (haiku, verse, rhyme, poem, etc.) </a:t>
            </a:r>
          </a:p>
          <a:p>
            <a:pPr marL="228600" indent="-228600" eaLnBrk="1" hangingPunct="1"/>
            <a:r>
              <a:rPr lang="en-GB" b="1" smtClean="0"/>
              <a:t>describe the traditional rules and conventions of _____ (haiku, the personal essay, etc.) </a:t>
            </a:r>
          </a:p>
          <a:p>
            <a:pPr marL="228600" indent="-228600" eaLnBrk="1" hangingPunct="1"/>
            <a:r>
              <a:rPr lang="en-GB" b="1" smtClean="0"/>
              <a:t>demonstrate mastery in the study of _____ through cooperative learning and research. . . </a:t>
            </a:r>
          </a:p>
          <a:p>
            <a:pPr marL="228600" indent="-228600" eaLnBrk="1" hangingPunct="1"/>
            <a:r>
              <a:rPr lang="en-GB" b="1" smtClean="0"/>
              <a:t> Math Examples:  After completing the lesson, the student will be able to:</a:t>
            </a:r>
          </a:p>
          <a:p>
            <a:pPr marL="228600" indent="-228600" eaLnBrk="1" hangingPunct="1"/>
            <a:r>
              <a:rPr lang="en-GB" b="1" smtClean="0"/>
              <a:t>sort _____ by _____ (color, size, etc.) </a:t>
            </a:r>
          </a:p>
          <a:p>
            <a:pPr marL="228600" indent="-228600" eaLnBrk="1" hangingPunct="1"/>
            <a:r>
              <a:rPr lang="en-GB" b="1" smtClean="0"/>
              <a:t>follow directions to create _____ (a product) </a:t>
            </a:r>
          </a:p>
          <a:p>
            <a:pPr marL="228600" indent="-228600" eaLnBrk="1" hangingPunct="1"/>
            <a:r>
              <a:rPr lang="en-GB" b="1" smtClean="0"/>
              <a:t>acquire data by measuring with _____ (a yardstick, etc.) </a:t>
            </a:r>
          </a:p>
          <a:p>
            <a:pPr marL="228600" indent="-228600" eaLnBrk="1" hangingPunct="1"/>
            <a:r>
              <a:rPr lang="en-GB" b="1" smtClean="0"/>
              <a:t>display data using _____ (a graph, etc.) </a:t>
            </a:r>
          </a:p>
          <a:p>
            <a:pPr marL="228600" indent="-228600" eaLnBrk="1" hangingPunct="1"/>
            <a:r>
              <a:rPr lang="en-GB" b="1" smtClean="0"/>
              <a:t>calculate . . . </a:t>
            </a:r>
          </a:p>
          <a:p>
            <a:pPr marL="228600" indent="-228600" eaLnBrk="1" hangingPunct="1"/>
            <a:r>
              <a:rPr lang="en-GB" b="1" smtClean="0"/>
              <a:t>identify and describe _____ (polygons) using the language of _____ (geometry) </a:t>
            </a:r>
          </a:p>
          <a:p>
            <a:pPr marL="228600" indent="-228600" eaLnBrk="1" hangingPunct="1"/>
            <a:r>
              <a:rPr lang="en-GB" b="1" smtClean="0"/>
              <a:t>record observations of . . . </a:t>
            </a:r>
          </a:p>
          <a:p>
            <a:pPr marL="228600" indent="-228600" eaLnBrk="1" hangingPunct="1"/>
            <a:r>
              <a:rPr lang="en-GB" b="1" smtClean="0"/>
              <a:t>exercise the skills of _____ (multiplication, addition, etc.) to . . . </a:t>
            </a:r>
          </a:p>
          <a:p>
            <a:pPr marL="228600" indent="-228600" eaLnBrk="1" hangingPunct="1"/>
            <a:r>
              <a:rPr lang="en-GB" b="1" smtClean="0"/>
              <a:t>discuss, interpret, and ascribe meaning to the organized data . . . </a:t>
            </a:r>
          </a:p>
          <a:p>
            <a:pPr marL="228600" indent="-228600" eaLnBrk="1" hangingPunct="1"/>
            <a:r>
              <a:rPr lang="en-GB" b="1" smtClean="0"/>
              <a:t>explain the elements of _____ (a pictograph, etc.) </a:t>
            </a:r>
          </a:p>
          <a:p>
            <a:pPr marL="228600" indent="-228600" eaLnBrk="1" hangingPunct="1"/>
            <a:r>
              <a:rPr lang="en-GB" b="1" smtClean="0"/>
              <a:t>use collected data to answer the question(s): _____ </a:t>
            </a:r>
          </a:p>
          <a:p>
            <a:pPr marL="228600" indent="-228600" eaLnBrk="1" hangingPunct="1"/>
            <a:r>
              <a:rPr lang="en-GB" b="1" smtClean="0"/>
              <a:t>construct _____ (picture graphs, bar graphs, etc.) </a:t>
            </a:r>
          </a:p>
          <a:p>
            <a:pPr marL="228600" indent="-228600" eaLnBrk="1" hangingPunct="1"/>
            <a:r>
              <a:rPr lang="en-GB" b="1" smtClean="0"/>
              <a:t>create a series of mathematical steps to be used to . . . </a:t>
            </a:r>
          </a:p>
          <a:p>
            <a:pPr marL="228600" indent="-228600" eaLnBrk="1" hangingPunct="1"/>
            <a:r>
              <a:rPr lang="en-GB" b="1" smtClean="0"/>
              <a:t>plot a set of points of graph paper . . . </a:t>
            </a:r>
          </a:p>
          <a:p>
            <a:pPr marL="228600" indent="-228600" eaLnBrk="1" hangingPunct="1"/>
            <a:r>
              <a:rPr lang="en-GB" b="1" smtClean="0"/>
              <a:t>interpret the results of the calculations . . . </a:t>
            </a:r>
          </a:p>
          <a:p>
            <a:pPr marL="228600" indent="-228600" eaLnBrk="1" hangingPunct="1"/>
            <a:r>
              <a:rPr lang="en-GB" b="1" smtClean="0"/>
              <a:t>solve a numerical expression using _____ (the standard order of operations, etc.) </a:t>
            </a:r>
          </a:p>
          <a:p>
            <a:pPr marL="228600" indent="-228600" eaLnBrk="1" hangingPunct="1"/>
            <a:r>
              <a:rPr lang="en-GB" b="1" smtClean="0"/>
              <a:t>use a spreadsheet to calculate . . . </a:t>
            </a:r>
          </a:p>
          <a:p>
            <a:pPr marL="228600" indent="-228600" eaLnBrk="1" hangingPunct="1"/>
            <a:r>
              <a:rPr lang="en-GB" b="1" smtClean="0"/>
              <a:t> Science Examples:  </a:t>
            </a:r>
          </a:p>
          <a:p>
            <a:pPr marL="228600" indent="-228600" eaLnBrk="1" hangingPunct="1"/>
            <a:r>
              <a:rPr lang="en-GB" b="1" smtClean="0"/>
              <a:t>recall information about the reading . . . </a:t>
            </a:r>
          </a:p>
          <a:p>
            <a:pPr marL="228600" indent="-228600" eaLnBrk="1" hangingPunct="1"/>
            <a:r>
              <a:rPr lang="en-GB" b="1" smtClean="0"/>
              <a:t>develop a basic knowledge of _____ (the solar system, etc.) </a:t>
            </a:r>
          </a:p>
          <a:p>
            <a:pPr marL="228600" indent="-228600" eaLnBrk="1" hangingPunct="1"/>
            <a:r>
              <a:rPr lang="en-GB" b="1" smtClean="0"/>
              <a:t>record observations about . . . </a:t>
            </a:r>
          </a:p>
          <a:p>
            <a:pPr marL="228600" indent="-228600" eaLnBrk="1" hangingPunct="1"/>
            <a:r>
              <a:rPr lang="en-GB" b="1" smtClean="0"/>
              <a:t>record and compare facts about _____ (the sun, moon, etc.) </a:t>
            </a:r>
          </a:p>
          <a:p>
            <a:pPr marL="228600" indent="-228600" eaLnBrk="1" hangingPunct="1"/>
            <a:r>
              <a:rPr lang="en-GB" b="1" smtClean="0"/>
              <a:t>collect, organize, display, and interpret data about _____ </a:t>
            </a:r>
          </a:p>
          <a:p>
            <a:pPr marL="228600" indent="-228600" eaLnBrk="1" hangingPunct="1"/>
            <a:r>
              <a:rPr lang="en-GB" b="1" smtClean="0"/>
              <a:t>demonstrate an understand of _____ in terms of _____ </a:t>
            </a:r>
          </a:p>
          <a:p>
            <a:pPr marL="228600" indent="-228600" eaLnBrk="1" hangingPunct="1"/>
            <a:r>
              <a:rPr lang="en-GB" b="1" smtClean="0"/>
              <a:t>create a visual representation of _____ (the water cycle, etc.) </a:t>
            </a:r>
          </a:p>
          <a:p>
            <a:pPr marL="228600" indent="-228600" eaLnBrk="1" hangingPunct="1"/>
            <a:r>
              <a:rPr lang="en-GB" b="1" smtClean="0"/>
              <a:t>understand the basic structure of _____ (an atom) </a:t>
            </a:r>
          </a:p>
          <a:p>
            <a:pPr marL="228600" indent="-228600" eaLnBrk="1" hangingPunct="1"/>
            <a:r>
              <a:rPr lang="en-GB" b="1" smtClean="0"/>
              <a:t>identify states of matter . . . </a:t>
            </a:r>
          </a:p>
          <a:p>
            <a:pPr marL="228600" indent="-228600" eaLnBrk="1" hangingPunct="1"/>
            <a:r>
              <a:rPr lang="en-GB" b="1" smtClean="0"/>
              <a:t>create a concept map of . . . </a:t>
            </a:r>
          </a:p>
          <a:p>
            <a:pPr marL="228600" indent="-228600" eaLnBrk="1" hangingPunct="1"/>
            <a:r>
              <a:rPr lang="en-GB" b="1" smtClean="0"/>
              <a:t>identify relevant questions for inquiry </a:t>
            </a:r>
          </a:p>
          <a:p>
            <a:pPr marL="228600" indent="-228600" eaLnBrk="1" hangingPunct="1"/>
            <a:r>
              <a:rPr lang="en-GB" b="1" smtClean="0"/>
              <a:t>sequence and catagorize information . . . </a:t>
            </a:r>
          </a:p>
          <a:p>
            <a:pPr marL="228600" indent="-228600" eaLnBrk="1" hangingPunct="1"/>
            <a:r>
              <a:rPr lang="en-GB" b="1" smtClean="0"/>
              <a:t>demonstrate learning by producing a _____ </a:t>
            </a:r>
          </a:p>
          <a:p>
            <a:pPr marL="228600" indent="-228600" eaLnBrk="1" hangingPunct="1"/>
            <a:r>
              <a:rPr lang="en-GB" b="1" smtClean="0"/>
              <a:t>present their findings of _____ to the class </a:t>
            </a:r>
          </a:p>
          <a:p>
            <a:pPr marL="228600" indent="-228600" eaLnBrk="1" hangingPunct="1"/>
            <a:r>
              <a:rPr lang="en-GB" b="1" smtClean="0"/>
              <a:t> Social Studies Examples:  After completing the lesson, the student will be able to:</a:t>
            </a:r>
          </a:p>
          <a:p>
            <a:pPr marL="228600" indent="-228600" eaLnBrk="1" hangingPunct="1"/>
            <a:r>
              <a:rPr lang="en-GB" b="1" smtClean="0"/>
              <a:t>place events in chronological order and describe how . . . </a:t>
            </a:r>
          </a:p>
          <a:p>
            <a:pPr marL="228600" indent="-228600" eaLnBrk="1" hangingPunct="1"/>
            <a:r>
              <a:rPr lang="en-GB" b="1" smtClean="0"/>
              <a:t>create a timeline of events . . . </a:t>
            </a:r>
          </a:p>
          <a:p>
            <a:pPr marL="228600" indent="-228600" eaLnBrk="1" hangingPunct="1"/>
            <a:r>
              <a:rPr lang="en-GB" b="1" smtClean="0"/>
              <a:t>record his or her knowledge using pictures . . . </a:t>
            </a:r>
          </a:p>
          <a:p>
            <a:pPr marL="228600" indent="-228600" eaLnBrk="1" hangingPunct="1"/>
            <a:r>
              <a:rPr lang="en-GB" b="1" smtClean="0"/>
              <a:t>connect his or her own experiences with . . . </a:t>
            </a:r>
          </a:p>
          <a:p>
            <a:pPr marL="228600" indent="-228600" eaLnBrk="1" hangingPunct="1"/>
            <a:r>
              <a:rPr lang="en-GB" b="1" smtClean="0"/>
              <a:t>obtain information about _____ (a topic) using a CD, the Internet, an encyclopedia, etc. </a:t>
            </a:r>
          </a:p>
          <a:p>
            <a:pPr marL="228600" indent="-228600" eaLnBrk="1" hangingPunct="1"/>
            <a:r>
              <a:rPr lang="en-GB" b="1" smtClean="0"/>
              <a:t>identify the contributions of _____ (a person, an event) to _____ (the nation, the process, etc.) </a:t>
            </a:r>
          </a:p>
          <a:p>
            <a:pPr marL="228600" indent="-228600" eaLnBrk="1" hangingPunct="1"/>
            <a:r>
              <a:rPr lang="en-GB" b="1" smtClean="0"/>
              <a:t>understand how _____ ( a person, place, or thing) has influenced _____ (an era, the nation, etc.) </a:t>
            </a:r>
          </a:p>
          <a:p>
            <a:pPr marL="228600" indent="-228600" eaLnBrk="1" hangingPunct="1"/>
            <a:r>
              <a:rPr lang="en-GB" b="1" smtClean="0"/>
              <a:t>identify the causes and effects of . . . </a:t>
            </a:r>
          </a:p>
          <a:p>
            <a:pPr marL="228600" indent="-228600" eaLnBrk="1" hangingPunct="1"/>
            <a:r>
              <a:rPr lang="en-GB" b="1" smtClean="0"/>
              <a:t>identify relevant questions for inquiry </a:t>
            </a:r>
          </a:p>
          <a:p>
            <a:pPr marL="228600" indent="-228600" eaLnBrk="1" hangingPunct="1"/>
            <a:r>
              <a:rPr lang="en-GB" b="1" smtClean="0"/>
              <a:t>understand the basic structures and functions of _____ (government) </a:t>
            </a:r>
          </a:p>
          <a:p>
            <a:pPr marL="228600" indent="-228600" eaLnBrk="1" hangingPunct="1"/>
            <a:r>
              <a:rPr lang="en-GB" b="1" smtClean="0"/>
              <a:t>organize and interpret information using _____ (graphs, charts, political cartoons, etc.) </a:t>
            </a:r>
          </a:p>
          <a:p>
            <a:pPr marL="228600" indent="-228600" eaLnBrk="1" hangingPunct="1"/>
            <a:r>
              <a:rPr lang="en-GB" b="1" smtClean="0"/>
              <a:t>understand the historical context of . . . </a:t>
            </a:r>
          </a:p>
          <a:p>
            <a:pPr marL="228600" indent="-228600" eaLnBrk="1" hangingPunct="1"/>
            <a:r>
              <a:rPr lang="en-GB" b="1" smtClean="0"/>
              <a:t>create Venn Diagrams which compare and contrast . . . </a:t>
            </a:r>
          </a:p>
          <a:p>
            <a:pPr marL="228600" indent="-228600" eaLnBrk="1" hangingPunct="1"/>
            <a:endParaRPr lang="en-GB" b="1" smtClean="0"/>
          </a:p>
          <a:p>
            <a:pPr marL="228600" indent="-228600" eaLnBrk="1" hangingPunct="1"/>
            <a:r>
              <a:rPr lang="en-GB" b="1" smtClean="0"/>
              <a:t>Words for phrasing lesson outcomes:</a:t>
            </a:r>
          </a:p>
          <a:p>
            <a:pPr marL="228600" indent="-228600" eaLnBrk="1" hangingPunct="1"/>
            <a:r>
              <a:rPr lang="en-GB" b="1" smtClean="0"/>
              <a:t>Blooms taxonomy </a:t>
            </a:r>
            <a:r>
              <a:rPr lang="en-GB" b="1" smtClean="0">
                <a:sym typeface="Wingdings" pitchFamily="2" charset="2"/>
              </a:rPr>
              <a:t>(in increasing order of complexity)</a:t>
            </a:r>
            <a:endParaRPr lang="en-GB" b="1" smtClean="0"/>
          </a:p>
          <a:p>
            <a:pPr marL="228600" indent="-228600" eaLnBrk="1" hangingPunct="1"/>
            <a:r>
              <a:rPr lang="en-GB" b="1" smtClean="0"/>
              <a:t>Recall/Describe</a:t>
            </a:r>
          </a:p>
          <a:p>
            <a:pPr marL="228600" indent="-228600" eaLnBrk="1" hangingPunct="1"/>
            <a:r>
              <a:rPr lang="en-GB" b="1" smtClean="0"/>
              <a:t>Understand/Explain</a:t>
            </a:r>
          </a:p>
          <a:p>
            <a:pPr marL="228600" indent="-228600" eaLnBrk="1" hangingPunct="1"/>
            <a:r>
              <a:rPr lang="en-GB" b="1" smtClean="0"/>
              <a:t>Apply</a:t>
            </a:r>
          </a:p>
          <a:p>
            <a:pPr marL="228600" indent="-228600" eaLnBrk="1" hangingPunct="1"/>
            <a:r>
              <a:rPr lang="en-GB" b="1" smtClean="0"/>
              <a:t>Analyse</a:t>
            </a:r>
          </a:p>
          <a:p>
            <a:pPr marL="228600" indent="-228600" eaLnBrk="1" hangingPunct="1"/>
            <a:r>
              <a:rPr lang="en-GB" b="1" smtClean="0"/>
              <a:t>Evaluate</a:t>
            </a:r>
          </a:p>
          <a:p>
            <a:pPr marL="228600" indent="-228600" eaLnBrk="1" hangingPunct="1"/>
            <a:r>
              <a:rPr lang="en-GB" b="1" smtClean="0"/>
              <a:t>Create</a:t>
            </a:r>
          </a:p>
          <a:p>
            <a:pPr marL="228600" indent="-228600" eaLnBrk="1" hangingPunct="1"/>
            <a:endParaRPr lang="en-GB" b="1" smtClean="0"/>
          </a:p>
          <a:p>
            <a:pPr marL="228600" indent="-228600" eaLnBrk="1" hangingPunct="1"/>
            <a:r>
              <a:rPr lang="en-GB" b="1" smtClean="0"/>
              <a:t>Other useful command words:</a:t>
            </a:r>
          </a:p>
          <a:p>
            <a:pPr marL="228600" indent="-228600" eaLnBrk="1" hangingPunct="1"/>
            <a:r>
              <a:rPr lang="en-GB" b="1" smtClean="0"/>
              <a:t>Analyse </a:t>
            </a:r>
            <a:r>
              <a:rPr lang="en-GB" smtClean="0"/>
              <a:t>Separate information into components and identify their characteristics.</a:t>
            </a:r>
          </a:p>
          <a:p>
            <a:pPr marL="228600" indent="-228600" eaLnBrk="1" hangingPunct="1"/>
            <a:r>
              <a:rPr lang="en-GB" b="1" smtClean="0"/>
              <a:t>Annotate </a:t>
            </a:r>
            <a:r>
              <a:rPr lang="en-GB" smtClean="0"/>
              <a:t>To provide notes of explanation.</a:t>
            </a:r>
          </a:p>
          <a:p>
            <a:pPr marL="228600" indent="-228600" eaLnBrk="1" hangingPunct="1"/>
            <a:r>
              <a:rPr lang="en-GB" b="1" smtClean="0"/>
              <a:t>Apply </a:t>
            </a:r>
            <a:r>
              <a:rPr lang="en-GB" smtClean="0"/>
              <a:t>Put into effect in a recognised way.</a:t>
            </a:r>
          </a:p>
          <a:p>
            <a:pPr marL="228600" indent="-228600" eaLnBrk="1" hangingPunct="1"/>
            <a:r>
              <a:rPr lang="en-GB" b="1" smtClean="0"/>
              <a:t>Assess </a:t>
            </a:r>
            <a:r>
              <a:rPr lang="en-GB" smtClean="0"/>
              <a:t>Make an informed judgement.</a:t>
            </a:r>
          </a:p>
          <a:p>
            <a:pPr marL="228600" indent="-228600" eaLnBrk="1" hangingPunct="1"/>
            <a:r>
              <a:rPr lang="en-GB" b="1" smtClean="0"/>
              <a:t>Calculate </a:t>
            </a:r>
            <a:r>
              <a:rPr lang="en-GB" smtClean="0"/>
              <a:t>Generate a numerical answer, with working shown.</a:t>
            </a:r>
          </a:p>
          <a:p>
            <a:pPr marL="228600" indent="-228600" eaLnBrk="1" hangingPunct="1"/>
            <a:r>
              <a:rPr lang="en-GB" b="1" smtClean="0"/>
              <a:t>Comment </a:t>
            </a:r>
            <a:r>
              <a:rPr lang="en-GB" smtClean="0"/>
              <a:t>Present an informed opinion or infer points of interest relevant to the context of</a:t>
            </a:r>
          </a:p>
          <a:p>
            <a:pPr marL="228600" indent="-228600" eaLnBrk="1" hangingPunct="1"/>
            <a:r>
              <a:rPr lang="en-GB" smtClean="0"/>
              <a:t>the question.</a:t>
            </a:r>
          </a:p>
          <a:p>
            <a:pPr marL="228600" indent="-228600" eaLnBrk="1" hangingPunct="1"/>
            <a:r>
              <a:rPr lang="en-GB" b="1" smtClean="0"/>
              <a:t>Compare </a:t>
            </a:r>
            <a:r>
              <a:rPr lang="en-GB" smtClean="0"/>
              <a:t>Identify similarities.</a:t>
            </a:r>
          </a:p>
          <a:p>
            <a:pPr marL="228600" indent="-228600" eaLnBrk="1" hangingPunct="1"/>
            <a:r>
              <a:rPr lang="en-GB" b="1" smtClean="0"/>
              <a:t>Complete </a:t>
            </a:r>
            <a:r>
              <a:rPr lang="en-GB" smtClean="0"/>
              <a:t>Write the information required.</a:t>
            </a:r>
          </a:p>
          <a:p>
            <a:pPr marL="228600" indent="-228600" eaLnBrk="1" hangingPunct="1"/>
            <a:r>
              <a:rPr lang="en-GB" b="1" smtClean="0"/>
              <a:t>Consider </a:t>
            </a:r>
            <a:r>
              <a:rPr lang="en-GB" smtClean="0"/>
              <a:t>Review and respond to information provided.</a:t>
            </a:r>
          </a:p>
          <a:p>
            <a:pPr marL="228600" indent="-228600" eaLnBrk="1" hangingPunct="1"/>
            <a:r>
              <a:rPr lang="en-GB" b="1" smtClean="0"/>
              <a:t>Contrast </a:t>
            </a:r>
            <a:r>
              <a:rPr lang="en-GB" smtClean="0"/>
              <a:t>Identify differences.</a:t>
            </a:r>
          </a:p>
          <a:p>
            <a:pPr marL="228600" indent="-228600" eaLnBrk="1" hangingPunct="1"/>
            <a:r>
              <a:rPr lang="en-GB" b="1" smtClean="0"/>
              <a:t>Deduce </a:t>
            </a:r>
            <a:r>
              <a:rPr lang="en-GB" smtClean="0"/>
              <a:t>Draw conclusions from information provided.</a:t>
            </a:r>
          </a:p>
          <a:p>
            <a:pPr marL="228600" indent="-228600" eaLnBrk="1" hangingPunct="1"/>
            <a:r>
              <a:rPr lang="en-GB" b="1" smtClean="0"/>
              <a:t>Define </a:t>
            </a:r>
            <a:r>
              <a:rPr lang="en-GB" smtClean="0"/>
              <a:t>Specify meaning of the word or term.</a:t>
            </a:r>
          </a:p>
          <a:p>
            <a:pPr marL="228600" indent="-228600" eaLnBrk="1" hangingPunct="1"/>
            <a:r>
              <a:rPr lang="en-GB" b="1" smtClean="0"/>
              <a:t>Demonstrate </a:t>
            </a:r>
            <a:r>
              <a:rPr lang="en-GB" smtClean="0"/>
              <a:t>Provide clear evidence.</a:t>
            </a:r>
          </a:p>
          <a:p>
            <a:pPr marL="228600" indent="-228600" eaLnBrk="1" hangingPunct="1"/>
            <a:r>
              <a:rPr lang="en-GB" b="1" smtClean="0"/>
              <a:t>Describe </a:t>
            </a:r>
            <a:r>
              <a:rPr lang="en-GB" smtClean="0"/>
              <a:t>Provide a detailed account (using diagrams/data from figures or tables where</a:t>
            </a:r>
          </a:p>
          <a:p>
            <a:pPr marL="228600" indent="-228600" eaLnBrk="1" hangingPunct="1"/>
            <a:r>
              <a:rPr lang="en-GB" smtClean="0"/>
              <a:t>appropriate). The depth of the answer should be judged from the marks allocated</a:t>
            </a:r>
          </a:p>
          <a:p>
            <a:pPr marL="228600" indent="-228600" eaLnBrk="1" hangingPunct="1"/>
            <a:r>
              <a:rPr lang="en-GB" smtClean="0"/>
              <a:t>for the question.</a:t>
            </a:r>
          </a:p>
          <a:p>
            <a:pPr marL="228600" indent="-228600" eaLnBrk="1" hangingPunct="1"/>
            <a:r>
              <a:rPr lang="en-GB" b="1" smtClean="0"/>
              <a:t>Determine </a:t>
            </a:r>
            <a:r>
              <a:rPr lang="en-GB" smtClean="0"/>
              <a:t>The quantity cannot be measured directly but can be obtained by calculation. A</a:t>
            </a:r>
          </a:p>
          <a:p>
            <a:pPr marL="228600" indent="-228600" eaLnBrk="1" hangingPunct="1"/>
            <a:r>
              <a:rPr lang="en-GB" smtClean="0"/>
              <a:t>value can be obtained by following a specific procedure or substituting values</a:t>
            </a:r>
          </a:p>
          <a:p>
            <a:pPr marL="228600" indent="-228600" eaLnBrk="1" hangingPunct="1"/>
            <a:r>
              <a:rPr lang="en-GB" smtClean="0"/>
              <a:t>into a formula.</a:t>
            </a:r>
          </a:p>
          <a:p>
            <a:pPr marL="228600" indent="-228600" eaLnBrk="1" hangingPunct="1"/>
            <a:r>
              <a:rPr lang="en-GB" b="1" smtClean="0"/>
              <a:t>Discuss </a:t>
            </a:r>
            <a:r>
              <a:rPr lang="en-GB" smtClean="0"/>
              <a:t>Give a detailed account that addresses a range of ideas and arguments.</a:t>
            </a:r>
          </a:p>
          <a:p>
            <a:pPr marL="228600" indent="-228600" eaLnBrk="1" hangingPunct="1"/>
            <a:r>
              <a:rPr lang="en-GB" b="1" smtClean="0"/>
              <a:t>Distinguish </a:t>
            </a:r>
            <a:r>
              <a:rPr lang="en-GB" smtClean="0"/>
              <a:t>Recognise and identify difference(s).</a:t>
            </a:r>
          </a:p>
          <a:p>
            <a:pPr marL="228600" indent="-228600" eaLnBrk="1" hangingPunct="1"/>
            <a:r>
              <a:rPr lang="en-GB" b="1" smtClean="0"/>
              <a:t>Draw </a:t>
            </a:r>
            <a:r>
              <a:rPr lang="en-GB" smtClean="0"/>
              <a:t>Produce a diagram or to infer.</a:t>
            </a:r>
          </a:p>
          <a:p>
            <a:pPr marL="228600" indent="-228600" eaLnBrk="1" hangingPunct="1"/>
            <a:r>
              <a:rPr lang="en-GB" b="1" smtClean="0"/>
              <a:t>Estimate </a:t>
            </a:r>
            <a:r>
              <a:rPr lang="en-GB" smtClean="0"/>
              <a:t>Assign an approximate value.</a:t>
            </a:r>
          </a:p>
          <a:p>
            <a:pPr marL="228600" indent="-228600" eaLnBrk="1" hangingPunct="1"/>
            <a:r>
              <a:rPr lang="en-GB" b="1" smtClean="0"/>
              <a:t>Evaluate </a:t>
            </a:r>
            <a:r>
              <a:rPr lang="en-GB" smtClean="0"/>
              <a:t>Judge from available evidence.</a:t>
            </a:r>
          </a:p>
          <a:p>
            <a:pPr marL="228600" indent="-228600" eaLnBrk="1" hangingPunct="1"/>
            <a:r>
              <a:rPr lang="en-GB" b="1" smtClean="0"/>
              <a:t>Examine </a:t>
            </a:r>
            <a:r>
              <a:rPr lang="en-GB" smtClean="0"/>
              <a:t>Investigate closely.</a:t>
            </a:r>
          </a:p>
          <a:p>
            <a:pPr marL="228600" indent="-228600" eaLnBrk="1" hangingPunct="1"/>
            <a:r>
              <a:rPr lang="en-GB" b="1" smtClean="0"/>
              <a:t>Explain </a:t>
            </a:r>
            <a:r>
              <a:rPr lang="en-GB" smtClean="0"/>
              <a:t>Set out reasons or purposes using biological background. The depth of treatment</a:t>
            </a:r>
          </a:p>
          <a:p>
            <a:pPr marL="228600" indent="-228600" eaLnBrk="1" hangingPunct="1"/>
            <a:r>
              <a:rPr lang="en-GB" smtClean="0"/>
              <a:t>should be judged from the marks allocated for the question.</a:t>
            </a:r>
          </a:p>
          <a:p>
            <a:pPr marL="228600" indent="-228600" eaLnBrk="1" hangingPunct="1"/>
            <a:r>
              <a:rPr lang="en-GB" b="1" smtClean="0"/>
              <a:t>Identify </a:t>
            </a:r>
            <a:r>
              <a:rPr lang="en-GB" smtClean="0"/>
              <a:t>Recognise or select relevant characteristics.</a:t>
            </a:r>
          </a:p>
          <a:p>
            <a:pPr marL="228600" indent="-228600" eaLnBrk="1" hangingPunct="1"/>
            <a:r>
              <a:rPr lang="en-GB" b="1" smtClean="0"/>
              <a:t>Illustrate </a:t>
            </a:r>
            <a:r>
              <a:rPr lang="en-GB" smtClean="0"/>
              <a:t>Make clear by using examples or provide diagrams.</a:t>
            </a:r>
          </a:p>
          <a:p>
            <a:pPr marL="228600" indent="-228600" eaLnBrk="1" hangingPunct="1"/>
            <a:r>
              <a:rPr lang="en-GB" b="1" smtClean="0"/>
              <a:t>Interpret </a:t>
            </a:r>
            <a:r>
              <a:rPr lang="en-GB" smtClean="0"/>
              <a:t>Translate information provided.</a:t>
            </a:r>
          </a:p>
          <a:p>
            <a:pPr marL="228600" indent="-228600" eaLnBrk="1" hangingPunct="1"/>
            <a:r>
              <a:rPr lang="en-GB" b="1" smtClean="0"/>
              <a:t>Justify </a:t>
            </a:r>
            <a:r>
              <a:rPr lang="en-GB" smtClean="0"/>
              <a:t>Present a reasoned case.</a:t>
            </a:r>
          </a:p>
          <a:p>
            <a:pPr marL="228600" indent="-228600" eaLnBrk="1" hangingPunct="1"/>
            <a:r>
              <a:rPr lang="en-GB" b="1" smtClean="0"/>
              <a:t>Label </a:t>
            </a:r>
            <a:r>
              <a:rPr lang="en-GB" smtClean="0"/>
              <a:t>To indicate (by using a straight line).</a:t>
            </a:r>
          </a:p>
          <a:p>
            <a:pPr marL="228600" indent="-228600" eaLnBrk="1" hangingPunct="1"/>
            <a:r>
              <a:rPr lang="en-GB" b="1" smtClean="0"/>
              <a:t>List </a:t>
            </a:r>
            <a:r>
              <a:rPr lang="en-GB" smtClean="0"/>
              <a:t>Provide a number of points with no elaboration. If you are asked for two points</a:t>
            </a:r>
          </a:p>
          <a:p>
            <a:pPr marL="228600" indent="-228600" eaLnBrk="1" hangingPunct="1"/>
            <a:r>
              <a:rPr lang="en-GB" smtClean="0"/>
              <a:t>then give only two!</a:t>
            </a:r>
          </a:p>
          <a:p>
            <a:pPr marL="228600" indent="-228600" eaLnBrk="1" hangingPunct="1"/>
            <a:r>
              <a:rPr lang="en-GB" b="1" smtClean="0"/>
              <a:t>Measure </a:t>
            </a:r>
            <a:r>
              <a:rPr lang="en-GB" smtClean="0"/>
              <a:t>Establish a value using a suitable measuring instrument.</a:t>
            </a:r>
          </a:p>
          <a:p>
            <a:pPr marL="228600" indent="-228600" eaLnBrk="1" hangingPunct="1"/>
            <a:r>
              <a:rPr lang="en-GB" b="1" smtClean="0"/>
              <a:t>Name </a:t>
            </a:r>
            <a:r>
              <a:rPr lang="en-GB" smtClean="0"/>
              <a:t>To provide appropriate word(s) or term(s).</a:t>
            </a:r>
          </a:p>
          <a:p>
            <a:pPr marL="228600" indent="-228600" eaLnBrk="1" hangingPunct="1"/>
            <a:r>
              <a:rPr lang="en-GB" b="1" smtClean="0"/>
              <a:t>Outline </a:t>
            </a:r>
            <a:r>
              <a:rPr lang="en-GB" smtClean="0"/>
              <a:t>Restrict the outline to essential detail only.</a:t>
            </a:r>
          </a:p>
          <a:p>
            <a:pPr marL="228600" indent="-228600" eaLnBrk="1" hangingPunct="1"/>
            <a:r>
              <a:rPr lang="en-GB" b="1" smtClean="0"/>
              <a:t>Plot </a:t>
            </a:r>
            <a:r>
              <a:rPr lang="en-GB" smtClean="0"/>
              <a:t>Mark out points on a graph or illustrate by use of a suitable graph.</a:t>
            </a:r>
          </a:p>
          <a:p>
            <a:pPr marL="228600" indent="-228600" eaLnBrk="1" hangingPunct="1"/>
            <a:r>
              <a:rPr lang="en-GB" b="1" smtClean="0"/>
              <a:t>Predict </a:t>
            </a:r>
            <a:r>
              <a:rPr lang="en-GB" smtClean="0"/>
              <a:t>Suggest possible outcome(s).</a:t>
            </a:r>
          </a:p>
          <a:p>
            <a:pPr marL="228600" indent="-228600" eaLnBrk="1" hangingPunct="1"/>
            <a:r>
              <a:rPr lang="en-GB" b="1" smtClean="0"/>
              <a:t>Recall </a:t>
            </a:r>
            <a:r>
              <a:rPr lang="en-GB" smtClean="0"/>
              <a:t>Repeat knowledge from prior learning.</a:t>
            </a:r>
          </a:p>
          <a:p>
            <a:pPr marL="228600" indent="-228600" eaLnBrk="1" hangingPunct="1"/>
            <a:r>
              <a:rPr lang="en-GB" b="1" smtClean="0"/>
              <a:t>Recognise </a:t>
            </a:r>
            <a:r>
              <a:rPr lang="en-GB" smtClean="0"/>
              <a:t>To identify.</a:t>
            </a:r>
          </a:p>
          <a:p>
            <a:pPr marL="228600" indent="-228600" eaLnBrk="1" hangingPunct="1"/>
            <a:r>
              <a:rPr lang="en-GB" b="1" smtClean="0"/>
              <a:t>Record </a:t>
            </a:r>
            <a:r>
              <a:rPr lang="en-GB" smtClean="0"/>
              <a:t>Report or note.</a:t>
            </a:r>
          </a:p>
          <a:p>
            <a:pPr marL="228600" indent="-228600" eaLnBrk="1" hangingPunct="1"/>
            <a:r>
              <a:rPr lang="en-GB" b="1" smtClean="0"/>
              <a:t>Relate </a:t>
            </a:r>
            <a:r>
              <a:rPr lang="en-GB" smtClean="0"/>
              <a:t>Make interconnections.</a:t>
            </a:r>
          </a:p>
          <a:p>
            <a:pPr marL="228600" indent="-228600" eaLnBrk="1" hangingPunct="1"/>
            <a:r>
              <a:rPr lang="en-GB" b="1" smtClean="0"/>
              <a:t>Sketch </a:t>
            </a:r>
            <a:r>
              <a:rPr lang="en-GB" smtClean="0"/>
              <a:t>Produce a simple, freehand drawing. A single clear sharp line should be used.</a:t>
            </a:r>
          </a:p>
          <a:p>
            <a:pPr marL="228600" indent="-228600" eaLnBrk="1" hangingPunct="1"/>
            <a:r>
              <a:rPr lang="en-GB" smtClean="0"/>
              <a:t>In the context of a graph, the general shape of the curve would be sufficient.</a:t>
            </a:r>
          </a:p>
          <a:p>
            <a:pPr marL="228600" indent="-228600" eaLnBrk="1" hangingPunct="1"/>
            <a:r>
              <a:rPr lang="en-GB" b="1" smtClean="0"/>
              <a:t>State </a:t>
            </a:r>
            <a:r>
              <a:rPr lang="en-GB" smtClean="0"/>
              <a:t>Produce a concise answer with no supporting argument.</a:t>
            </a:r>
          </a:p>
          <a:p>
            <a:pPr marL="228600" indent="-228600" eaLnBrk="1" hangingPunct="1"/>
            <a:r>
              <a:rPr lang="en-GB" b="1" smtClean="0"/>
              <a:t>Suggest </a:t>
            </a:r>
            <a:r>
              <a:rPr lang="en-GB" smtClean="0"/>
              <a:t>Apply your biological knowledge and understanding to a situation which you may</a:t>
            </a:r>
          </a:p>
          <a:p>
            <a:pPr marL="228600" indent="-228600" eaLnBrk="1" hangingPunct="1"/>
            <a:r>
              <a:rPr lang="en-GB" smtClean="0"/>
              <a:t>not have covered in the specification.</a:t>
            </a:r>
          </a:p>
          <a:p>
            <a:pPr marL="228600" indent="-228600" eaLnBrk="1" hangingPunct="1"/>
            <a:r>
              <a:rPr lang="en-GB" b="1" smtClean="0"/>
              <a:t>Summarise </a:t>
            </a:r>
            <a:r>
              <a:rPr lang="en-GB" smtClean="0"/>
              <a:t>Present main points in outline only.</a:t>
            </a:r>
          </a:p>
          <a:p>
            <a:pPr marL="228600" indent="-228600" eaLnBrk="1" hangingPunct="1"/>
            <a:r>
              <a:rPr lang="en-GB" b="1" smtClean="0"/>
              <a:t>Use </a:t>
            </a:r>
            <a:r>
              <a:rPr lang="en-GB" smtClean="0"/>
              <a:t>Apply the information provided or apply prior learning.</a:t>
            </a:r>
          </a:p>
          <a:p>
            <a:pPr marL="228600" indent="-228600" eaLnBrk="1" hangingPunct="1"/>
            <a:r>
              <a:rPr lang="en-GB" b="1" smtClean="0"/>
              <a:t>How: </a:t>
            </a:r>
            <a:r>
              <a:rPr lang="en-GB" smtClean="0"/>
              <a:t>Describe in what way or by what means……</a:t>
            </a:r>
          </a:p>
          <a:p>
            <a:pPr marL="228600" indent="-228600" eaLnBrk="1" hangingPunct="1"/>
            <a:r>
              <a:rPr lang="en-GB" b="1" smtClean="0"/>
              <a:t>What: </a:t>
            </a:r>
            <a:r>
              <a:rPr lang="en-GB" smtClean="0"/>
              <a:t>Provide specific information……</a:t>
            </a:r>
          </a:p>
          <a:p>
            <a:pPr marL="228600" indent="-228600" eaLnBrk="1" hangingPunct="1"/>
            <a:r>
              <a:rPr lang="en-GB" b="1" smtClean="0"/>
              <a:t>Why: </a:t>
            </a:r>
            <a:r>
              <a:rPr lang="en-GB" smtClean="0"/>
              <a:t>Explain the reason or purpose……</a:t>
            </a:r>
          </a:p>
          <a:p>
            <a:pPr marL="228600" indent="-228600" eaLnBrk="1" hangingPunct="1"/>
            <a:r>
              <a:rPr lang="en-GB" b="1" smtClean="0"/>
              <a:t>Accuracy: </a:t>
            </a:r>
            <a:r>
              <a:rPr lang="en-GB" smtClean="0"/>
              <a:t>The accuracy of an observation, reading or measurement is the degree to which</a:t>
            </a:r>
          </a:p>
          <a:p>
            <a:pPr marL="228600" indent="-228600" eaLnBrk="1" hangingPunct="1"/>
            <a:r>
              <a:rPr lang="en-GB" smtClean="0"/>
              <a:t>it approaches a notional ‘true’ value or outcome. For example: closeness to a</a:t>
            </a:r>
          </a:p>
          <a:p>
            <a:pPr marL="228600" indent="-228600" eaLnBrk="1" hangingPunct="1"/>
            <a:r>
              <a:rPr lang="en-GB" smtClean="0"/>
              <a:t>line of best fit; accuracy of apparatus on percentage error.</a:t>
            </a:r>
          </a:p>
          <a:p>
            <a:pPr marL="228600" indent="-228600" eaLnBrk="1" hangingPunct="1"/>
            <a:r>
              <a:rPr lang="en-GB" b="1" smtClean="0"/>
              <a:t>Precision: </a:t>
            </a:r>
            <a:r>
              <a:rPr lang="en-GB" smtClean="0"/>
              <a:t>The ability to be exact (degree of precision).</a:t>
            </a:r>
          </a:p>
          <a:p>
            <a:pPr marL="228600" indent="-228600" eaLnBrk="1" hangingPunct="1"/>
            <a:r>
              <a:rPr lang="en-GB" b="1" smtClean="0"/>
              <a:t>Reliability: </a:t>
            </a:r>
            <a:r>
              <a:rPr lang="en-GB" smtClean="0"/>
              <a:t>The measure of confidence that can be placed in a set of observations or</a:t>
            </a:r>
          </a:p>
          <a:p>
            <a:pPr marL="228600" indent="-228600" eaLnBrk="1" hangingPunct="1"/>
            <a:r>
              <a:rPr lang="en-GB" smtClean="0"/>
              <a:t>measurements. For example: confidence limits of statistical tests or</a:t>
            </a:r>
          </a:p>
          <a:p>
            <a:pPr marL="228600" indent="-228600" eaLnBrk="1" hangingPunct="1"/>
            <a:r>
              <a:rPr lang="en-GB" smtClean="0"/>
              <a:t>concordance of repeats or standard deviation.</a:t>
            </a:r>
          </a:p>
          <a:p>
            <a:pPr marL="228600" indent="-228600" eaLnBrk="1" hangingPunct="1"/>
            <a:r>
              <a:rPr lang="en-GB" b="1" smtClean="0"/>
              <a:t>Validity: </a:t>
            </a:r>
            <a:r>
              <a:rPr lang="en-GB" smtClean="0"/>
              <a:t>The implication that the outcome of an activity is not being distorted by</a:t>
            </a:r>
          </a:p>
          <a:p>
            <a:pPr marL="228600" indent="-228600" eaLnBrk="1" hangingPunct="1"/>
            <a:r>
              <a:rPr lang="en-GB" smtClean="0"/>
              <a:t>extraneous factors.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20</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21</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GB" smtClean="0"/>
              <a:t>Nadia Habraszewski</a:t>
            </a:r>
          </a:p>
        </p:txBody>
      </p:sp>
      <p:sp>
        <p:nvSpPr>
          <p:cNvPr id="58371" name="Rectangle 3"/>
          <p:cNvSpPr>
            <a:spLocks noGrp="1" noChangeArrowheads="1"/>
          </p:cNvSpPr>
          <p:nvPr>
            <p:ph type="dt" sz="quarter" idx="1"/>
          </p:nvPr>
        </p:nvSpPr>
        <p:spPr>
          <a:noFill/>
        </p:spPr>
        <p:txBody>
          <a:bodyPr/>
          <a:lstStyle/>
          <a:p>
            <a:r>
              <a:rPr lang="en-GB" smtClean="0"/>
              <a:t>HQFT Scaffold</a:t>
            </a:r>
          </a:p>
        </p:txBody>
      </p:sp>
      <p:sp>
        <p:nvSpPr>
          <p:cNvPr id="58372" name="Rectangle 6"/>
          <p:cNvSpPr>
            <a:spLocks noGrp="1" noChangeArrowheads="1"/>
          </p:cNvSpPr>
          <p:nvPr>
            <p:ph type="ftr" sz="quarter" idx="4"/>
          </p:nvPr>
        </p:nvSpPr>
        <p:spPr>
          <a:noFill/>
        </p:spPr>
        <p:txBody>
          <a:bodyPr/>
          <a:lstStyle/>
          <a:p>
            <a:r>
              <a:rPr lang="en-GB" smtClean="0"/>
              <a:t>Featherstone High School</a:t>
            </a:r>
          </a:p>
        </p:txBody>
      </p:sp>
      <p:sp>
        <p:nvSpPr>
          <p:cNvPr id="58373" name="Rectangle 7"/>
          <p:cNvSpPr>
            <a:spLocks noGrp="1" noChangeArrowheads="1"/>
          </p:cNvSpPr>
          <p:nvPr>
            <p:ph type="sldNum" sz="quarter" idx="5"/>
          </p:nvPr>
        </p:nvSpPr>
        <p:spPr>
          <a:noFill/>
        </p:spPr>
        <p:txBody>
          <a:bodyPr/>
          <a:lstStyle/>
          <a:p>
            <a:fld id="{CC9C9F40-AA07-4323-A0A7-8F9E3E01E801}" type="slidenum">
              <a:rPr lang="en-GB" smtClean="0"/>
              <a:pPr/>
              <a:t>22</a:t>
            </a:fld>
            <a:endParaRPr lang="en-GB" smtClean="0"/>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4515"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4516"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451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A18A76A9-2EF5-40EC-945B-211649B3A646}" type="slidenum">
              <a:rPr lang="en-GB" sz="1200">
                <a:solidFill>
                  <a:srgbClr val="000000"/>
                </a:solidFill>
              </a:rPr>
              <a:pPr algn="r">
                <a:lnSpc>
                  <a:spcPct val="100000"/>
                </a:lnSpc>
                <a:spcBef>
                  <a:spcPct val="0"/>
                </a:spcBef>
                <a:buFontTx/>
                <a:buNone/>
              </a:pPr>
              <a:t>25</a:t>
            </a:fld>
            <a:endParaRPr lang="en-GB" sz="1200">
              <a:solidFill>
                <a:srgbClr val="000000"/>
              </a:solidFill>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GB" smtClean="0"/>
              <a:t>Nadia Habraszewski</a:t>
            </a:r>
          </a:p>
        </p:txBody>
      </p:sp>
      <p:sp>
        <p:nvSpPr>
          <p:cNvPr id="61443" name="Rectangle 3"/>
          <p:cNvSpPr>
            <a:spLocks noGrp="1" noChangeArrowheads="1"/>
          </p:cNvSpPr>
          <p:nvPr>
            <p:ph type="dt" sz="quarter" idx="1"/>
          </p:nvPr>
        </p:nvSpPr>
        <p:spPr>
          <a:noFill/>
        </p:spPr>
        <p:txBody>
          <a:bodyPr/>
          <a:lstStyle/>
          <a:p>
            <a:r>
              <a:rPr lang="en-GB" smtClean="0"/>
              <a:t>HQFT Scaffold</a:t>
            </a:r>
          </a:p>
        </p:txBody>
      </p:sp>
      <p:sp>
        <p:nvSpPr>
          <p:cNvPr id="61444" name="Rectangle 6"/>
          <p:cNvSpPr>
            <a:spLocks noGrp="1" noChangeArrowheads="1"/>
          </p:cNvSpPr>
          <p:nvPr>
            <p:ph type="ftr" sz="quarter" idx="4"/>
          </p:nvPr>
        </p:nvSpPr>
        <p:spPr>
          <a:noFill/>
        </p:spPr>
        <p:txBody>
          <a:bodyPr/>
          <a:lstStyle/>
          <a:p>
            <a:r>
              <a:rPr lang="en-GB" smtClean="0"/>
              <a:t>Featherstone High School</a:t>
            </a:r>
          </a:p>
        </p:txBody>
      </p:sp>
      <p:sp>
        <p:nvSpPr>
          <p:cNvPr id="61445" name="Rectangle 7"/>
          <p:cNvSpPr>
            <a:spLocks noGrp="1" noChangeArrowheads="1"/>
          </p:cNvSpPr>
          <p:nvPr>
            <p:ph type="sldNum" sz="quarter" idx="5"/>
          </p:nvPr>
        </p:nvSpPr>
        <p:spPr>
          <a:noFill/>
        </p:spPr>
        <p:txBody>
          <a:bodyPr/>
          <a:lstStyle/>
          <a:p>
            <a:fld id="{2D3CEF03-C9BD-4DF0-9AAD-830E183288AA}" type="slidenum">
              <a:rPr lang="en-GB" smtClean="0"/>
              <a:pPr/>
              <a:t>26</a:t>
            </a:fld>
            <a:endParaRPr lang="en-GB" smtClean="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27</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28</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29</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GB" smtClean="0"/>
              <a:t>Nadia Habraszewski</a:t>
            </a:r>
          </a:p>
        </p:txBody>
      </p:sp>
      <p:sp>
        <p:nvSpPr>
          <p:cNvPr id="125955" name="Rectangle 3"/>
          <p:cNvSpPr>
            <a:spLocks noGrp="1" noChangeArrowheads="1"/>
          </p:cNvSpPr>
          <p:nvPr>
            <p:ph type="dt" sz="quarter" idx="1"/>
          </p:nvPr>
        </p:nvSpPr>
        <p:spPr>
          <a:noFill/>
        </p:spPr>
        <p:txBody>
          <a:bodyPr/>
          <a:lstStyle/>
          <a:p>
            <a:r>
              <a:rPr lang="en-GB" smtClean="0"/>
              <a:t>HQFT Scaffold</a:t>
            </a:r>
          </a:p>
        </p:txBody>
      </p:sp>
      <p:sp>
        <p:nvSpPr>
          <p:cNvPr id="125956" name="Rectangle 6"/>
          <p:cNvSpPr>
            <a:spLocks noGrp="1" noChangeArrowheads="1"/>
          </p:cNvSpPr>
          <p:nvPr>
            <p:ph type="ftr" sz="quarter" idx="4"/>
          </p:nvPr>
        </p:nvSpPr>
        <p:spPr>
          <a:noFill/>
        </p:spPr>
        <p:txBody>
          <a:bodyPr/>
          <a:lstStyle/>
          <a:p>
            <a:r>
              <a:rPr lang="en-GB" smtClean="0"/>
              <a:t>Featherstone High School</a:t>
            </a:r>
          </a:p>
        </p:txBody>
      </p:sp>
      <p:sp>
        <p:nvSpPr>
          <p:cNvPr id="125957" name="Rectangle 7"/>
          <p:cNvSpPr>
            <a:spLocks noGrp="1" noChangeArrowheads="1"/>
          </p:cNvSpPr>
          <p:nvPr>
            <p:ph type="sldNum" sz="quarter" idx="5"/>
          </p:nvPr>
        </p:nvSpPr>
        <p:spPr>
          <a:noFill/>
        </p:spPr>
        <p:txBody>
          <a:bodyPr/>
          <a:lstStyle/>
          <a:p>
            <a:fld id="{2A2BA51F-DF1E-4BC7-93AC-9A0D0DA1EB08}" type="slidenum">
              <a:rPr lang="en-GB" smtClean="0"/>
              <a:pPr/>
              <a:t>30</a:t>
            </a:fld>
            <a:endParaRPr lang="en-GB" smtClean="0"/>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p:spPr>
        <p:txBody>
          <a:bodyPr/>
          <a:lstStyle/>
          <a:p>
            <a:pPr eaLnBrk="1" hangingPunct="1"/>
            <a:r>
              <a:rPr lang="en-GB" smtClean="0"/>
              <a:t>Ideas to be added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4515"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4516"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451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A18A76A9-2EF5-40EC-945B-211649B3A646}" type="slidenum">
              <a:rPr lang="en-GB" sz="1200">
                <a:solidFill>
                  <a:srgbClr val="000000"/>
                </a:solidFill>
              </a:rPr>
              <a:pPr algn="r">
                <a:lnSpc>
                  <a:spcPct val="100000"/>
                </a:lnSpc>
                <a:spcBef>
                  <a:spcPct val="0"/>
                </a:spcBef>
                <a:buFontTx/>
                <a:buNone/>
              </a:pPr>
              <a:t>31</a:t>
            </a:fld>
            <a:endParaRPr lang="en-GB" sz="1200">
              <a:solidFill>
                <a:srgbClr val="000000"/>
              </a:solidFill>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t>Nadia Habraszewski</a:t>
            </a:r>
          </a:p>
        </p:txBody>
      </p:sp>
      <p:sp>
        <p:nvSpPr>
          <p:cNvPr id="51203"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t>HQFT Scaffold</a:t>
            </a:r>
          </a:p>
        </p:txBody>
      </p:sp>
      <p:sp>
        <p:nvSpPr>
          <p:cNvPr id="51204"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t>Featherstone High School</a:t>
            </a:r>
          </a:p>
        </p:txBody>
      </p:sp>
      <p:sp>
        <p:nvSpPr>
          <p:cNvPr id="51205"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44EEBFA0-FAB1-4524-9AC5-91E2D1F94CBD}" type="slidenum">
              <a:rPr lang="en-GB" sz="1200"/>
              <a:pPr algn="r">
                <a:lnSpc>
                  <a:spcPct val="100000"/>
                </a:lnSpc>
                <a:spcBef>
                  <a:spcPct val="0"/>
                </a:spcBef>
                <a:buFontTx/>
                <a:buNone/>
              </a:pPr>
              <a:t>3</a:t>
            </a:fld>
            <a:endParaRPr lang="en-GB" sz="12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p:spPr>
        <p:txBody>
          <a:bodyPr/>
          <a:lstStyle/>
          <a:p>
            <a:pPr eaLnBrk="1" hangingPunct="1"/>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eaLnBrk="1" hangingPunct="1"/>
            <a:r>
              <a:rPr lang="en-GB" b="1" smtClean="0"/>
              <a:t>Ideas for homework activities:</a:t>
            </a:r>
            <a:br>
              <a:rPr lang="en-GB" b="1" smtClean="0"/>
            </a:br>
            <a:r>
              <a:rPr lang="en-GB" smtClean="0"/>
              <a:t>Three main types of homework: practice, preparation, and extension. </a:t>
            </a:r>
          </a:p>
          <a:p>
            <a:pPr eaLnBrk="1" hangingPunct="1"/>
            <a:r>
              <a:rPr lang="en-GB" smtClean="0"/>
              <a:t>Practice:</a:t>
            </a:r>
          </a:p>
          <a:p>
            <a:pPr eaLnBrk="1" hangingPunct="1"/>
            <a:r>
              <a:rPr lang="en-GB" smtClean="0"/>
              <a:t> Practice assignments reinforce newly acquired skills. For example, students who have just learned a new method of solving a mathematical problem should be given new sample problems to complete on their own. </a:t>
            </a:r>
          </a:p>
          <a:p>
            <a:pPr eaLnBrk="1" hangingPunct="1"/>
            <a:r>
              <a:rPr lang="en-GB" smtClean="0"/>
              <a:t>Preparation:</a:t>
            </a:r>
          </a:p>
          <a:p>
            <a:pPr eaLnBrk="1" hangingPunct="1"/>
            <a:r>
              <a:rPr lang="en-GB" smtClean="0"/>
              <a:t>Preparation assignments help students get ready for activities that will occur in the classroom. Students may, for example, be required to do background research on a topic to be discussed later in class. </a:t>
            </a:r>
          </a:p>
          <a:p>
            <a:pPr eaLnBrk="1" hangingPunct="1"/>
            <a:r>
              <a:rPr lang="en-GB" smtClean="0"/>
              <a:t>Extension:</a:t>
            </a:r>
          </a:p>
          <a:p>
            <a:pPr eaLnBrk="1" hangingPunct="1"/>
            <a:r>
              <a:rPr lang="en-GB" smtClean="0"/>
              <a:t>Extension assignments are frequently long-term continuing projects that parallel classwork. Students must apply previous learning to complete these assignments, which can include science fair projects and presentations. </a:t>
            </a:r>
          </a:p>
          <a:p>
            <a:pPr eaLnBrk="1" hangingPunct="1"/>
            <a:endParaRPr lang="en-GB" smtClean="0"/>
          </a:p>
          <a:p>
            <a:pPr eaLnBrk="1" hangingPunct="1"/>
            <a:r>
              <a:rPr lang="en-GB" smtClean="0"/>
              <a:t>designing a poster, leaflet</a:t>
            </a:r>
          </a:p>
          <a:p>
            <a:pPr eaLnBrk="1" hangingPunct="1"/>
            <a:r>
              <a:rPr lang="en-GB" smtClean="0"/>
              <a:t>carrying out an interview/survey</a:t>
            </a:r>
          </a:p>
          <a:p>
            <a:pPr eaLnBrk="1" hangingPunct="1"/>
            <a:r>
              <a:rPr lang="en-GB" smtClean="0"/>
              <a:t>researching further information</a:t>
            </a:r>
          </a:p>
          <a:p>
            <a:pPr eaLnBrk="1" hangingPunct="1"/>
            <a:r>
              <a:rPr lang="en-GB" smtClean="0"/>
              <a:t>making up a story about key points</a:t>
            </a:r>
          </a:p>
          <a:p>
            <a:pPr eaLnBrk="1" hangingPunct="1"/>
            <a:r>
              <a:rPr lang="en-GB" smtClean="0"/>
              <a:t>reading over notes and highlighting key points</a:t>
            </a:r>
          </a:p>
          <a:p>
            <a:pPr eaLnBrk="1" hangingPunct="1"/>
            <a:r>
              <a:rPr lang="en-GB" smtClean="0"/>
              <a:t>making up a quiz for peers on key points</a:t>
            </a:r>
          </a:p>
          <a:p>
            <a:pPr eaLnBrk="1" hangingPunct="1"/>
            <a:r>
              <a:rPr lang="en-GB" smtClean="0"/>
              <a:t>model mapping</a:t>
            </a:r>
          </a:p>
          <a:p>
            <a:pPr eaLnBrk="1" hangingPunct="1"/>
            <a:r>
              <a:rPr lang="en-GB" smtClean="0"/>
              <a:t>explaining key points to others</a:t>
            </a:r>
          </a:p>
          <a:p>
            <a:pPr eaLnBrk="1" hangingPunct="1"/>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eaLnBrk="1" hangingPunct="1"/>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eaLnBrk="1" hangingPunct="1"/>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eaLnBrk="1" hangingPunct="1"/>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eaLnBrk="1" hangingPunct="1"/>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eaLnBrk="1" hangingPunct="1"/>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GB" smtClean="0"/>
              <a:t>Nadia Habraszewski</a:t>
            </a:r>
          </a:p>
        </p:txBody>
      </p:sp>
      <p:sp>
        <p:nvSpPr>
          <p:cNvPr id="65539" name="Rectangle 3"/>
          <p:cNvSpPr>
            <a:spLocks noGrp="1" noChangeArrowheads="1"/>
          </p:cNvSpPr>
          <p:nvPr>
            <p:ph type="dt" sz="quarter" idx="1"/>
          </p:nvPr>
        </p:nvSpPr>
        <p:spPr>
          <a:noFill/>
        </p:spPr>
        <p:txBody>
          <a:bodyPr/>
          <a:lstStyle/>
          <a:p>
            <a:r>
              <a:rPr lang="en-GB" smtClean="0"/>
              <a:t>HQFT Scaffold</a:t>
            </a:r>
          </a:p>
        </p:txBody>
      </p:sp>
      <p:sp>
        <p:nvSpPr>
          <p:cNvPr id="65540" name="Rectangle 6"/>
          <p:cNvSpPr>
            <a:spLocks noGrp="1" noChangeArrowheads="1"/>
          </p:cNvSpPr>
          <p:nvPr>
            <p:ph type="ftr" sz="quarter" idx="4"/>
          </p:nvPr>
        </p:nvSpPr>
        <p:spPr>
          <a:noFill/>
        </p:spPr>
        <p:txBody>
          <a:bodyPr/>
          <a:lstStyle/>
          <a:p>
            <a:r>
              <a:rPr lang="en-GB" smtClean="0"/>
              <a:t>Featherstone High School</a:t>
            </a:r>
          </a:p>
        </p:txBody>
      </p:sp>
      <p:sp>
        <p:nvSpPr>
          <p:cNvPr id="65541" name="Rectangle 7"/>
          <p:cNvSpPr>
            <a:spLocks noGrp="1" noChangeArrowheads="1"/>
          </p:cNvSpPr>
          <p:nvPr>
            <p:ph type="sldNum" sz="quarter" idx="5"/>
          </p:nvPr>
        </p:nvSpPr>
        <p:spPr>
          <a:noFill/>
        </p:spPr>
        <p:txBody>
          <a:bodyPr/>
          <a:lstStyle/>
          <a:p>
            <a:fld id="{1F7FA5FD-3568-4D8C-AD92-59E7F88B7A46}" type="slidenum">
              <a:rPr lang="en-GB" smtClean="0"/>
              <a:pPr/>
              <a:t>32</a:t>
            </a:fld>
            <a:endParaRPr lang="en-GB" smtClean="0"/>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p:spPr>
        <p:txBody>
          <a:bodyPr/>
          <a:lstStyle/>
          <a:p>
            <a:pPr eaLnBrk="1" hangingPunct="1"/>
            <a:r>
              <a:rPr lang="en-GB" smtClean="0"/>
              <a:t>Can be done as self or peer assessment activity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GB" smtClean="0"/>
              <a:t>Nadia Habraszewski</a:t>
            </a:r>
          </a:p>
        </p:txBody>
      </p:sp>
      <p:sp>
        <p:nvSpPr>
          <p:cNvPr id="66563" name="Rectangle 3"/>
          <p:cNvSpPr>
            <a:spLocks noGrp="1" noChangeArrowheads="1"/>
          </p:cNvSpPr>
          <p:nvPr>
            <p:ph type="dt" sz="quarter" idx="1"/>
          </p:nvPr>
        </p:nvSpPr>
        <p:spPr>
          <a:noFill/>
        </p:spPr>
        <p:txBody>
          <a:bodyPr/>
          <a:lstStyle/>
          <a:p>
            <a:r>
              <a:rPr lang="en-GB" smtClean="0"/>
              <a:t>HQFT Scaffold</a:t>
            </a:r>
          </a:p>
        </p:txBody>
      </p:sp>
      <p:sp>
        <p:nvSpPr>
          <p:cNvPr id="66564" name="Rectangle 6"/>
          <p:cNvSpPr>
            <a:spLocks noGrp="1" noChangeArrowheads="1"/>
          </p:cNvSpPr>
          <p:nvPr>
            <p:ph type="ftr" sz="quarter" idx="4"/>
          </p:nvPr>
        </p:nvSpPr>
        <p:spPr>
          <a:noFill/>
        </p:spPr>
        <p:txBody>
          <a:bodyPr/>
          <a:lstStyle/>
          <a:p>
            <a:r>
              <a:rPr lang="en-GB" smtClean="0"/>
              <a:t>Featherstone High School</a:t>
            </a:r>
          </a:p>
        </p:txBody>
      </p:sp>
      <p:sp>
        <p:nvSpPr>
          <p:cNvPr id="66565" name="Rectangle 7"/>
          <p:cNvSpPr>
            <a:spLocks noGrp="1" noChangeArrowheads="1"/>
          </p:cNvSpPr>
          <p:nvPr>
            <p:ph type="sldNum" sz="quarter" idx="5"/>
          </p:nvPr>
        </p:nvSpPr>
        <p:spPr>
          <a:noFill/>
        </p:spPr>
        <p:txBody>
          <a:bodyPr/>
          <a:lstStyle/>
          <a:p>
            <a:fld id="{CFC38629-A40F-40BC-97FD-CDF91861D35E}" type="slidenum">
              <a:rPr lang="en-GB" smtClean="0"/>
              <a:pPr/>
              <a:t>33</a:t>
            </a:fld>
            <a:endParaRPr lang="en-GB"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p:spPr>
        <p:txBody>
          <a:bodyPr/>
          <a:lstStyle/>
          <a:p>
            <a:pPr eaLnBrk="1" hangingPunct="1"/>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endParaRPr lang="en-GB" u="sng" smtClean="0"/>
          </a:p>
          <a:p>
            <a:pPr eaLnBrk="1" hangingPunct="1"/>
            <a:r>
              <a:rPr lang="en-GB" u="sng" smtClean="0"/>
              <a:t>Ideas for interactive Review activities (can also be for Connectors)</a:t>
            </a:r>
          </a:p>
          <a:p>
            <a:pPr eaLnBrk="1" hangingPunct="1"/>
            <a:r>
              <a:rPr lang="en-GB" u="sng" smtClean="0"/>
              <a:t>Pass the parcel</a:t>
            </a:r>
            <a:endParaRPr lang="en-GB" smtClean="0"/>
          </a:p>
          <a:p>
            <a:pPr eaLnBrk="1" hangingPunct="1"/>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r>
              <a:rPr lang="en-GB" smtClean="0"/>
              <a:t>Could also be used to review what they learnt in the previous session by filling the box with questions which the children should answer when they pick them out.</a:t>
            </a:r>
          </a:p>
          <a:p>
            <a:pPr eaLnBrk="1" hangingPunct="1"/>
            <a:r>
              <a:rPr lang="en-GB" u="sng" smtClean="0"/>
              <a:t>Move to the answer</a:t>
            </a:r>
            <a:endParaRPr lang="en-GB" smtClean="0"/>
          </a:p>
          <a:p>
            <a:pPr eaLnBrk="1" hangingPunct="1"/>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r>
              <a:rPr lang="en-GB" u="sng" smtClean="0"/>
              <a:t>Beat the teacher</a:t>
            </a:r>
            <a:endParaRPr lang="en-GB" smtClean="0"/>
          </a:p>
          <a:p>
            <a:pPr eaLnBrk="1" hangingPunct="1"/>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r>
              <a:rPr lang="en-GB" u="sng" smtClean="0"/>
              <a:t>Bingo</a:t>
            </a:r>
            <a:endParaRPr lang="en-GB" smtClean="0"/>
          </a:p>
          <a:p>
            <a:pPr eaLnBrk="1" hangingPunct="1"/>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r>
              <a:rPr lang="en-GB" smtClean="0"/>
              <a:t>Definition bingo where you give the children a selection of words to choose 4 from, then you read the definitions. First one to cross off their 4 words wins. It works well with maths, science, geography and French.</a:t>
            </a:r>
          </a:p>
          <a:p>
            <a:pPr eaLnBrk="1" hangingPunct="1"/>
            <a:r>
              <a:rPr lang="en-GB" u="sng" smtClean="0"/>
              <a:t>Box game</a:t>
            </a:r>
            <a:endParaRPr lang="en-GB" smtClean="0"/>
          </a:p>
          <a:p>
            <a:pPr eaLnBrk="1" hangingPunct="1"/>
            <a:r>
              <a:rPr lang="en-GB" smtClean="0"/>
              <a:t>Child comes up to the front and steps into the imaginary box (but there's no reason why it couldn't be real!), they then can't leave until they get a question correct (maths).</a:t>
            </a:r>
          </a:p>
          <a:p>
            <a:pPr eaLnBrk="1" hangingPunct="1"/>
            <a:r>
              <a:rPr lang="en-GB" u="sng" smtClean="0"/>
              <a:t>Easy/Medium/Hard/Mega-hard</a:t>
            </a:r>
            <a:endParaRPr lang="en-GB" smtClean="0"/>
          </a:p>
          <a:p>
            <a:pPr eaLnBrk="1" hangingPunct="1"/>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r>
              <a:rPr lang="en-GB" u="sng" smtClean="0"/>
              <a:t>Blockbusters</a:t>
            </a:r>
            <a:endParaRPr lang="en-GB" smtClean="0">
              <a:hlinkClick r:id="rId3"/>
            </a:endParaRPr>
          </a:p>
          <a:p>
            <a:pPr eaLnBrk="1" hangingPunct="1"/>
            <a:r>
              <a:rPr lang="en-GB" smtClean="0">
                <a:hlinkClick r:id="rId3"/>
              </a:rPr>
              <a:t>http://www.bigbrownenvelope.co.uk/</a:t>
            </a:r>
            <a:r>
              <a:rPr lang="en-GB" smtClean="0"/>
              <a:t> - version for promethean and smartboard on here.</a:t>
            </a:r>
            <a:endParaRPr lang="en-GB" smtClean="0">
              <a:hlinkClick r:id="rId4"/>
            </a:endParaRPr>
          </a:p>
          <a:p>
            <a:pPr eaLnBrk="1" hangingPunct="1"/>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r>
              <a:rPr lang="en-GB" u="sng" smtClean="0"/>
              <a:t>Who wants to be a millionaire? </a:t>
            </a:r>
            <a:endParaRPr lang="en-GB" smtClean="0">
              <a:hlinkClick r:id="rId5"/>
            </a:endParaRPr>
          </a:p>
          <a:p>
            <a:pPr eaLnBrk="1" hangingPunct="1"/>
            <a:r>
              <a:rPr lang="en-GB" smtClean="0">
                <a:hlinkClick r:id="rId5"/>
              </a:rPr>
              <a:t>www.primaryresources.co.uk</a:t>
            </a:r>
            <a:r>
              <a:rPr lang="en-GB" smtClean="0"/>
              <a:t> (sorry, can’t provide an actual link as they don’t work for some reason!) hosts a free powerpoint version of this.</a:t>
            </a:r>
          </a:p>
          <a:p>
            <a:pPr eaLnBrk="1" hangingPunct="1"/>
            <a:r>
              <a:rPr lang="en-GB" u="sng" smtClean="0"/>
              <a:t>Find me a partner</a:t>
            </a:r>
            <a:endParaRPr lang="en-GB" smtClean="0"/>
          </a:p>
          <a:p>
            <a:pPr eaLnBrk="1" hangingPunct="1"/>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r>
              <a:rPr lang="en-GB" u="sng" smtClean="0"/>
              <a:t>Question answer match</a:t>
            </a:r>
            <a:endParaRPr lang="en-GB" smtClean="0"/>
          </a:p>
          <a:p>
            <a:pPr eaLnBrk="1" hangingPunct="1"/>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r>
              <a:rPr lang="en-GB" u="sng" smtClean="0"/>
              <a:t>Charades</a:t>
            </a:r>
            <a:endParaRPr lang="en-GB" smtClean="0"/>
          </a:p>
          <a:p>
            <a:pPr eaLnBrk="1" hangingPunct="1"/>
            <a:r>
              <a:rPr lang="en-GB" smtClean="0"/>
              <a:t>Get them to act an adverb or another term you have learnt during the lesson and the other children have to guess it.</a:t>
            </a:r>
          </a:p>
          <a:p>
            <a:pPr eaLnBrk="1" hangingPunct="1"/>
            <a:r>
              <a:rPr lang="en-GB" u="sng" smtClean="0"/>
              <a:t>Taboo</a:t>
            </a:r>
            <a:endParaRPr lang="en-GB" smtClean="0"/>
          </a:p>
          <a:p>
            <a:pPr eaLnBrk="1" hangingPunct="1"/>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r>
              <a:rPr lang="en-GB" u="sng" smtClean="0"/>
              <a:t>Odd one out</a:t>
            </a:r>
            <a:endParaRPr lang="en-GB" smtClean="0"/>
          </a:p>
          <a:p>
            <a:pPr eaLnBrk="1" hangingPunct="1"/>
            <a:r>
              <a:rPr lang="en-GB" smtClean="0"/>
              <a:t>Provide children with a set of three statements.  Children should decide which is the odd one out and why.  They must also be prepared to justify their choice.</a:t>
            </a:r>
            <a:endParaRPr lang="en-GB" u="sng" smtClean="0"/>
          </a:p>
          <a:p>
            <a:pPr eaLnBrk="1" hangingPunct="1"/>
            <a:r>
              <a:rPr lang="en-GB" u="sng" smtClean="0"/>
              <a:t>Hotseating</a:t>
            </a:r>
            <a:endParaRPr lang="en-GB" smtClean="0"/>
          </a:p>
          <a:p>
            <a:pPr eaLnBrk="1" hangingPunct="1"/>
            <a:r>
              <a:rPr lang="en-GB" smtClean="0"/>
              <a:t>Need I say more?</a:t>
            </a:r>
          </a:p>
          <a:p>
            <a:pPr eaLnBrk="1" hangingPunct="1"/>
            <a:r>
              <a:rPr lang="en-GB" u="sng" smtClean="0"/>
              <a:t>Call my bluff</a:t>
            </a:r>
            <a:endParaRPr lang="en-GB" smtClean="0"/>
          </a:p>
          <a:p>
            <a:pPr eaLnBrk="1" hangingPunct="1"/>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r>
              <a:rPr lang="en-GB" u="sng" smtClean="0"/>
              <a:t>Mystery Number Game</a:t>
            </a:r>
            <a:endParaRPr lang="en-GB" smtClean="0"/>
          </a:p>
          <a:p>
            <a:pPr eaLnBrk="1" hangingPunct="1"/>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r>
              <a:rPr lang="en-GB" u="sng" smtClean="0"/>
              <a:t>Fizz Buzz</a:t>
            </a:r>
            <a:endParaRPr lang="en-GB" smtClean="0"/>
          </a:p>
          <a:p>
            <a:pPr eaLnBrk="1" hangingPunct="1"/>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r>
              <a:rPr lang="en-GB" u="sng" smtClean="0"/>
              <a:t>First letter – last letter</a:t>
            </a:r>
            <a:endParaRPr lang="en-GB" smtClean="0"/>
          </a:p>
          <a:p>
            <a:pPr eaLnBrk="1" hangingPunct="1"/>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r>
              <a:rPr lang="en-GB" u="sng" smtClean="0"/>
              <a:t>Definitions</a:t>
            </a:r>
            <a:endParaRPr lang="en-GB" smtClean="0"/>
          </a:p>
          <a:p>
            <a:pPr eaLnBrk="1" hangingPunct="1"/>
            <a:r>
              <a:rPr lang="en-GB" smtClean="0"/>
              <a:t>Have set of words and definitions (good for literacy but also for science vocabulary or other topic vocabulary)</a:t>
            </a:r>
          </a:p>
          <a:p>
            <a:pPr eaLnBrk="1" hangingPunct="1"/>
            <a:r>
              <a:rPr lang="en-GB" smtClean="0"/>
              <a:t>hand out and kids move around trying to find their partner word/definition</a:t>
            </a:r>
          </a:p>
          <a:p>
            <a:pPr eaLnBrk="1" hangingPunct="1"/>
            <a:r>
              <a:rPr lang="en-GB" smtClean="0"/>
              <a:t>use to play bingo cards have words teacher reads definitions </a:t>
            </a:r>
          </a:p>
          <a:p>
            <a:pPr eaLnBrk="1" hangingPunct="1"/>
            <a:r>
              <a:rPr lang="en-GB" smtClean="0"/>
              <a:t>on table how quick can you match them all</a:t>
            </a:r>
          </a:p>
          <a:p>
            <a:pPr eaLnBrk="1" hangingPunct="1"/>
            <a:r>
              <a:rPr lang="en-GB" smtClean="0"/>
              <a:t>use later as pairs game in independent time</a:t>
            </a:r>
          </a:p>
          <a:p>
            <a:pPr eaLnBrk="1" hangingPunct="1"/>
            <a:r>
              <a:rPr lang="en-GB" u="sng" smtClean="0"/>
              <a:t>Spot the Mistake</a:t>
            </a:r>
            <a:endParaRPr lang="en-GB" smtClean="0"/>
          </a:p>
          <a:p>
            <a:pPr eaLnBrk="1" hangingPunct="1"/>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r>
              <a:rPr lang="en-GB" u="sng" smtClean="0"/>
              <a:t>Jump up!</a:t>
            </a:r>
            <a:endParaRPr lang="en-GB" smtClean="0"/>
          </a:p>
          <a:p>
            <a:pPr eaLnBrk="1" hangingPunct="1"/>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r>
              <a:rPr lang="en-GB" u="sng" smtClean="0"/>
              <a:t>Alien Counting</a:t>
            </a:r>
            <a:endParaRPr lang="en-GB" smtClean="0"/>
          </a:p>
          <a:p>
            <a:pPr eaLnBrk="1" hangingPunct="1"/>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r>
              <a:rPr lang="en-GB" u="sng" smtClean="0"/>
              <a:t>Cut up – back together</a:t>
            </a:r>
            <a:endParaRPr lang="en-GB" smtClean="0"/>
          </a:p>
          <a:p>
            <a:pPr eaLnBrk="1" hangingPunct="1"/>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r>
              <a:rPr lang="en-GB" u="sng" smtClean="0"/>
              <a:t>Odd one out</a:t>
            </a:r>
            <a:endParaRPr lang="en-GB" smtClean="0"/>
          </a:p>
          <a:p>
            <a:pPr eaLnBrk="1" hangingPunct="1"/>
            <a:r>
              <a:rPr lang="en-GB" smtClean="0"/>
              <a:t>Provide the children with a selection of 5 words (give the pictures to match if you like) – children should decide the odd one out.</a:t>
            </a:r>
          </a:p>
          <a:p>
            <a:pPr eaLnBrk="1" hangingPunct="1"/>
            <a:r>
              <a:rPr lang="en-GB" smtClean="0"/>
              <a:t>Plum, onion, carrot, cabbage, broccoli </a:t>
            </a:r>
          </a:p>
          <a:p>
            <a:pPr eaLnBrk="1" hangingPunct="1"/>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r>
              <a:rPr lang="en-GB" u="sng" smtClean="0"/>
              <a:t>Eyes closed</a:t>
            </a:r>
            <a:endParaRPr lang="en-GB" smtClean="0"/>
          </a:p>
          <a:p>
            <a:pPr eaLnBrk="1" hangingPunct="1"/>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r>
              <a:rPr lang="en-GB" u="sng" smtClean="0"/>
              <a:t>What’s the question?</a:t>
            </a:r>
            <a:endParaRPr lang="en-GB" smtClean="0"/>
          </a:p>
          <a:p>
            <a:pPr eaLnBrk="1" hangingPunct="1"/>
            <a:r>
              <a:rPr lang="en-GB" smtClean="0"/>
              <a:t>Give them an answer and ask them what the question is. This generates discussion.</a:t>
            </a:r>
            <a:endParaRPr lang="en-GB" u="sng" smtClean="0"/>
          </a:p>
          <a:p>
            <a:pPr eaLnBrk="1" hangingPunct="1"/>
            <a:r>
              <a:rPr lang="en-GB" u="sng" smtClean="0"/>
              <a:t>Making numbers</a:t>
            </a:r>
            <a:endParaRPr lang="en-GB" smtClean="0"/>
          </a:p>
          <a:p>
            <a:pPr eaLnBrk="1" hangingPunct="1"/>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r>
              <a:rPr lang="en-GB" u="sng" smtClean="0"/>
              <a:t>Bus Queue – ordering numbers</a:t>
            </a:r>
            <a:endParaRPr lang="en-GB" smtClean="0"/>
          </a:p>
          <a:p>
            <a:pPr eaLnBrk="1" hangingPunct="1"/>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r>
              <a:rPr lang="en-GB" u="sng" smtClean="0"/>
              <a:t>5 answers – fastest fingers</a:t>
            </a:r>
            <a:endParaRPr lang="en-GB" smtClean="0"/>
          </a:p>
          <a:p>
            <a:pPr eaLnBrk="1" hangingPunct="1"/>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r>
              <a:rPr lang="en-GB" u="sng" smtClean="0"/>
              <a:t>Odd and even popcorn</a:t>
            </a:r>
            <a:endParaRPr lang="en-GB" smtClean="0"/>
          </a:p>
          <a:p>
            <a:pPr eaLnBrk="1" hangingPunct="1"/>
            <a:r>
              <a:rPr lang="en-GB" smtClean="0"/>
              <a:t>All children stand behind their chairs. If you shout out a even number they crouch down, and if an odd number they jump up? Last few in win.</a:t>
            </a:r>
            <a:endParaRPr lang="en-GB" u="sng" smtClean="0"/>
          </a:p>
          <a:p>
            <a:pPr eaLnBrk="1" hangingPunct="1"/>
            <a:r>
              <a:rPr lang="en-GB" u="sng" smtClean="0"/>
              <a:t>Number Bonds – ball/beanbag</a:t>
            </a:r>
            <a:endParaRPr lang="en-GB" smtClean="0"/>
          </a:p>
          <a:p>
            <a:pPr eaLnBrk="1" hangingPunct="1"/>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r>
              <a:rPr lang="en-GB" smtClean="0"/>
              <a:t>The bond to ten game is very versatile. For example, what about making it the 'doubling' game, or the 'one less' game, or the 'nine more' game?</a:t>
            </a:r>
            <a:endParaRPr lang="en-GB" u="sng" smtClean="0"/>
          </a:p>
          <a:p>
            <a:pPr eaLnBrk="1" hangingPunct="1"/>
            <a:r>
              <a:rPr lang="en-GB" smtClean="0"/>
              <a:t/>
            </a:r>
            <a:br>
              <a:rPr lang="en-GB" smtClean="0"/>
            </a:br>
            <a:r>
              <a:rPr lang="en-GB" u="sng" smtClean="0"/>
              <a:t>Noun/Adjective Game</a:t>
            </a:r>
            <a:endParaRPr lang="en-GB" smtClean="0"/>
          </a:p>
          <a:p>
            <a:pPr eaLnBrk="1" hangingPunct="1"/>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r>
              <a:rPr lang="en-GB" u="sng" smtClean="0"/>
              <a:t>Words within words</a:t>
            </a:r>
            <a:endParaRPr lang="en-GB" smtClean="0"/>
          </a:p>
          <a:p>
            <a:pPr eaLnBrk="1" hangingPunct="1"/>
            <a:r>
              <a:rPr lang="en-GB" smtClean="0"/>
              <a:t>Write a word on board and they look for other words hidden in it.</a:t>
            </a:r>
            <a:endParaRPr lang="en-GB" u="sng" smtClean="0"/>
          </a:p>
          <a:p>
            <a:pPr eaLnBrk="1" hangingPunct="1"/>
            <a:r>
              <a:rPr lang="en-GB" u="sng" smtClean="0"/>
              <a:t>Football</a:t>
            </a:r>
            <a:endParaRPr lang="en-GB" smtClean="0"/>
          </a:p>
          <a:p>
            <a:pPr eaLnBrk="1" hangingPunct="1"/>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r>
              <a:rPr lang="en-GB" u="sng" smtClean="0"/>
              <a:t>Pick ‘n’ Mix</a:t>
            </a:r>
            <a:endParaRPr lang="en-GB" smtClean="0"/>
          </a:p>
          <a:p>
            <a:pPr eaLnBrk="1" hangingPunct="1"/>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r>
              <a:rPr lang="en-GB" u="sng" smtClean="0"/>
              <a:t>Fly Swatters</a:t>
            </a:r>
            <a:endParaRPr lang="en-GB" smtClean="0"/>
          </a:p>
          <a:p>
            <a:pPr eaLnBrk="1" hangingPunct="1"/>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r>
              <a:rPr lang="en-GB" u="sng" smtClean="0"/>
              <a:t>Volcanoes and Lakes</a:t>
            </a:r>
            <a:endParaRPr lang="en-GB" smtClean="0"/>
          </a:p>
          <a:p>
            <a:pPr eaLnBrk="1" hangingPunct="1"/>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r>
              <a:rPr lang="en-GB" u="sng" smtClean="0"/>
              <a:t>Countdown</a:t>
            </a:r>
            <a:endParaRPr lang="en-GB" smtClean="0">
              <a:hlinkClick r:id="rId13"/>
            </a:endParaRPr>
          </a:p>
          <a:p>
            <a:pPr eaLnBrk="1" hangingPunct="1"/>
            <a:r>
              <a:rPr lang="en-GB" smtClean="0">
                <a:hlinkClick r:id="rId13"/>
              </a:rPr>
              <a:t>http://www.woodlands-junior.kent.sch.uk/maths/countdown/</a:t>
            </a:r>
            <a:r>
              <a:rPr lang="en-GB"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GB" smtClean="0"/>
              <a:t>Nadia Habraszewski</a:t>
            </a:r>
          </a:p>
        </p:txBody>
      </p:sp>
      <p:sp>
        <p:nvSpPr>
          <p:cNvPr id="66563" name="Rectangle 3"/>
          <p:cNvSpPr>
            <a:spLocks noGrp="1" noChangeArrowheads="1"/>
          </p:cNvSpPr>
          <p:nvPr>
            <p:ph type="dt" sz="quarter" idx="1"/>
          </p:nvPr>
        </p:nvSpPr>
        <p:spPr>
          <a:noFill/>
        </p:spPr>
        <p:txBody>
          <a:bodyPr/>
          <a:lstStyle/>
          <a:p>
            <a:r>
              <a:rPr lang="en-GB" smtClean="0"/>
              <a:t>HQFT Scaffold</a:t>
            </a:r>
          </a:p>
        </p:txBody>
      </p:sp>
      <p:sp>
        <p:nvSpPr>
          <p:cNvPr id="66564" name="Rectangle 6"/>
          <p:cNvSpPr>
            <a:spLocks noGrp="1" noChangeArrowheads="1"/>
          </p:cNvSpPr>
          <p:nvPr>
            <p:ph type="ftr" sz="quarter" idx="4"/>
          </p:nvPr>
        </p:nvSpPr>
        <p:spPr>
          <a:noFill/>
        </p:spPr>
        <p:txBody>
          <a:bodyPr/>
          <a:lstStyle/>
          <a:p>
            <a:r>
              <a:rPr lang="en-GB" smtClean="0"/>
              <a:t>Featherstone High School</a:t>
            </a:r>
          </a:p>
        </p:txBody>
      </p:sp>
      <p:sp>
        <p:nvSpPr>
          <p:cNvPr id="66565" name="Rectangle 7"/>
          <p:cNvSpPr>
            <a:spLocks noGrp="1" noChangeArrowheads="1"/>
          </p:cNvSpPr>
          <p:nvPr>
            <p:ph type="sldNum" sz="quarter" idx="5"/>
          </p:nvPr>
        </p:nvSpPr>
        <p:spPr>
          <a:noFill/>
        </p:spPr>
        <p:txBody>
          <a:bodyPr/>
          <a:lstStyle/>
          <a:p>
            <a:fld id="{CFC38629-A40F-40BC-97FD-CDF91861D35E}" type="slidenum">
              <a:rPr lang="en-GB" smtClean="0"/>
              <a:pPr/>
              <a:t>34</a:t>
            </a:fld>
            <a:endParaRPr lang="en-GB"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p:spPr>
        <p:txBody>
          <a:bodyPr/>
          <a:lstStyle/>
          <a:p>
            <a:pPr eaLnBrk="1" hangingPunct="1"/>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endParaRPr lang="en-GB" u="sng" smtClean="0"/>
          </a:p>
          <a:p>
            <a:pPr eaLnBrk="1" hangingPunct="1"/>
            <a:r>
              <a:rPr lang="en-GB" u="sng" smtClean="0"/>
              <a:t>Ideas for interactive Review activities (can also be for Connectors)</a:t>
            </a:r>
          </a:p>
          <a:p>
            <a:pPr eaLnBrk="1" hangingPunct="1"/>
            <a:r>
              <a:rPr lang="en-GB" u="sng" smtClean="0"/>
              <a:t>Pass the parcel</a:t>
            </a:r>
            <a:endParaRPr lang="en-GB" smtClean="0"/>
          </a:p>
          <a:p>
            <a:pPr eaLnBrk="1" hangingPunct="1"/>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r>
              <a:rPr lang="en-GB" smtClean="0"/>
              <a:t>Could also be used to review what they learnt in the previous session by filling the box with questions which the children should answer when they pick them out.</a:t>
            </a:r>
          </a:p>
          <a:p>
            <a:pPr eaLnBrk="1" hangingPunct="1"/>
            <a:r>
              <a:rPr lang="en-GB" u="sng" smtClean="0"/>
              <a:t>Move to the answer</a:t>
            </a:r>
            <a:endParaRPr lang="en-GB" smtClean="0"/>
          </a:p>
          <a:p>
            <a:pPr eaLnBrk="1" hangingPunct="1"/>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r>
              <a:rPr lang="en-GB" u="sng" smtClean="0"/>
              <a:t>Beat the teacher</a:t>
            </a:r>
            <a:endParaRPr lang="en-GB" smtClean="0"/>
          </a:p>
          <a:p>
            <a:pPr eaLnBrk="1" hangingPunct="1"/>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r>
              <a:rPr lang="en-GB" u="sng" smtClean="0"/>
              <a:t>Bingo</a:t>
            </a:r>
            <a:endParaRPr lang="en-GB" smtClean="0"/>
          </a:p>
          <a:p>
            <a:pPr eaLnBrk="1" hangingPunct="1"/>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r>
              <a:rPr lang="en-GB" smtClean="0"/>
              <a:t>Definition bingo where you give the children a selection of words to choose 4 from, then you read the definitions. First one to cross off their 4 words wins. It works well with maths, science, geography and French.</a:t>
            </a:r>
          </a:p>
          <a:p>
            <a:pPr eaLnBrk="1" hangingPunct="1"/>
            <a:r>
              <a:rPr lang="en-GB" u="sng" smtClean="0"/>
              <a:t>Box game</a:t>
            </a:r>
            <a:endParaRPr lang="en-GB" smtClean="0"/>
          </a:p>
          <a:p>
            <a:pPr eaLnBrk="1" hangingPunct="1"/>
            <a:r>
              <a:rPr lang="en-GB" smtClean="0"/>
              <a:t>Child comes up to the front and steps into the imaginary box (but there's no reason why it couldn't be real!), they then can't leave until they get a question correct (maths).</a:t>
            </a:r>
          </a:p>
          <a:p>
            <a:pPr eaLnBrk="1" hangingPunct="1"/>
            <a:r>
              <a:rPr lang="en-GB" u="sng" smtClean="0"/>
              <a:t>Easy/Medium/Hard/Mega-hard</a:t>
            </a:r>
            <a:endParaRPr lang="en-GB" smtClean="0"/>
          </a:p>
          <a:p>
            <a:pPr eaLnBrk="1" hangingPunct="1"/>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r>
              <a:rPr lang="en-GB" u="sng" smtClean="0"/>
              <a:t>Blockbusters</a:t>
            </a:r>
            <a:endParaRPr lang="en-GB" smtClean="0">
              <a:hlinkClick r:id="rId3"/>
            </a:endParaRPr>
          </a:p>
          <a:p>
            <a:pPr eaLnBrk="1" hangingPunct="1"/>
            <a:r>
              <a:rPr lang="en-GB" smtClean="0">
                <a:hlinkClick r:id="rId3"/>
              </a:rPr>
              <a:t>http://www.bigbrownenvelope.co.uk/</a:t>
            </a:r>
            <a:r>
              <a:rPr lang="en-GB" smtClean="0"/>
              <a:t> - version for promethean and smartboard on here.</a:t>
            </a:r>
            <a:endParaRPr lang="en-GB" smtClean="0">
              <a:hlinkClick r:id="rId4"/>
            </a:endParaRPr>
          </a:p>
          <a:p>
            <a:pPr eaLnBrk="1" hangingPunct="1"/>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r>
              <a:rPr lang="en-GB" u="sng" smtClean="0"/>
              <a:t>Who wants to be a millionaire? </a:t>
            </a:r>
            <a:endParaRPr lang="en-GB" smtClean="0">
              <a:hlinkClick r:id="rId5"/>
            </a:endParaRPr>
          </a:p>
          <a:p>
            <a:pPr eaLnBrk="1" hangingPunct="1"/>
            <a:r>
              <a:rPr lang="en-GB" smtClean="0">
                <a:hlinkClick r:id="rId5"/>
              </a:rPr>
              <a:t>www.primaryresources.co.uk</a:t>
            </a:r>
            <a:r>
              <a:rPr lang="en-GB" smtClean="0"/>
              <a:t> (sorry, can’t provide an actual link as they don’t work for some reason!) hosts a free powerpoint version of this.</a:t>
            </a:r>
          </a:p>
          <a:p>
            <a:pPr eaLnBrk="1" hangingPunct="1"/>
            <a:r>
              <a:rPr lang="en-GB" u="sng" smtClean="0"/>
              <a:t>Find me a partner</a:t>
            </a:r>
            <a:endParaRPr lang="en-GB" smtClean="0"/>
          </a:p>
          <a:p>
            <a:pPr eaLnBrk="1" hangingPunct="1"/>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r>
              <a:rPr lang="en-GB" u="sng" smtClean="0"/>
              <a:t>Question answer match</a:t>
            </a:r>
            <a:endParaRPr lang="en-GB" smtClean="0"/>
          </a:p>
          <a:p>
            <a:pPr eaLnBrk="1" hangingPunct="1"/>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r>
              <a:rPr lang="en-GB" u="sng" smtClean="0"/>
              <a:t>Charades</a:t>
            </a:r>
            <a:endParaRPr lang="en-GB" smtClean="0"/>
          </a:p>
          <a:p>
            <a:pPr eaLnBrk="1" hangingPunct="1"/>
            <a:r>
              <a:rPr lang="en-GB" smtClean="0"/>
              <a:t>Get them to act an adverb or another term you have learnt during the lesson and the other children have to guess it.</a:t>
            </a:r>
          </a:p>
          <a:p>
            <a:pPr eaLnBrk="1" hangingPunct="1"/>
            <a:r>
              <a:rPr lang="en-GB" u="sng" smtClean="0"/>
              <a:t>Taboo</a:t>
            </a:r>
            <a:endParaRPr lang="en-GB" smtClean="0"/>
          </a:p>
          <a:p>
            <a:pPr eaLnBrk="1" hangingPunct="1"/>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r>
              <a:rPr lang="en-GB" u="sng" smtClean="0"/>
              <a:t>Odd one out</a:t>
            </a:r>
            <a:endParaRPr lang="en-GB" smtClean="0"/>
          </a:p>
          <a:p>
            <a:pPr eaLnBrk="1" hangingPunct="1"/>
            <a:r>
              <a:rPr lang="en-GB" smtClean="0"/>
              <a:t>Provide children with a set of three statements.  Children should decide which is the odd one out and why.  They must also be prepared to justify their choice.</a:t>
            </a:r>
            <a:endParaRPr lang="en-GB" u="sng" smtClean="0"/>
          </a:p>
          <a:p>
            <a:pPr eaLnBrk="1" hangingPunct="1"/>
            <a:r>
              <a:rPr lang="en-GB" u="sng" smtClean="0"/>
              <a:t>Hotseating</a:t>
            </a:r>
            <a:endParaRPr lang="en-GB" smtClean="0"/>
          </a:p>
          <a:p>
            <a:pPr eaLnBrk="1" hangingPunct="1"/>
            <a:r>
              <a:rPr lang="en-GB" smtClean="0"/>
              <a:t>Need I say more?</a:t>
            </a:r>
          </a:p>
          <a:p>
            <a:pPr eaLnBrk="1" hangingPunct="1"/>
            <a:r>
              <a:rPr lang="en-GB" u="sng" smtClean="0"/>
              <a:t>Call my bluff</a:t>
            </a:r>
            <a:endParaRPr lang="en-GB" smtClean="0"/>
          </a:p>
          <a:p>
            <a:pPr eaLnBrk="1" hangingPunct="1"/>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r>
              <a:rPr lang="en-GB" u="sng" smtClean="0"/>
              <a:t>Mystery Number Game</a:t>
            </a:r>
            <a:endParaRPr lang="en-GB" smtClean="0"/>
          </a:p>
          <a:p>
            <a:pPr eaLnBrk="1" hangingPunct="1"/>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r>
              <a:rPr lang="en-GB" u="sng" smtClean="0"/>
              <a:t>Fizz Buzz</a:t>
            </a:r>
            <a:endParaRPr lang="en-GB" smtClean="0"/>
          </a:p>
          <a:p>
            <a:pPr eaLnBrk="1" hangingPunct="1"/>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r>
              <a:rPr lang="en-GB" u="sng" smtClean="0"/>
              <a:t>First letter – last letter</a:t>
            </a:r>
            <a:endParaRPr lang="en-GB" smtClean="0"/>
          </a:p>
          <a:p>
            <a:pPr eaLnBrk="1" hangingPunct="1"/>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r>
              <a:rPr lang="en-GB" u="sng" smtClean="0"/>
              <a:t>Definitions</a:t>
            </a:r>
            <a:endParaRPr lang="en-GB" smtClean="0"/>
          </a:p>
          <a:p>
            <a:pPr eaLnBrk="1" hangingPunct="1"/>
            <a:r>
              <a:rPr lang="en-GB" smtClean="0"/>
              <a:t>Have set of words and definitions (good for literacy but also for science vocabulary or other topic vocabulary)</a:t>
            </a:r>
          </a:p>
          <a:p>
            <a:pPr eaLnBrk="1" hangingPunct="1"/>
            <a:r>
              <a:rPr lang="en-GB" smtClean="0"/>
              <a:t>hand out and kids move around trying to find their partner word/definition</a:t>
            </a:r>
          </a:p>
          <a:p>
            <a:pPr eaLnBrk="1" hangingPunct="1"/>
            <a:r>
              <a:rPr lang="en-GB" smtClean="0"/>
              <a:t>use to play bingo cards have words teacher reads definitions </a:t>
            </a:r>
          </a:p>
          <a:p>
            <a:pPr eaLnBrk="1" hangingPunct="1"/>
            <a:r>
              <a:rPr lang="en-GB" smtClean="0"/>
              <a:t>on table how quick can you match them all</a:t>
            </a:r>
          </a:p>
          <a:p>
            <a:pPr eaLnBrk="1" hangingPunct="1"/>
            <a:r>
              <a:rPr lang="en-GB" smtClean="0"/>
              <a:t>use later as pairs game in independent time</a:t>
            </a:r>
          </a:p>
          <a:p>
            <a:pPr eaLnBrk="1" hangingPunct="1"/>
            <a:r>
              <a:rPr lang="en-GB" u="sng" smtClean="0"/>
              <a:t>Spot the Mistake</a:t>
            </a:r>
            <a:endParaRPr lang="en-GB" smtClean="0"/>
          </a:p>
          <a:p>
            <a:pPr eaLnBrk="1" hangingPunct="1"/>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r>
              <a:rPr lang="en-GB" u="sng" smtClean="0"/>
              <a:t>Jump up!</a:t>
            </a:r>
            <a:endParaRPr lang="en-GB" smtClean="0"/>
          </a:p>
          <a:p>
            <a:pPr eaLnBrk="1" hangingPunct="1"/>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r>
              <a:rPr lang="en-GB" u="sng" smtClean="0"/>
              <a:t>Alien Counting</a:t>
            </a:r>
            <a:endParaRPr lang="en-GB" smtClean="0"/>
          </a:p>
          <a:p>
            <a:pPr eaLnBrk="1" hangingPunct="1"/>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r>
              <a:rPr lang="en-GB" u="sng" smtClean="0"/>
              <a:t>Cut up – back together</a:t>
            </a:r>
            <a:endParaRPr lang="en-GB" smtClean="0"/>
          </a:p>
          <a:p>
            <a:pPr eaLnBrk="1" hangingPunct="1"/>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r>
              <a:rPr lang="en-GB" u="sng" smtClean="0"/>
              <a:t>Odd one out</a:t>
            </a:r>
            <a:endParaRPr lang="en-GB" smtClean="0"/>
          </a:p>
          <a:p>
            <a:pPr eaLnBrk="1" hangingPunct="1"/>
            <a:r>
              <a:rPr lang="en-GB" smtClean="0"/>
              <a:t>Provide the children with a selection of 5 words (give the pictures to match if you like) – children should decide the odd one out.</a:t>
            </a:r>
          </a:p>
          <a:p>
            <a:pPr eaLnBrk="1" hangingPunct="1"/>
            <a:r>
              <a:rPr lang="en-GB" smtClean="0"/>
              <a:t>Plum, onion, carrot, cabbage, broccoli </a:t>
            </a:r>
          </a:p>
          <a:p>
            <a:pPr eaLnBrk="1" hangingPunct="1"/>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r>
              <a:rPr lang="en-GB" u="sng" smtClean="0"/>
              <a:t>Eyes closed</a:t>
            </a:r>
            <a:endParaRPr lang="en-GB" smtClean="0"/>
          </a:p>
          <a:p>
            <a:pPr eaLnBrk="1" hangingPunct="1"/>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r>
              <a:rPr lang="en-GB" u="sng" smtClean="0"/>
              <a:t>What’s the question?</a:t>
            </a:r>
            <a:endParaRPr lang="en-GB" smtClean="0"/>
          </a:p>
          <a:p>
            <a:pPr eaLnBrk="1" hangingPunct="1"/>
            <a:r>
              <a:rPr lang="en-GB" smtClean="0"/>
              <a:t>Give them an answer and ask them what the question is. This generates discussion.</a:t>
            </a:r>
            <a:endParaRPr lang="en-GB" u="sng" smtClean="0"/>
          </a:p>
          <a:p>
            <a:pPr eaLnBrk="1" hangingPunct="1"/>
            <a:r>
              <a:rPr lang="en-GB" u="sng" smtClean="0"/>
              <a:t>Making numbers</a:t>
            </a:r>
            <a:endParaRPr lang="en-GB" smtClean="0"/>
          </a:p>
          <a:p>
            <a:pPr eaLnBrk="1" hangingPunct="1"/>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r>
              <a:rPr lang="en-GB" u="sng" smtClean="0"/>
              <a:t>Bus Queue – ordering numbers</a:t>
            </a:r>
            <a:endParaRPr lang="en-GB" smtClean="0"/>
          </a:p>
          <a:p>
            <a:pPr eaLnBrk="1" hangingPunct="1"/>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r>
              <a:rPr lang="en-GB" u="sng" smtClean="0"/>
              <a:t>5 answers – fastest fingers</a:t>
            </a:r>
            <a:endParaRPr lang="en-GB" smtClean="0"/>
          </a:p>
          <a:p>
            <a:pPr eaLnBrk="1" hangingPunct="1"/>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r>
              <a:rPr lang="en-GB" u="sng" smtClean="0"/>
              <a:t>Odd and even popcorn</a:t>
            </a:r>
            <a:endParaRPr lang="en-GB" smtClean="0"/>
          </a:p>
          <a:p>
            <a:pPr eaLnBrk="1" hangingPunct="1"/>
            <a:r>
              <a:rPr lang="en-GB" smtClean="0"/>
              <a:t>All children stand behind their chairs. If you shout out a even number they crouch down, and if an odd number they jump up? Last few in win.</a:t>
            </a:r>
            <a:endParaRPr lang="en-GB" u="sng" smtClean="0"/>
          </a:p>
          <a:p>
            <a:pPr eaLnBrk="1" hangingPunct="1"/>
            <a:r>
              <a:rPr lang="en-GB" u="sng" smtClean="0"/>
              <a:t>Number Bonds – ball/beanbag</a:t>
            </a:r>
            <a:endParaRPr lang="en-GB" smtClean="0"/>
          </a:p>
          <a:p>
            <a:pPr eaLnBrk="1" hangingPunct="1"/>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r>
              <a:rPr lang="en-GB" smtClean="0"/>
              <a:t>The bond to ten game is very versatile. For example, what about making it the 'doubling' game, or the 'one less' game, or the 'nine more' game?</a:t>
            </a:r>
            <a:endParaRPr lang="en-GB" u="sng" smtClean="0"/>
          </a:p>
          <a:p>
            <a:pPr eaLnBrk="1" hangingPunct="1"/>
            <a:r>
              <a:rPr lang="en-GB" smtClean="0"/>
              <a:t/>
            </a:r>
            <a:br>
              <a:rPr lang="en-GB" smtClean="0"/>
            </a:br>
            <a:r>
              <a:rPr lang="en-GB" u="sng" smtClean="0"/>
              <a:t>Noun/Adjective Game</a:t>
            </a:r>
            <a:endParaRPr lang="en-GB" smtClean="0"/>
          </a:p>
          <a:p>
            <a:pPr eaLnBrk="1" hangingPunct="1"/>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r>
              <a:rPr lang="en-GB" u="sng" smtClean="0"/>
              <a:t>Words within words</a:t>
            </a:r>
            <a:endParaRPr lang="en-GB" smtClean="0"/>
          </a:p>
          <a:p>
            <a:pPr eaLnBrk="1" hangingPunct="1"/>
            <a:r>
              <a:rPr lang="en-GB" smtClean="0"/>
              <a:t>Write a word on board and they look for other words hidden in it.</a:t>
            </a:r>
            <a:endParaRPr lang="en-GB" u="sng" smtClean="0"/>
          </a:p>
          <a:p>
            <a:pPr eaLnBrk="1" hangingPunct="1"/>
            <a:r>
              <a:rPr lang="en-GB" u="sng" smtClean="0"/>
              <a:t>Football</a:t>
            </a:r>
            <a:endParaRPr lang="en-GB" smtClean="0"/>
          </a:p>
          <a:p>
            <a:pPr eaLnBrk="1" hangingPunct="1"/>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r>
              <a:rPr lang="en-GB" u="sng" smtClean="0"/>
              <a:t>Pick ‘n’ Mix</a:t>
            </a:r>
            <a:endParaRPr lang="en-GB" smtClean="0"/>
          </a:p>
          <a:p>
            <a:pPr eaLnBrk="1" hangingPunct="1"/>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r>
              <a:rPr lang="en-GB" u="sng" smtClean="0"/>
              <a:t>Fly Swatters</a:t>
            </a:r>
            <a:endParaRPr lang="en-GB" smtClean="0"/>
          </a:p>
          <a:p>
            <a:pPr eaLnBrk="1" hangingPunct="1"/>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r>
              <a:rPr lang="en-GB" u="sng" smtClean="0"/>
              <a:t>Volcanoes and Lakes</a:t>
            </a:r>
            <a:endParaRPr lang="en-GB" smtClean="0"/>
          </a:p>
          <a:p>
            <a:pPr eaLnBrk="1" hangingPunct="1"/>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r>
              <a:rPr lang="en-GB" u="sng" smtClean="0"/>
              <a:t>Countdown</a:t>
            </a:r>
            <a:endParaRPr lang="en-GB" smtClean="0">
              <a:hlinkClick r:id="rId13"/>
            </a:endParaRPr>
          </a:p>
          <a:p>
            <a:pPr eaLnBrk="1" hangingPunct="1"/>
            <a:r>
              <a:rPr lang="en-GB" smtClean="0">
                <a:hlinkClick r:id="rId13"/>
              </a:rPr>
              <a:t>http://www.woodlands-junior.kent.sch.uk/maths/countdown/</a:t>
            </a:r>
            <a:r>
              <a:rPr lang="en-GB"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GB" smtClean="0"/>
              <a:t>Nadia Habraszewski</a:t>
            </a:r>
          </a:p>
        </p:txBody>
      </p:sp>
      <p:sp>
        <p:nvSpPr>
          <p:cNvPr id="52227" name="Rectangle 3"/>
          <p:cNvSpPr>
            <a:spLocks noGrp="1" noChangeArrowheads="1"/>
          </p:cNvSpPr>
          <p:nvPr>
            <p:ph type="dt" sz="quarter" idx="1"/>
          </p:nvPr>
        </p:nvSpPr>
        <p:spPr>
          <a:noFill/>
        </p:spPr>
        <p:txBody>
          <a:bodyPr/>
          <a:lstStyle/>
          <a:p>
            <a:r>
              <a:rPr lang="en-GB" smtClean="0"/>
              <a:t>HQFT Scaffold</a:t>
            </a:r>
          </a:p>
        </p:txBody>
      </p:sp>
      <p:sp>
        <p:nvSpPr>
          <p:cNvPr id="52228" name="Rectangle 6"/>
          <p:cNvSpPr>
            <a:spLocks noGrp="1" noChangeArrowheads="1"/>
          </p:cNvSpPr>
          <p:nvPr>
            <p:ph type="ftr" sz="quarter" idx="4"/>
          </p:nvPr>
        </p:nvSpPr>
        <p:spPr>
          <a:noFill/>
        </p:spPr>
        <p:txBody>
          <a:bodyPr/>
          <a:lstStyle/>
          <a:p>
            <a:r>
              <a:rPr lang="en-GB" smtClean="0"/>
              <a:t>Featherstone High School</a:t>
            </a:r>
          </a:p>
        </p:txBody>
      </p:sp>
      <p:sp>
        <p:nvSpPr>
          <p:cNvPr id="52229" name="Rectangle 7"/>
          <p:cNvSpPr>
            <a:spLocks noGrp="1" noChangeArrowheads="1"/>
          </p:cNvSpPr>
          <p:nvPr>
            <p:ph type="sldNum" sz="quarter" idx="5"/>
          </p:nvPr>
        </p:nvSpPr>
        <p:spPr>
          <a:noFill/>
        </p:spPr>
        <p:txBody>
          <a:bodyPr/>
          <a:lstStyle/>
          <a:p>
            <a:fld id="{82C6F6CC-7DE6-41E2-A0F2-F88AD553ECDC}" type="slidenum">
              <a:rPr lang="en-GB" smtClean="0"/>
              <a:pPr/>
              <a:t>4</a:t>
            </a:fld>
            <a:endParaRPr lang="en-GB" smtClean="0"/>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p:spPr>
        <p:txBody>
          <a:bodyPr/>
          <a:lstStyle/>
          <a:p>
            <a:pPr marL="228600" indent="-228600" eaLnBrk="1" hangingPunct="1"/>
            <a:r>
              <a:rPr lang="en-GB" smtClean="0"/>
              <a:t>Big Picture Ideas:</a:t>
            </a:r>
          </a:p>
          <a:p>
            <a:pPr marL="228600" indent="-228600" eaLnBrk="1" hangingPunct="1"/>
            <a:endParaRPr lang="en-GB" smtClean="0"/>
          </a:p>
          <a:p>
            <a:pPr marL="228600" indent="-228600" eaLnBrk="1" hangingPunct="1">
              <a:buFontTx/>
              <a:buAutoNum type="arabicParenR"/>
            </a:pPr>
            <a:r>
              <a:rPr lang="en-GB" smtClean="0"/>
              <a:t> Pose a problem/key Question for pupils to solve by the end of the lesson using the new understanding they gain along the way</a:t>
            </a:r>
          </a:p>
          <a:p>
            <a:pPr marL="228600" indent="-228600" eaLnBrk="1" hangingPunct="1">
              <a:buFontTx/>
              <a:buAutoNum type="arabicParenR"/>
            </a:pPr>
            <a:r>
              <a:rPr lang="en-GB" smtClean="0"/>
              <a:t> Select a wow factor video clip to stimulate pupil engagement</a:t>
            </a:r>
          </a:p>
          <a:p>
            <a:pPr marL="228600" indent="-228600" eaLnBrk="1" hangingPunct="1">
              <a:buFontTx/>
              <a:buAutoNum type="arabicParenR"/>
            </a:pPr>
            <a:r>
              <a:rPr lang="en-GB" smtClean="0"/>
              <a:t> Add in a music clip connected to the lesson subject and ask pupils to suggest links.</a:t>
            </a:r>
          </a:p>
          <a:p>
            <a:pPr marL="228600" indent="-228600" eaLnBrk="1" hangingPunct="1">
              <a:buFontTx/>
              <a:buAutoNum type="arabicParenR"/>
            </a:pPr>
            <a:r>
              <a:rPr lang="en-GB" smtClean="0"/>
              <a:t> Find a Youtube clip of a professional who works in a related field</a:t>
            </a:r>
          </a:p>
          <a:p>
            <a:pPr marL="228600" indent="-228600" eaLnBrk="1" hangingPunct="1">
              <a:buFontTx/>
              <a:buAutoNum type="arabicParenR"/>
            </a:pPr>
            <a:r>
              <a:rPr lang="en-GB" smtClean="0"/>
              <a:t> provide pupils with an overview of where this lesson fits in to the rest of the topic/module.</a:t>
            </a:r>
          </a:p>
          <a:p>
            <a:pPr marL="228600" indent="-228600" eaLnBrk="1" hangingPunct="1"/>
            <a:endParaRPr lang="en-GB" smtClean="0"/>
          </a:p>
          <a:p>
            <a:pPr marL="228600" indent="-228600" eaLnBrk="1" hangingPunct="1">
              <a:buFontTx/>
              <a:buAutoNum type="arabicParenR"/>
            </a:pPr>
            <a:endParaRPr lang="en-GB" smtClean="0"/>
          </a:p>
          <a:p>
            <a:pPr marL="228600" indent="-22860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n-GB" smtClean="0"/>
              <a:t>Nadia Habraszewski</a:t>
            </a:r>
          </a:p>
        </p:txBody>
      </p:sp>
      <p:sp>
        <p:nvSpPr>
          <p:cNvPr id="53251" name="Rectangle 3"/>
          <p:cNvSpPr>
            <a:spLocks noGrp="1" noChangeArrowheads="1"/>
          </p:cNvSpPr>
          <p:nvPr>
            <p:ph type="dt" sz="quarter" idx="1"/>
          </p:nvPr>
        </p:nvSpPr>
        <p:spPr>
          <a:noFill/>
        </p:spPr>
        <p:txBody>
          <a:bodyPr/>
          <a:lstStyle/>
          <a:p>
            <a:r>
              <a:rPr lang="en-GB" smtClean="0"/>
              <a:t>HQFT Scaffold</a:t>
            </a:r>
          </a:p>
        </p:txBody>
      </p:sp>
      <p:sp>
        <p:nvSpPr>
          <p:cNvPr id="53252" name="Rectangle 6"/>
          <p:cNvSpPr>
            <a:spLocks noGrp="1" noChangeArrowheads="1"/>
          </p:cNvSpPr>
          <p:nvPr>
            <p:ph type="ftr" sz="quarter" idx="4"/>
          </p:nvPr>
        </p:nvSpPr>
        <p:spPr>
          <a:noFill/>
        </p:spPr>
        <p:txBody>
          <a:bodyPr/>
          <a:lstStyle/>
          <a:p>
            <a:r>
              <a:rPr lang="en-GB" smtClean="0"/>
              <a:t>Featherstone High School</a:t>
            </a:r>
          </a:p>
        </p:txBody>
      </p:sp>
      <p:sp>
        <p:nvSpPr>
          <p:cNvPr id="53253" name="Rectangle 7"/>
          <p:cNvSpPr>
            <a:spLocks noGrp="1" noChangeArrowheads="1"/>
          </p:cNvSpPr>
          <p:nvPr>
            <p:ph type="sldNum" sz="quarter" idx="5"/>
          </p:nvPr>
        </p:nvSpPr>
        <p:spPr>
          <a:noFill/>
        </p:spPr>
        <p:txBody>
          <a:bodyPr/>
          <a:lstStyle/>
          <a:p>
            <a:fld id="{4257FA29-E670-4A5D-8147-5E716F38B6E1}" type="slidenum">
              <a:rPr lang="en-GB" smtClean="0"/>
              <a:pPr/>
              <a:t>5</a:t>
            </a:fld>
            <a:endParaRPr lang="en-GB" smtClean="0"/>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p:spPr>
        <p:txBody>
          <a:bodyPr/>
          <a:lstStyle/>
          <a:p>
            <a:pPr eaLnBrk="1" hangingPunct="1"/>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6</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7</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8</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GB" smtClean="0"/>
              <a:t>Nadia Habraszewski</a:t>
            </a:r>
          </a:p>
        </p:txBody>
      </p:sp>
      <p:sp>
        <p:nvSpPr>
          <p:cNvPr id="54275" name="Rectangle 3"/>
          <p:cNvSpPr>
            <a:spLocks noGrp="1" noChangeArrowheads="1"/>
          </p:cNvSpPr>
          <p:nvPr>
            <p:ph type="dt" sz="quarter" idx="1"/>
          </p:nvPr>
        </p:nvSpPr>
        <p:spPr>
          <a:noFill/>
        </p:spPr>
        <p:txBody>
          <a:bodyPr/>
          <a:lstStyle/>
          <a:p>
            <a:r>
              <a:rPr lang="en-GB" smtClean="0"/>
              <a:t>HQFT Scaffold</a:t>
            </a:r>
          </a:p>
        </p:txBody>
      </p:sp>
      <p:sp>
        <p:nvSpPr>
          <p:cNvPr id="54276" name="Rectangle 6"/>
          <p:cNvSpPr>
            <a:spLocks noGrp="1" noChangeArrowheads="1"/>
          </p:cNvSpPr>
          <p:nvPr>
            <p:ph type="ftr" sz="quarter" idx="4"/>
          </p:nvPr>
        </p:nvSpPr>
        <p:spPr>
          <a:noFill/>
        </p:spPr>
        <p:txBody>
          <a:bodyPr/>
          <a:lstStyle/>
          <a:p>
            <a:r>
              <a:rPr lang="en-GB" smtClean="0"/>
              <a:t>Featherstone High School</a:t>
            </a:r>
          </a:p>
        </p:txBody>
      </p:sp>
      <p:sp>
        <p:nvSpPr>
          <p:cNvPr id="54277" name="Rectangle 7"/>
          <p:cNvSpPr>
            <a:spLocks noGrp="1" noChangeArrowheads="1"/>
          </p:cNvSpPr>
          <p:nvPr>
            <p:ph type="sldNum" sz="quarter" idx="5"/>
          </p:nvPr>
        </p:nvSpPr>
        <p:spPr>
          <a:noFill/>
        </p:spPr>
        <p:txBody>
          <a:bodyPr/>
          <a:lstStyle/>
          <a:p>
            <a:fld id="{8724C320-5AEC-45EF-A4C8-827DAA12F420}" type="slidenum">
              <a:rPr lang="en-GB" smtClean="0"/>
              <a:pPr/>
              <a:t>9</a:t>
            </a:fld>
            <a:endParaRPr lang="en-GB" smtClean="0"/>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pPr eaLnBrk="1" hangingPunct="1"/>
            <a:r>
              <a:rPr lang="en-GB" smtClean="0"/>
              <a:t>Ideas to be added in Slide Bank at end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22F7DCBD-9B81-4D37-8E05-6C4E59A811FD}"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2A97A477-228A-419F-A211-4572095B6941}" type="datetime10">
              <a:rPr lang="en-GB"/>
              <a:pPr>
                <a:defRPr/>
              </a:pPr>
              <a:t>14:19</a:t>
            </a:fld>
            <a:endParaRPr lang="en-GB"/>
          </a:p>
        </p:txBody>
      </p:sp>
    </p:spTree>
  </p:cSld>
  <p:clrMapOvr>
    <a:masterClrMapping/>
  </p:clrMapOvr>
  <p:transition spd="med">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507798CC-9888-476B-8E2E-85ECFA4158C4}"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FB1259D7-9BCF-4241-8EAC-59C7B95982D3}" type="datetime10">
              <a:rPr lang="en-GB"/>
              <a:pPr>
                <a:defRPr/>
              </a:pPr>
              <a:t>14:19</a:t>
            </a:fld>
            <a:endParaRPr lang="en-GB"/>
          </a:p>
        </p:txBody>
      </p:sp>
    </p:spTree>
  </p:cSld>
  <p:clrMapOvr>
    <a:masterClrMapping/>
  </p:clrMapOvr>
  <p:transition spd="med">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AE0CFFB4-20BF-4AC4-AD42-8F626DDA4BD8}"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02F4E3F9-5A1A-467F-8D6C-55C2637BDB7B}" type="datetime10">
              <a:rPr lang="en-GB"/>
              <a:pPr>
                <a:defRPr/>
              </a:pPr>
              <a:t>14:19</a:t>
            </a:fld>
            <a:endParaRPr lang="en-GB"/>
          </a:p>
        </p:txBody>
      </p:sp>
    </p:spTree>
  </p:cSld>
  <p:clrMapOvr>
    <a:masterClrMapping/>
  </p:clrMapOvr>
  <p:transition spd="med">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a:defRPr/>
            </a:lvl1pPr>
          </a:lstStyle>
          <a:p>
            <a:pPr>
              <a:defRPr/>
            </a:pPr>
            <a:fld id="{CA441155-82BA-4775-B2EF-5B9CB1BDC91C}"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6C81E4FE-8E97-413F-A500-F509CC42336C}" type="datetime10">
              <a:rPr lang="en-GB"/>
              <a:pPr>
                <a:defRPr/>
              </a:pPr>
              <a:t>14:19</a:t>
            </a:fld>
            <a:endParaRPr lang="en-GB"/>
          </a:p>
        </p:txBody>
      </p:sp>
    </p:spTree>
  </p:cSld>
  <p:clrMapOvr>
    <a:masterClrMapping/>
  </p:clrMapOvr>
  <p:transition spd="med">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8F48D54-EDC0-49A3-86DD-BDB2F7A265CF}" type="datetime10">
              <a:rPr lang="en-GB"/>
              <a:pPr>
                <a:defRPr/>
              </a:pPr>
              <a:t>14:19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E28184-8D07-4DF8-96A7-BCA70D070D3B}" type="slidenum">
              <a:rPr lang="en-GB"/>
              <a:pPr>
                <a:defRPr/>
              </a:pPr>
              <a:t>‹#›</a:t>
            </a:fld>
            <a:endParaRPr lang="en-GB"/>
          </a:p>
        </p:txBody>
      </p:sp>
    </p:spTree>
  </p:cSld>
  <p:clrMapOvr>
    <a:masterClrMapping/>
  </p:clrMapOvr>
  <p:transition spd="med">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EDA506-7D9D-4079-8278-40D4B5BFCD3A}" type="datetime10">
              <a:rPr lang="en-GB"/>
              <a:pPr>
                <a:defRPr/>
              </a:pPr>
              <a:t>14:19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086255-4469-4D49-84C0-5DFC519BEBA0}" type="slidenum">
              <a:rPr lang="en-GB"/>
              <a:pPr>
                <a:defRPr/>
              </a:pPr>
              <a:t>‹#›</a:t>
            </a:fld>
            <a:endParaRPr lang="en-GB"/>
          </a:p>
        </p:txBody>
      </p:sp>
    </p:spTree>
  </p:cSld>
  <p:clrMapOvr>
    <a:masterClrMapping/>
  </p:clrMapOvr>
  <p:transition spd="med">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EF2189-5557-4BD4-8973-C503227E4149}" type="datetime10">
              <a:rPr lang="en-GB"/>
              <a:pPr>
                <a:defRPr/>
              </a:pPr>
              <a:t>14:19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A0DC32-2959-48FD-B9CB-866958D640DE}" type="slidenum">
              <a:rPr lang="en-GB"/>
              <a:pPr>
                <a:defRPr/>
              </a:pPr>
              <a:t>‹#›</a:t>
            </a:fld>
            <a:endParaRPr lang="en-GB"/>
          </a:p>
        </p:txBody>
      </p:sp>
    </p:spTree>
  </p:cSld>
  <p:clrMapOvr>
    <a:masterClrMapping/>
  </p:clrMapOvr>
  <p:transition spd="med">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E6C5D59-11AB-467C-85EB-948428E8375E}" type="datetime10">
              <a:rPr lang="en-GB"/>
              <a:pPr>
                <a:defRPr/>
              </a:pPr>
              <a:t>14:19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B0B79E-0034-4DCE-AADD-E3791C33BEF3}" type="slidenum">
              <a:rPr lang="en-GB"/>
              <a:pPr>
                <a:defRPr/>
              </a:pPr>
              <a:t>‹#›</a:t>
            </a:fld>
            <a:endParaRPr lang="en-GB"/>
          </a:p>
        </p:txBody>
      </p:sp>
    </p:spTree>
  </p:cSld>
  <p:clrMapOvr>
    <a:masterClrMapping/>
  </p:clrMapOvr>
  <p:transition spd="med">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31060302-E3A2-4EE2-9459-E385C29F5FF7}" type="datetime10">
              <a:rPr lang="en-GB"/>
              <a:pPr>
                <a:defRPr/>
              </a:pPr>
              <a:t>14:19</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743C21A-E16E-46B7-AF18-20B3B749CCAA}" type="slidenum">
              <a:rPr lang="en-GB"/>
              <a:pPr>
                <a:defRPr/>
              </a:pPr>
              <a:t>‹#›</a:t>
            </a:fld>
            <a:endParaRPr lang="en-GB"/>
          </a:p>
        </p:txBody>
      </p:sp>
    </p:spTree>
  </p:cSld>
  <p:clrMapOvr>
    <a:masterClrMapping/>
  </p:clrMapOvr>
  <p:transition spd="med">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0D391C7-5185-410E-9686-98A531C8EEB8}" type="datetime10">
              <a:rPr lang="en-GB"/>
              <a:pPr>
                <a:defRPr/>
              </a:pPr>
              <a:t>14:19</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38DA9A1-74E9-4F8C-B3D4-C470EDD626A5}" type="slidenum">
              <a:rPr lang="en-GB"/>
              <a:pPr>
                <a:defRPr/>
              </a:pPr>
              <a:t>‹#›</a:t>
            </a:fld>
            <a:endParaRPr lang="en-GB"/>
          </a:p>
        </p:txBody>
      </p:sp>
    </p:spTree>
  </p:cSld>
  <p:clrMapOvr>
    <a:masterClrMapping/>
  </p:clrMapOvr>
  <p:transition spd="med">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8EE2FE-C6E9-4CF1-9A2B-B4DD9BF3DB48}" type="datetime10">
              <a:rPr lang="en-GB"/>
              <a:pPr>
                <a:defRPr/>
              </a:pPr>
              <a:t>14:19</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A7D8F18-F97D-4453-846E-C68E854A15DA}" type="slidenum">
              <a:rPr lang="en-GB"/>
              <a:pPr>
                <a:defRPr/>
              </a:pPr>
              <a:t>‹#›</a:t>
            </a:fld>
            <a:endParaRPr lang="en-GB"/>
          </a:p>
        </p:txBody>
      </p:sp>
    </p:spTree>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8C5FA9D0-E3B0-4AA9-9CC1-893BC9B40367}"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4A18C868-9C24-4F04-97FD-49B635F66B27}" type="datetime10">
              <a:rPr lang="en-GB"/>
              <a:pPr>
                <a:defRPr/>
              </a:pPr>
              <a:t>14:19</a:t>
            </a:fld>
            <a:endParaRPr lang="en-GB"/>
          </a:p>
        </p:txBody>
      </p:sp>
    </p:spTree>
  </p:cSld>
  <p:clrMapOvr>
    <a:masterClrMapping/>
  </p:clrMapOvr>
  <p:transition spd="med">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882EFB4-DB5B-4303-A64E-8305A77C7B7F}" type="datetime10">
              <a:rPr lang="en-GB"/>
              <a:pPr>
                <a:defRPr/>
              </a:pPr>
              <a:t>14:19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3357D5A-F372-4D4A-BBB9-CA4E84876663}" type="slidenum">
              <a:rPr lang="en-GB"/>
              <a:pPr>
                <a:defRPr/>
              </a:pPr>
              <a:t>‹#›</a:t>
            </a:fld>
            <a:endParaRPr lang="en-GB"/>
          </a:p>
        </p:txBody>
      </p:sp>
    </p:spTree>
  </p:cSld>
  <p:clrMapOvr>
    <a:masterClrMapping/>
  </p:clrMapOvr>
  <p:transition spd="med">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F6FA5D-5496-484A-8FCE-A5EBB811D1A1}" type="datetime10">
              <a:rPr lang="en-GB"/>
              <a:pPr>
                <a:defRPr/>
              </a:pPr>
              <a:t>14:19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68E977B-8A99-4EEC-8135-DEAEF0C4D6C0}" type="slidenum">
              <a:rPr lang="en-GB"/>
              <a:pPr>
                <a:defRPr/>
              </a:pPr>
              <a:t>‹#›</a:t>
            </a:fld>
            <a:endParaRPr lang="en-GB"/>
          </a:p>
        </p:txBody>
      </p:sp>
    </p:spTree>
  </p:cSld>
  <p:clrMapOvr>
    <a:masterClrMapping/>
  </p:clrMapOvr>
  <p:transition spd="med">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DDB28B8-A2D9-47E0-8E30-4FEECE1DEA1B}" type="datetime10">
              <a:rPr lang="en-GB"/>
              <a:pPr>
                <a:defRPr/>
              </a:pPr>
              <a:t>14:19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13AEA6-3EB4-46D2-B1D4-94FFA90FEEFA}" type="slidenum">
              <a:rPr lang="en-GB"/>
              <a:pPr>
                <a:defRPr/>
              </a:pPr>
              <a:t>‹#›</a:t>
            </a:fld>
            <a:endParaRPr lang="en-GB"/>
          </a:p>
        </p:txBody>
      </p:sp>
    </p:spTree>
  </p:cSld>
  <p:clrMapOvr>
    <a:masterClrMapping/>
  </p:clrMapOvr>
  <p:transition spd="med">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629EDF3-1039-45BF-858B-BF34ED5027E7}" type="datetime10">
              <a:rPr lang="en-GB"/>
              <a:pPr>
                <a:defRPr/>
              </a:pPr>
              <a:t>14:19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885165-DA78-4B8A-91B7-82CD6FBCECAC}" type="slidenum">
              <a:rPr lang="en-GB"/>
              <a:pPr>
                <a:defRPr/>
              </a:pPr>
              <a:t>‹#›</a:t>
            </a:fld>
            <a:endParaRPr lang="en-GB"/>
          </a:p>
        </p:txBody>
      </p:sp>
    </p:spTree>
  </p:cSld>
  <p:clrMapOvr>
    <a:masterClrMapping/>
  </p:clrMapOvr>
  <p:transition spd="med">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B2B38BD3-51D6-4FF4-935B-5E1E86F4FBF0}"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DB7636F8-6354-4D04-8297-6A5AED8DABFB}" type="datetime10">
              <a:rPr lang="en-GB"/>
              <a:pPr>
                <a:defRPr/>
              </a:pPr>
              <a:t>14:19</a:t>
            </a:fld>
            <a:endParaRPr lang="en-GB"/>
          </a:p>
        </p:txBody>
      </p:sp>
    </p:spTree>
  </p:cSld>
  <p:clrMapOvr>
    <a:masterClrMapping/>
  </p:clrMapOvr>
  <p:transition spd="med" advClick="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15786C4F-A387-438B-950E-F6B5DBAAE4BA}"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A41196DD-3F14-4D4F-AA34-969A9F3680E4}" type="datetime10">
              <a:rPr lang="en-GB"/>
              <a:pPr>
                <a:defRPr/>
              </a:pPr>
              <a:t>14:19</a:t>
            </a:fld>
            <a:endParaRPr lang="en-GB"/>
          </a:p>
        </p:txBody>
      </p:sp>
    </p:spTree>
  </p:cSld>
  <p:clrMapOvr>
    <a:masterClrMapping/>
  </p:clrMapOvr>
  <p:transition spd="med" advClick="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15466B60-BCCC-428F-AFA4-AC137FD88A12}"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6CD84B2-70F9-4662-87FD-2F4D44FAF89E}" type="datetime10">
              <a:rPr lang="en-GB"/>
              <a:pPr>
                <a:defRPr/>
              </a:pPr>
              <a:t>14:19</a:t>
            </a:fld>
            <a:endParaRPr lang="en-GB"/>
          </a:p>
        </p:txBody>
      </p:sp>
    </p:spTree>
  </p:cSld>
  <p:clrMapOvr>
    <a:masterClrMapping/>
  </p:clrMapOvr>
  <p:transition spd="med" advClick="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6F8E609B-D848-44B8-91AE-FBC5B306AC5D}"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E1F27561-643A-4304-BC32-A85240A93530}" type="datetime10">
              <a:rPr lang="en-GB"/>
              <a:pPr>
                <a:defRPr/>
              </a:pPr>
              <a:t>14:19</a:t>
            </a:fld>
            <a:endParaRPr lang="en-GB"/>
          </a:p>
        </p:txBody>
      </p:sp>
    </p:spTree>
  </p:cSld>
  <p:clrMapOvr>
    <a:masterClrMapping/>
  </p:clrMapOvr>
  <p:transition spd="med" advClick="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lnSpc>
                <a:spcPct val="90000"/>
              </a:lnSpc>
              <a:spcBef>
                <a:spcPct val="20000"/>
              </a:spcBef>
              <a:buFontTx/>
              <a:buChar char="•"/>
              <a:defRPr smtClean="0"/>
            </a:lvl1pPr>
          </a:lstStyle>
          <a:p>
            <a:pPr>
              <a:defRPr/>
            </a:pPr>
            <a:fld id="{2068C233-088B-474B-B72B-5A10048DB8FC}" type="slidenum">
              <a:rPr lang="en-GB"/>
              <a:pPr>
                <a:defRPr/>
              </a:pPr>
              <a:t>‹#›</a:t>
            </a:fld>
            <a:endParaRPr lang="en-GB"/>
          </a:p>
        </p:txBody>
      </p:sp>
      <p:sp>
        <p:nvSpPr>
          <p:cNvPr id="8" name="Date Placeholder 7"/>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4D46A57-262B-4D32-8F73-8E9BAD497D56}" type="datetime10">
              <a:rPr lang="en-GB"/>
              <a:pPr>
                <a:defRPr/>
              </a:pPr>
              <a:t>14:19</a:t>
            </a:fld>
            <a:endParaRPr lang="en-GB"/>
          </a:p>
        </p:txBody>
      </p:sp>
    </p:spTree>
  </p:cSld>
  <p:clrMapOvr>
    <a:masterClrMapping/>
  </p:clrMapOvr>
  <p:transition spd="med" advClick="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lnSpc>
                <a:spcPct val="90000"/>
              </a:lnSpc>
              <a:spcBef>
                <a:spcPct val="20000"/>
              </a:spcBef>
              <a:buFontTx/>
              <a:buChar char="•"/>
              <a:defRPr smtClean="0"/>
            </a:lvl1pPr>
          </a:lstStyle>
          <a:p>
            <a:pPr>
              <a:defRPr/>
            </a:pPr>
            <a:fld id="{9C10972D-0366-4BBE-A7EB-2601039ED95C}" type="slidenum">
              <a:rPr lang="en-GB"/>
              <a:pPr>
                <a:defRPr/>
              </a:pPr>
              <a:t>‹#›</a:t>
            </a:fld>
            <a:endParaRPr lang="en-GB"/>
          </a:p>
        </p:txBody>
      </p:sp>
      <p:sp>
        <p:nvSpPr>
          <p:cNvPr id="4" name="Date Placeholder 3"/>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EE9362D-4729-47DC-985F-16FBBE3446B4}" type="datetime10">
              <a:rPr lang="en-GB"/>
              <a:pPr>
                <a:defRPr/>
              </a:pPr>
              <a:t>14:19</a:t>
            </a:fld>
            <a:endParaRPr lang="en-GB"/>
          </a:p>
        </p:txBody>
      </p:sp>
    </p:spTree>
  </p:cSld>
  <p:clrMapOvr>
    <a:masterClrMapping/>
  </p:clrMapOvr>
  <p:transition spd="med" advClick="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a:defRPr/>
            </a:lvl1pPr>
          </a:lstStyle>
          <a:p>
            <a:pPr>
              <a:defRPr/>
            </a:pPr>
            <a:fld id="{65C2E090-B300-4359-8B83-16945B83DB1E}"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44FC438F-FE30-4B6A-A33C-3735F2A760B6}" type="datetime10">
              <a:rPr lang="en-GB"/>
              <a:pPr>
                <a:defRPr/>
              </a:pPr>
              <a:t>14:19</a:t>
            </a:fld>
            <a:endParaRPr lang="en-GB"/>
          </a:p>
        </p:txBody>
      </p:sp>
    </p:spTree>
  </p:cSld>
  <p:clrMapOvr>
    <a:masterClrMapping/>
  </p:clrMapOvr>
  <p:transition spd="med">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nSpc>
                <a:spcPct val="90000"/>
              </a:lnSpc>
              <a:spcBef>
                <a:spcPct val="20000"/>
              </a:spcBef>
              <a:buFontTx/>
              <a:buChar char="•"/>
              <a:defRPr smtClean="0"/>
            </a:lvl1pPr>
          </a:lstStyle>
          <a:p>
            <a:pPr>
              <a:defRPr/>
            </a:pPr>
            <a:fld id="{56D278E2-8687-4C6C-9F1F-126A8EC35E26}" type="slidenum">
              <a:rPr lang="en-GB"/>
              <a:pPr>
                <a:defRPr/>
              </a:pPr>
              <a:t>‹#›</a:t>
            </a:fld>
            <a:endParaRPr lang="en-GB"/>
          </a:p>
        </p:txBody>
      </p:sp>
      <p:sp>
        <p:nvSpPr>
          <p:cNvPr id="3" name="Date Placeholder 2"/>
          <p:cNvSpPr>
            <a:spLocks noGrp="1"/>
          </p:cNvSpPr>
          <p:nvPr>
            <p:ph type="dt" sz="half" idx="11"/>
          </p:nvPr>
        </p:nvSpPr>
        <p:spPr/>
        <p:txBody>
          <a:bodyPr/>
          <a:lstStyle>
            <a:lvl1pPr>
              <a:lnSpc>
                <a:spcPct val="90000"/>
              </a:lnSpc>
              <a:spcBef>
                <a:spcPct val="20000"/>
              </a:spcBef>
              <a:buFontTx/>
              <a:buChar char="•"/>
              <a:defRPr sz="2400" smtClean="0"/>
            </a:lvl1pPr>
          </a:lstStyle>
          <a:p>
            <a:pPr>
              <a:defRPr/>
            </a:pPr>
            <a:fld id="{5DD44C4C-50D5-46F6-AA56-B09EEEB1BF4D}" type="datetime10">
              <a:rPr lang="en-GB"/>
              <a:pPr>
                <a:defRPr/>
              </a:pPr>
              <a:t>14:19</a:t>
            </a:fld>
            <a:endParaRPr lang="en-GB"/>
          </a:p>
        </p:txBody>
      </p:sp>
    </p:spTree>
  </p:cSld>
  <p:clrMapOvr>
    <a:masterClrMapping/>
  </p:clrMapOvr>
  <p:transition spd="med" advClick="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58445C52-A29C-4846-B5E7-A34EF436D764}"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331E48B0-D053-408D-8BE6-5B5E4B57F23C}" type="datetime10">
              <a:rPr lang="en-GB"/>
              <a:pPr>
                <a:defRPr/>
              </a:pPr>
              <a:t>14:19</a:t>
            </a:fld>
            <a:endParaRPr lang="en-GB"/>
          </a:p>
        </p:txBody>
      </p:sp>
    </p:spTree>
  </p:cSld>
  <p:clrMapOvr>
    <a:masterClrMapping/>
  </p:clrMapOvr>
  <p:transition spd="med" advClick="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smtClean="0"/>
            </a:lvl1pPr>
          </a:lstStyle>
          <a:p>
            <a:pPr>
              <a:defRPr/>
            </a:pPr>
            <a:fld id="{061003C8-E026-42BC-B491-F6673AA796AD}"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smtClean="0"/>
            </a:lvl1pPr>
          </a:lstStyle>
          <a:p>
            <a:pPr>
              <a:defRPr/>
            </a:pPr>
            <a:fld id="{7DA9BE4F-B90D-46FA-B298-F58C9F1C8F70}" type="datetime10">
              <a:rPr lang="en-GB"/>
              <a:pPr>
                <a:defRPr/>
              </a:pPr>
              <a:t>14:19</a:t>
            </a:fld>
            <a:endParaRPr lang="en-GB"/>
          </a:p>
        </p:txBody>
      </p:sp>
    </p:spTree>
  </p:cSld>
  <p:clrMapOvr>
    <a:masterClrMapping/>
  </p:clrMapOvr>
  <p:transition spd="med" advClick="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DB5DFDE5-8B3C-48A6-A7AA-87FAD343747D}"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1F3B286B-1796-475C-81E0-C3ED4E5D8540}" type="datetime10">
              <a:rPr lang="en-GB"/>
              <a:pPr>
                <a:defRPr/>
              </a:pPr>
              <a:t>14:19</a:t>
            </a:fld>
            <a:endParaRPr lang="en-GB"/>
          </a:p>
        </p:txBody>
      </p:sp>
    </p:spTree>
  </p:cSld>
  <p:clrMapOvr>
    <a:masterClrMapping/>
  </p:clrMapOvr>
  <p:transition spd="med" advClick="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BE98FD79-27C3-449E-A283-E31BABCDC88C}"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8C91EE23-F823-4428-8210-A971F3912A91}" type="datetime10">
              <a:rPr lang="en-GB"/>
              <a:pPr>
                <a:defRPr/>
              </a:pPr>
              <a:t>14:19</a:t>
            </a:fld>
            <a:endParaRPr lang="en-GB"/>
          </a:p>
        </p:txBody>
      </p:sp>
    </p:spTree>
  </p:cSld>
  <p:clrMapOvr>
    <a:masterClrMapping/>
  </p:clrMapOvr>
  <p:transition spd="med" advClick="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smtClean="0"/>
            </a:lvl1pPr>
          </a:lstStyle>
          <a:p>
            <a:pPr>
              <a:defRPr/>
            </a:pPr>
            <a:fld id="{DB8CDABB-9DC9-4867-89E7-874AA8D1408E}"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smtClean="0"/>
            </a:lvl1pPr>
          </a:lstStyle>
          <a:p>
            <a:pPr>
              <a:defRPr/>
            </a:pPr>
            <a:fld id="{49A65439-22B0-46E5-9ED6-6D89878084A3}" type="datetime10">
              <a:rPr lang="en-GB"/>
              <a:pPr>
                <a:defRPr/>
              </a:pPr>
              <a:t>14:19</a:t>
            </a:fld>
            <a:endParaRPr lang="en-GB"/>
          </a:p>
        </p:txBody>
      </p:sp>
    </p:spTree>
  </p:cSld>
  <p:clrMapOvr>
    <a:masterClrMapping/>
  </p:clrMapOvr>
  <p:transition spd="med" advClick="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a:defRPr/>
            </a:lvl1pPr>
          </a:lstStyle>
          <a:p>
            <a:pPr>
              <a:defRPr/>
            </a:pPr>
            <a:fld id="{C19A3905-7CB4-492F-BFCA-8CA8C10B8941}"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0766FE8D-921A-42C4-A9C5-DACFABD5CA85}" type="datetime10">
              <a:rPr lang="en-GB"/>
              <a:pPr>
                <a:defRPr/>
              </a:pPr>
              <a:t>14:19</a:t>
            </a:fld>
            <a:endParaRPr lang="en-GB"/>
          </a:p>
        </p:txBody>
      </p:sp>
    </p:spTree>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a:defRPr/>
            </a:lvl1pPr>
          </a:lstStyle>
          <a:p>
            <a:pPr>
              <a:defRPr/>
            </a:pPr>
            <a:fld id="{3945D55F-6DE7-4902-894A-1D01A564E17C}" type="slidenum">
              <a:rPr lang="en-GB"/>
              <a:pPr>
                <a:defRPr/>
              </a:pPr>
              <a:t>‹#›</a:t>
            </a:fld>
            <a:endParaRPr lang="en-GB"/>
          </a:p>
        </p:txBody>
      </p:sp>
      <p:sp>
        <p:nvSpPr>
          <p:cNvPr id="8" name="Rectangle 5"/>
          <p:cNvSpPr>
            <a:spLocks noGrp="1" noChangeArrowheads="1"/>
          </p:cNvSpPr>
          <p:nvPr>
            <p:ph type="dt" sz="half" idx="11"/>
          </p:nvPr>
        </p:nvSpPr>
        <p:spPr/>
        <p:txBody>
          <a:bodyPr/>
          <a:lstStyle>
            <a:lvl1pPr>
              <a:defRPr/>
            </a:lvl1pPr>
          </a:lstStyle>
          <a:p>
            <a:pPr>
              <a:defRPr/>
            </a:pPr>
            <a:fld id="{2DE2D62C-EEC8-4A54-8387-DC2760853500}" type="datetime10">
              <a:rPr lang="en-GB"/>
              <a:pPr>
                <a:defRPr/>
              </a:pPr>
              <a:t>14:19</a:t>
            </a:fld>
            <a:endParaRPr lang="en-GB"/>
          </a:p>
        </p:txBody>
      </p:sp>
    </p:spTree>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a:defRPr/>
            </a:lvl1pPr>
          </a:lstStyle>
          <a:p>
            <a:pPr>
              <a:defRPr/>
            </a:pPr>
            <a:fld id="{C15DE2E7-A2A6-4DC0-A8D9-984CF93F5575}" type="slidenum">
              <a:rPr lang="en-GB"/>
              <a:pPr>
                <a:defRPr/>
              </a:pPr>
              <a:t>‹#›</a:t>
            </a:fld>
            <a:endParaRPr lang="en-GB"/>
          </a:p>
        </p:txBody>
      </p:sp>
      <p:sp>
        <p:nvSpPr>
          <p:cNvPr id="4" name="Rectangle 5"/>
          <p:cNvSpPr>
            <a:spLocks noGrp="1" noChangeArrowheads="1"/>
          </p:cNvSpPr>
          <p:nvPr>
            <p:ph type="dt" sz="half" idx="11"/>
          </p:nvPr>
        </p:nvSpPr>
        <p:spPr/>
        <p:txBody>
          <a:bodyPr/>
          <a:lstStyle>
            <a:lvl1pPr>
              <a:defRPr/>
            </a:lvl1pPr>
          </a:lstStyle>
          <a:p>
            <a:pPr>
              <a:defRPr/>
            </a:pPr>
            <a:fld id="{E75169CC-B078-4C7B-8810-B2B4C758C9A3}" type="datetime10">
              <a:rPr lang="en-GB"/>
              <a:pPr>
                <a:defRPr/>
              </a:pPr>
              <a:t>14:19</a:t>
            </a:fld>
            <a:endParaRPr lang="en-GB"/>
          </a:p>
        </p:txBody>
      </p:sp>
    </p:spTree>
  </p:cSld>
  <p:clrMapOvr>
    <a:masterClrMapping/>
  </p:clrMapOvr>
  <p:transition spd="med">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28DD5B97-094E-420F-834C-B25D47C2135C}" type="slidenum">
              <a:rPr lang="en-GB"/>
              <a:pPr>
                <a:defRPr/>
              </a:pPr>
              <a:t>‹#›</a:t>
            </a:fld>
            <a:endParaRPr lang="en-GB"/>
          </a:p>
        </p:txBody>
      </p:sp>
      <p:sp>
        <p:nvSpPr>
          <p:cNvPr id="3" name="Rectangle 5"/>
          <p:cNvSpPr>
            <a:spLocks noGrp="1" noChangeArrowheads="1"/>
          </p:cNvSpPr>
          <p:nvPr>
            <p:ph type="dt" sz="half" idx="11"/>
          </p:nvPr>
        </p:nvSpPr>
        <p:spPr/>
        <p:txBody>
          <a:bodyPr/>
          <a:lstStyle>
            <a:lvl1pPr>
              <a:defRPr/>
            </a:lvl1pPr>
          </a:lstStyle>
          <a:p>
            <a:pPr>
              <a:defRPr/>
            </a:pPr>
            <a:fld id="{461446B0-0821-45A2-A843-0273AA09AF7B}" type="datetime10">
              <a:rPr lang="en-GB"/>
              <a:pPr>
                <a:defRPr/>
              </a:pPr>
              <a:t>14:19</a:t>
            </a:fld>
            <a:endParaRPr lang="en-GB"/>
          </a:p>
        </p:txBody>
      </p:sp>
    </p:spTree>
  </p:cSld>
  <p:clrMapOvr>
    <a:masterClrMapping/>
  </p:clrMapOvr>
  <p:transition spd="med">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37EB38F6-6945-417F-97BD-032C17F20678}"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CEE0582A-D826-4263-AF9F-B51FF94DA607}" type="datetime10">
              <a:rPr lang="en-GB"/>
              <a:pPr>
                <a:defRPr/>
              </a:pPr>
              <a:t>14:19</a:t>
            </a:fld>
            <a:endParaRPr lang="en-GB"/>
          </a:p>
        </p:txBody>
      </p:sp>
    </p:spTree>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0B43D717-1EA6-4D1E-B964-4D3B68A6BCFB}"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C634D2B1-1383-48BE-98A2-946864F60308}" type="datetime10">
              <a:rPr lang="en-GB"/>
              <a:pPr>
                <a:defRPr/>
              </a:pPr>
              <a:t>14:19</a:t>
            </a:fld>
            <a:endParaRPr lang="en-GB"/>
          </a:p>
        </p:txBody>
      </p:sp>
    </p:spTree>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36CAA6A2-7C64-48BF-A6B3-A73479F7CB0A}"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pPr>
              <a:defRPr/>
            </a:pPr>
            <a:fld id="{A13A7819-6030-4C16-A889-C42113CC65C0}" type="datetime10">
              <a:rPr lang="en-GB"/>
              <a:pPr>
                <a:defRPr/>
              </a:pPr>
              <a:t>14:19</a:t>
            </a:fld>
            <a:endParaRPr lang="en-GB"/>
          </a:p>
        </p:txBody>
      </p:sp>
    </p:spTree>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defRPr>
            </a:lvl1pPr>
          </a:lstStyle>
          <a:p>
            <a:pPr>
              <a:defRPr/>
            </a:pPr>
            <a:fld id="{FFD1834B-400A-4787-8340-519C434A0F76}" type="datetime10">
              <a:rPr lang="en-GB"/>
              <a:pPr>
                <a:defRPr/>
              </a:pPr>
              <a:t>14:19</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defRPr>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defRPr>
            </a:lvl1pPr>
          </a:lstStyle>
          <a:p>
            <a:pPr>
              <a:defRPr/>
            </a:pPr>
            <a:fld id="{432ABB0F-A336-4C87-BFB2-0FE4A811324C}"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smtClean="0">
                <a:solidFill>
                  <a:srgbClr val="FFFFFF"/>
                </a:solidFill>
              </a:defRPr>
            </a:lvl1pPr>
          </a:lstStyle>
          <a:p>
            <a:pPr>
              <a:defRPr/>
            </a:pPr>
            <a:fld id="{28997EBE-7B71-444C-9D87-CAB523CBC7DB}"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smtClean="0">
                <a:solidFill>
                  <a:srgbClr val="FFCCCC"/>
                </a:solidFill>
              </a:defRPr>
            </a:lvl1pPr>
          </a:lstStyle>
          <a:p>
            <a:pPr>
              <a:defRPr/>
            </a:pPr>
            <a:fld id="{3BED9F3E-2387-4275-840D-A25ED7BAB4C9}" type="datetime10">
              <a:rPr lang="en-GB"/>
              <a:pPr>
                <a:defRPr/>
              </a:pPr>
              <a:t>14:19</a:t>
            </a:fld>
            <a:endParaRPr lang="en-GB"/>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spd="med" advClick="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bbc.co.uk/learningzone/clips/predator-prey-relationships-barn-owls/202.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z3bWqlPLpM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youtube.com/watch?v=LVRL_MIr7R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z3bWqlPLpM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youtube.com/watch?v=_-9Yq9CEqkw" TargetMode="External"/><Relationship Id="rId4" Type="http://schemas.openxmlformats.org/officeDocument/2006/relationships/hyperlink" Target="http://www.youtube.com/watch?v=LVRL_MIr7R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bc.co.uk/schools/gcsebitesize/science/ocr_gateway/understanding_environment/interdependencerev2.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1"/>
          </p:nvPr>
        </p:nvSpPr>
        <p:spPr>
          <a:noFill/>
        </p:spPr>
        <p:txBody>
          <a:bodyPr/>
          <a:lstStyle/>
          <a:p>
            <a:fld id="{3586ED3C-77C7-4808-9523-43AA70288B95}" type="datetime10">
              <a:rPr lang="en-GB"/>
              <a:pPr/>
              <a:t>14:19</a:t>
            </a:fld>
            <a:endParaRPr lang="en-GB"/>
          </a:p>
        </p:txBody>
      </p:sp>
      <p:sp>
        <p:nvSpPr>
          <p:cNvPr id="29699" name="Rectangle 2"/>
          <p:cNvSpPr>
            <a:spLocks noGrp="1" noChangeArrowheads="1"/>
          </p:cNvSpPr>
          <p:nvPr>
            <p:ph type="subTitle" idx="1"/>
          </p:nvPr>
        </p:nvSpPr>
        <p:spPr>
          <a:xfrm>
            <a:off x="755650" y="4021138"/>
            <a:ext cx="6400800" cy="2836862"/>
          </a:xfrm>
        </p:spPr>
        <p:txBody>
          <a:bodyPr/>
          <a:lstStyle/>
          <a:p>
            <a:pPr marL="609600" indent="-609600" algn="l" eaLnBrk="1" hangingPunct="1"/>
            <a:r>
              <a:rPr lang="en-GB" sz="1800" b="1" dirty="0" smtClean="0"/>
              <a:t>Technicians list:</a:t>
            </a:r>
          </a:p>
          <a:p>
            <a:pPr marL="609600" indent="-609600" algn="l" eaLnBrk="1" hangingPunct="1"/>
            <a:r>
              <a:rPr lang="en-GB" sz="1800" b="1" dirty="0" smtClean="0"/>
              <a:t>Predator prey game (worksheet and resources) – optional </a:t>
            </a:r>
          </a:p>
          <a:p>
            <a:pPr marL="609600" indent="-609600" algn="l" eaLnBrk="1" hangingPunct="1"/>
            <a:r>
              <a:rPr lang="en-GB" sz="1800" b="1" dirty="0" smtClean="0"/>
              <a:t>Interdependence worksheet </a:t>
            </a:r>
          </a:p>
        </p:txBody>
      </p:sp>
      <p:sp>
        <p:nvSpPr>
          <p:cNvPr id="29700" name="Rectangle 3"/>
          <p:cNvSpPr>
            <a:spLocks noGrp="1" noChangeArrowheads="1"/>
          </p:cNvSpPr>
          <p:nvPr>
            <p:ph type="ctrTitle"/>
          </p:nvPr>
        </p:nvSpPr>
        <p:spPr>
          <a:xfrm>
            <a:off x="755650" y="2636838"/>
            <a:ext cx="7772400" cy="1470025"/>
          </a:xfrm>
        </p:spPr>
        <p:txBody>
          <a:bodyPr/>
          <a:lstStyle/>
          <a:p>
            <a:pPr algn="l" eaLnBrk="1" hangingPunct="1"/>
            <a:r>
              <a:rPr lang="en-GB" sz="2000" b="1" smtClean="0"/>
              <a:t/>
            </a:r>
            <a:br>
              <a:rPr lang="en-GB" sz="2000" b="1" smtClean="0"/>
            </a:br>
            <a:r>
              <a:rPr lang="en-GB" sz="2000" b="1" smtClean="0"/>
              <a:t>Lesson title: Cells</a:t>
            </a:r>
            <a:br>
              <a:rPr lang="en-GB" sz="2000" b="1" smtClean="0"/>
            </a:br>
            <a:r>
              <a:rPr lang="en-GB" sz="2000" b="1" smtClean="0"/>
              <a:t>Resources/Equipment (e- learning):</a:t>
            </a:r>
            <a:br>
              <a:rPr lang="en-GB" sz="2000" b="1" smtClean="0"/>
            </a:br>
            <a:r>
              <a:rPr lang="en-GB" sz="2000" b="1" smtClean="0"/>
              <a:t>1)</a:t>
            </a:r>
            <a:br>
              <a:rPr lang="en-GB" sz="2000" b="1" smtClean="0"/>
            </a:br>
            <a:r>
              <a:rPr lang="en-GB" sz="2000" b="1" smtClean="0"/>
              <a:t>2) </a:t>
            </a:r>
            <a:br>
              <a:rPr lang="en-GB" sz="2000" b="1" smtClean="0"/>
            </a:br>
            <a:endParaRPr lang="en-GB" sz="2000" b="1" smtClean="0"/>
          </a:p>
        </p:txBody>
      </p:sp>
      <p:pic>
        <p:nvPicPr>
          <p:cNvPr id="2970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29702" name="Text Box 5"/>
          <p:cNvSpPr txBox="1">
            <a:spLocks noChangeArrowheads="1"/>
          </p:cNvSpPr>
          <p:nvPr/>
        </p:nvSpPr>
        <p:spPr bwMode="auto">
          <a:xfrm>
            <a:off x="1116013" y="0"/>
            <a:ext cx="6335712" cy="2520950"/>
          </a:xfrm>
          <a:prstGeom prst="rect">
            <a:avLst/>
          </a:prstGeom>
          <a:noFill/>
          <a:ln w="9525">
            <a:noFill/>
            <a:miter lim="800000"/>
            <a:headEnd/>
            <a:tailEnd/>
          </a:ln>
        </p:spPr>
        <p:txBody>
          <a:bodyPr>
            <a:spAutoFit/>
          </a:bodyPr>
          <a:lstStyle/>
          <a:p>
            <a:pPr algn="ctr">
              <a:lnSpc>
                <a:spcPct val="100000"/>
              </a:lnSpc>
              <a:spcBef>
                <a:spcPct val="50000"/>
              </a:spcBef>
              <a:buFontTx/>
              <a:buNone/>
            </a:pPr>
            <a:endParaRPr lang="en-GB" sz="1800">
              <a:solidFill>
                <a:srgbClr val="FFFFFF"/>
              </a:solidFill>
            </a:endParaRPr>
          </a:p>
          <a:p>
            <a:pPr algn="ctr">
              <a:lnSpc>
                <a:spcPct val="100000"/>
              </a:lnSpc>
              <a:spcBef>
                <a:spcPct val="50000"/>
              </a:spcBef>
              <a:buFontTx/>
              <a:buNone/>
            </a:pPr>
            <a:r>
              <a:rPr lang="en-GB" sz="1800" b="1">
                <a:solidFill>
                  <a:srgbClr val="FFFFFF"/>
                </a:solidFill>
              </a:rPr>
              <a:t>FEATHERSTONE HIGH SCHOOL                                                                                                                                                  </a:t>
            </a:r>
            <a:br>
              <a:rPr lang="en-GB" sz="1800" b="1">
                <a:solidFill>
                  <a:srgbClr val="FFFFFF"/>
                </a:solidFill>
              </a:rPr>
            </a:br>
            <a:r>
              <a:rPr lang="en-GB" sz="1800" b="1">
                <a:solidFill>
                  <a:srgbClr val="FFFFFF"/>
                </a:solidFill>
              </a:rPr>
              <a:t>A Leading Edge School </a:t>
            </a:r>
          </a:p>
          <a:p>
            <a:pPr algn="ctr">
              <a:lnSpc>
                <a:spcPct val="100000"/>
              </a:lnSpc>
              <a:spcBef>
                <a:spcPct val="50000"/>
              </a:spcBef>
              <a:buFontTx/>
              <a:buNone/>
            </a:pPr>
            <a:r>
              <a:rPr lang="en-GB" sz="1800" b="1">
                <a:solidFill>
                  <a:srgbClr val="FFFFFF"/>
                </a:solidFill>
              </a:rPr>
              <a:t>Science Department </a:t>
            </a:r>
          </a:p>
          <a:p>
            <a:pPr algn="ctr">
              <a:lnSpc>
                <a:spcPct val="100000"/>
              </a:lnSpc>
              <a:spcBef>
                <a:spcPct val="50000"/>
              </a:spcBef>
              <a:buFontTx/>
              <a:buNone/>
            </a:pPr>
            <a:r>
              <a:rPr lang="en-GB" sz="1800" b="1">
                <a:solidFill>
                  <a:srgbClr val="FFFFFF"/>
                </a:solidFill>
              </a:rPr>
              <a:t>Lesson plan</a:t>
            </a:r>
            <a:r>
              <a:rPr lang="en-GB" sz="1800">
                <a:solidFill>
                  <a:srgbClr val="FFFFFF"/>
                </a:solidFill>
              </a:rPr>
              <a:t> </a:t>
            </a:r>
          </a:p>
          <a:p>
            <a:pPr algn="ctr">
              <a:lnSpc>
                <a:spcPct val="100000"/>
              </a:lnSpc>
              <a:spcBef>
                <a:spcPct val="50000"/>
              </a:spcBef>
              <a:buFontTx/>
              <a:buNone/>
            </a:pPr>
            <a:r>
              <a:rPr lang="en-GB" sz="2800" b="1">
                <a:solidFill>
                  <a:srgbClr val="FFFFFF"/>
                </a:solidFill>
              </a:rPr>
              <a:t>Teacher information</a:t>
            </a:r>
          </a:p>
        </p:txBody>
      </p:sp>
      <p:sp>
        <p:nvSpPr>
          <p:cNvPr id="29703" name="Text Box 6"/>
          <p:cNvSpPr txBox="1">
            <a:spLocks noChangeArrowheads="1"/>
          </p:cNvSpPr>
          <p:nvPr/>
        </p:nvSpPr>
        <p:spPr bwMode="auto">
          <a:xfrm>
            <a:off x="6264275" y="2781300"/>
            <a:ext cx="2879725" cy="3382963"/>
          </a:xfrm>
          <a:prstGeom prst="rect">
            <a:avLst/>
          </a:prstGeom>
          <a:noFill/>
          <a:ln w="9525" algn="ctr">
            <a:noFill/>
            <a:miter lim="800000"/>
            <a:headEnd/>
            <a:tailEnd/>
          </a:ln>
        </p:spPr>
        <p:txBody>
          <a:bodyPr>
            <a:spAutoFit/>
          </a:bodyPr>
          <a:lstStyle/>
          <a:p>
            <a:pPr>
              <a:lnSpc>
                <a:spcPct val="100000"/>
              </a:lnSpc>
              <a:spcBef>
                <a:spcPct val="0"/>
              </a:spcBef>
              <a:buFontTx/>
              <a:buNone/>
            </a:pPr>
            <a:r>
              <a:rPr lang="en-GB" sz="2000" b="1">
                <a:solidFill>
                  <a:srgbClr val="FFCC00"/>
                </a:solidFill>
              </a:rPr>
              <a:t>Provision:</a:t>
            </a:r>
          </a:p>
          <a:p>
            <a:pPr>
              <a:lnSpc>
                <a:spcPct val="100000"/>
              </a:lnSpc>
              <a:spcBef>
                <a:spcPct val="0"/>
              </a:spcBef>
              <a:buFontTx/>
              <a:buNone/>
            </a:pPr>
            <a:r>
              <a:rPr lang="en-GB" sz="2000" b="1">
                <a:solidFill>
                  <a:srgbClr val="FFCC00"/>
                </a:solidFill>
              </a:rPr>
              <a:t>1) EAL:</a:t>
            </a:r>
          </a:p>
          <a:p>
            <a:pPr>
              <a:lnSpc>
                <a:spcPct val="100000"/>
              </a:lnSpc>
              <a:spcBef>
                <a:spcPct val="0"/>
              </a:spcBef>
              <a:buFontTx/>
              <a:buNone/>
            </a:pPr>
            <a:r>
              <a:rPr lang="en-GB" sz="2000" b="1">
                <a:solidFill>
                  <a:srgbClr val="FFCC00"/>
                </a:solidFill>
              </a:rPr>
              <a:t>2) SEN:</a:t>
            </a:r>
          </a:p>
          <a:p>
            <a:pPr>
              <a:lnSpc>
                <a:spcPct val="100000"/>
              </a:lnSpc>
              <a:spcBef>
                <a:spcPct val="50000"/>
              </a:spcBef>
              <a:buFontTx/>
              <a:buNone/>
            </a:pPr>
            <a:r>
              <a:rPr lang="en-GB" sz="2000" b="1">
                <a:solidFill>
                  <a:srgbClr val="FFCC00"/>
                </a:solidFill>
              </a:rPr>
              <a:t>Role of TA:</a:t>
            </a:r>
          </a:p>
          <a:p>
            <a:pPr>
              <a:lnSpc>
                <a:spcPct val="100000"/>
              </a:lnSpc>
              <a:spcBef>
                <a:spcPct val="50000"/>
              </a:spcBef>
              <a:buFontTx/>
              <a:buNone/>
            </a:pPr>
            <a:r>
              <a:rPr lang="en-GB" sz="2000" b="1">
                <a:solidFill>
                  <a:srgbClr val="FFCC00"/>
                </a:solidFill>
              </a:rPr>
              <a:t>1)</a:t>
            </a:r>
          </a:p>
          <a:p>
            <a:pPr>
              <a:lnSpc>
                <a:spcPct val="100000"/>
              </a:lnSpc>
              <a:spcBef>
                <a:spcPct val="50000"/>
              </a:spcBef>
              <a:buFontTx/>
              <a:buNone/>
            </a:pPr>
            <a:r>
              <a:rPr lang="en-GB" sz="2000" b="1">
                <a:solidFill>
                  <a:srgbClr val="FFCC00"/>
                </a:solidFill>
              </a:rPr>
              <a:t>2)</a:t>
            </a:r>
          </a:p>
          <a:p>
            <a:pPr>
              <a:lnSpc>
                <a:spcPct val="100000"/>
              </a:lnSpc>
              <a:spcBef>
                <a:spcPct val="50000"/>
              </a:spcBef>
              <a:buFontTx/>
              <a:buNone/>
            </a:pPr>
            <a:r>
              <a:rPr lang="en-GB" sz="2000" b="1">
                <a:solidFill>
                  <a:srgbClr val="FFCC00"/>
                </a:solidFill>
              </a:rPr>
              <a:t>3)</a:t>
            </a:r>
          </a:p>
          <a:p>
            <a:pPr>
              <a:lnSpc>
                <a:spcPct val="100000"/>
              </a:lnSpc>
              <a:spcBef>
                <a:spcPct val="50000"/>
              </a:spcBef>
              <a:buFontTx/>
              <a:buNone/>
            </a:pPr>
            <a:endParaRPr lang="en-GB">
              <a:solidFill>
                <a:srgbClr val="FFCC00"/>
              </a:solidFill>
            </a:endParaRPr>
          </a:p>
        </p:txBody>
      </p:sp>
    </p:spTree>
  </p:cSld>
  <p:clrMapOvr>
    <a:masterClrMapping/>
  </p:clrMapOvr>
  <p:transition spd="med" advClick="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9DA829A0-5B56-4100-AA47-BFBB80E89A2A}" type="datetime10">
              <a:rPr lang="en-GB" smtClean="0"/>
              <a:pPr/>
              <a:t>14:19</a:t>
            </a:fld>
            <a:endParaRPr lang="en-GB" smtClean="0"/>
          </a:p>
        </p:txBody>
      </p:sp>
      <p:sp>
        <p:nvSpPr>
          <p:cNvPr id="35843"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smtClean="0">
                <a:solidFill>
                  <a:schemeClr val="tx1"/>
                </a:solidFill>
              </a:rPr>
              <a:t>Learning Activities for Outcome 1</a:t>
            </a:r>
            <a:endParaRPr lang="en-GB" sz="3600" smtClean="0">
              <a:solidFill>
                <a:schemeClr val="tx1"/>
              </a:solidFill>
            </a:endParaRPr>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0" y="1268413"/>
            <a:ext cx="9144000" cy="5589587"/>
          </a:xfrm>
          <a:noFill/>
          <a:ln>
            <a:solidFill>
              <a:srgbClr val="99CCFF"/>
            </a:solidFill>
          </a:ln>
        </p:spPr>
        <p:txBody>
          <a:bodyPr/>
          <a:lstStyle/>
          <a:p>
            <a:pPr eaLnBrk="1" hangingPunct="1">
              <a:buFontTx/>
              <a:buNone/>
            </a:pPr>
            <a:r>
              <a:rPr lang="en-GB" sz="2400" dirty="0" smtClean="0"/>
              <a:t>Explain what plants would compete for.</a:t>
            </a:r>
          </a:p>
        </p:txBody>
      </p:sp>
      <p:sp>
        <p:nvSpPr>
          <p:cNvPr id="121858" name="AutoShape 2" descr="data:image/jpeg;base64,/9j/4AAQSkZJRgABAQAAAQABAAD/2wCEAAkGBhQSERQUExQWFRUWGBoZGBUYGBwaGhkZGhoXGhgZGBoaHSYeGBojHBoYIC8gIycpLCwtFx8xNTAqNSYrLCoBCQoKDgwOGg8PGiwkHCQsLCksLCwpLCwsLCwsLCwsLCwsLCwsLCwpKSwsKSwsLCwsLCwpKSwsLCwpLCwpLCwpLP/AABEIALYBFAMBIgACEQEDEQH/xAAbAAACAwEBAQAAAAAAAAAAAAADBAACBQEGB//EAD4QAAECBAQDBQYGAQMEAwEAAAECEQADITEEEkFRImFxBTKBkaETQrHB0fAGFFJy4fFiFSOSgqKywjNT0gf/xAAXAQEBAQEAAAAAAAAAAAAAAAABAgAD/8QAHxEBAQEAAgMBAQEBAAAAAAAAAAERAiESMUFRYVIi/9oADAMBAAIRAxEAPwD5uoaFPQg/xESWr5xZJDB20FhR/EvBUXYJdqPWgO52ji7H8DOcNf6/fwjTkh9I88glLaEevU6HrG/2PjxmZVlMOh08/lE1hT2aq8DKVJMb05MLjDZjWIlLExOKUBSAIxijeNXGYKtqQpOkAC0XAHIxrGto0vziTGMJO8cyEWjM9F7cBMLjGKJa0K4WZSsHUgGoicOmZ2NKRFMPjyq8DEwGhgsvBgFxBI2tLDocVrBESRtEw6gBEWtjFSxNlSf2YCHEY2KkEFo3fzFKmMrHT0mNjSsSZIU8AXiFjSH5uJrHJiQRaEs5GLV9iNOT2kyWygm1h9IWMpKUuR0i3ZvZS5xzdyXU5yKMKHLZ2NySAKOY3TAY3Fg8LCprwjwHwMNS/wANz5jZZISlmBmZUDqx4j5R6BMuRhEZkhlMwWrvq5pccI5gAFr6xi4/8bzC4lsBZ2cn7f1ifL/KvH9DR+B5ockSeG5LsP8As6waX+CkORMxOGlnVk5qNawbr9RGDiMRNV3lLL1qSPs8ucTs6YgKKZocKDOe8k6EH5auXhvkMjYP4MkpNMbhTpxIUnx1+94WxvYIApPwa8tGTMSDrbOlJN99oTxOAUhWVPEkvlUBceD1qPpur7Mgsxcb3HIaNqPlDN/R0th8KnMnhSoFi5Ao1zQV/jWLiQklTpQ5NsoAd34WGofy6RaQLFKjXWoylQvVtfDflfiyqpWj6txOL2jWkqmQh2ypbV0gjm1N4qJKRZIv3sop1p9vDc5NaU0vzt1uIWoA9tDT471+EMoGly0seFL/ALRd6i3wgcwJBqhLbMmm+nX1heZPuPv7pFDOe8IFXJGoR/xSH56RIsmc4+/pEhYGXJ4rEgP9PPWLoS1aNuDr/cRC6qO1vt79ItJdTk1IsHP3TXrAUMwhiwI3a33tBZQLX+QNjQ2ekClOGzWtQCnozxdM1gTmDFqGtdHOmtXpAzawfbRAAV06HodPg8aknHuRHkWcOz71+z4GNHBY8pbU9NOcTYW/iMY5ZoBQxeStMwOKcosnDQMVXhQQYRRJIJBjWlJDtHVYdID6xtGMuSgg8ovNWXpDCZRJpBVSCLxtOF8PO3Ecm46vSNBOFDHeM3GdnKAeHoL/AOoKi8jtMvWFJUsuxhqZgwA8bojYzFlQoYFhly1cKwsHVYIYa1SRUDqNYGE0vGh2Fgs2dahRKU+ZV9B6xhIBN7LKbsdQRYjcbj+RApWFKjlAJJ0EbmOSPZhCl1SskJAchDUb9Lk1elIFhCpIOVORN351YqUWezs7QaZHMH+HUnimf7pDf7aTwpJUO+feNRw2/cKgfbvb6JACQxnPYMcjOziwIBYAu2j3j0OFQn2eUKSgioOYHKqoBvperWjxsz8AYlyUiXNuXTNDmtyFt87xMs5Xuq9PO4nGqmLKlk1c11NtYtKYAMBSpzH5RpYz8M4lAZUiYltcpIPQpSR5RlzMORRsvUs53rUx1mfEOzJ6SLB90g+tDzgWFnJJOd+op5/VoMJDvld9gSf/ABDecDm4dqmlKECnQ6g/dIWa2AxoKfYTCCgnhVShYsR97g3rXGSAglK+8kAi7KADgpJ0ICmrQhjq2TLQCCHqGLXdqOKOFBzGmnG55aQqqkVSqnEj3kn4/wB1izDugyZBUh97MNRdj/3DpyaCyksGVVZ8A9K+N/8Apjk9gABR6nR2PxHne8QTswAIrbMddnDeu5gJdaTVzr6v6fUcoFMTcO4a++/yNNzDAluFUJffQ61+/SFzpZhpXUeFWPrFRJKaICp36QzMNYr7Am0WkBM4xIKrDRIzGEpOYje9KAXHSj+kEJCXqNm+9SwpyigogFL1UX52b0aAYgn9VmG33SJUZcKLAi3p1P8AGu0dmywGvf71t4wtIOl9Ei9wf4hn2NAo6ve5rQgdI3plEAhVwedfiIYRWmr2P1++sUTMAVTTcfACDLQ7FyNv6f4b6RqRJeLKFaj7NCLH5iHpHaldG2+Len20ZAKhsR1+R+kdVKUHIppW3n84GelCxQjUPDkhCVsCpKH95Tt45Uk+keUw+LI1Y6hvvTzEbMqeSATbVtOUTYXosD+Fwo/7eKwqj+n2qgfWWIbn/grFnuoQv9kxJ/8ALLHiu1MQVcKKbnXpFfw92jNlzMomzE7MshjcUfaDKzfxOCmSC01Cpf7gQ/Qmh8CY5OAKbxt4L8Y4gJyrAmp5gAnqDwK8hCU04WY9TJVThKcnoCUndxp6RaZHmZjvSGcMXoYPiuySitwagixHKASsPqS0dNS7MwgFocGNKZQQig95Wp0J5DbU1tAJ1aJ2qdfp0fZzQRTC4f2yStbezScoTbMaOTrltzU21InVSfQJnaeRBUlIJfvnuu78P6jq4aorGYrHrUSVKJSxUUjhB0rlY66neHu0UmYp24RRNmCAkF+T00tzaEMfwyxLT3phTe4QO6DsSSS0VJGtPdjdnCagqIDatRQ5jccq89IRmT5ssqZShk94EsaaBQexjdwsz8ukpLOlDjcnRv1dP8eredMkKAJckEildiL0epqYrqo2ncL+NMZKPBMU3NN/SNSV/wD1DHEZVTEkHdCCPHNSPNzcATZJPi5+/CFpmFy1II+sbx4m2tXtvt+diE8RllILgplS0PRroQCaGxUR5Rly5wLBQYjW2vn6wJ2DGx5/OLszFJJFjau/3pFYkVckgkhszHum4v4EX8INhzZVWBq2hOz21Ox+MwhBdKiaBhuK0pqL2/VSGJsnJmKe73Vaj9QpQ3HodxE0lF4niLWLUPkGrRqiuw1EMy1MWys9KgG+lBaEpqz3tWq5qRYs996iHMHiEEBw1BXnsQaEHa49I1jLzZoRXcUOji4fQsXY/wAwgVu7D7+x8YY7VADNrf7GnI2jOmT20+W8Mgo62qb/ANRaXOCRZzCKsQTFkzmEVjHh2gNUxIzr6PEjYxgS2Ac0F+bnTlQl+sDCMwJbp6v8hF5kwEHkwJe5Nz0aCyJYJ4tKBNtnL+niYGFlSw3K5PIWPKgiilBRJc5bOd6aN1iwagvmd2vRqH/qYdPOBYoMMruwq3Nnr5xP1TqFhqMH3YV2DGLLLAgkvyr8Y5Jw4q5ZhVvUkvQBx1IEWM0GwoNT6t93hDsvEDunMfX+tdYJKw6gHQVP+l28OcV/NJbvt/0kv4kN8IPLAIfh5VHxAiaoBTuAoEKsHoHuxOjmxtDmFxBQFFqAMQd65SB4MRo3SO+2VUFi2rc9Qb86wDGnhSBRz4UZucHs+j3Y8wqJe/6udf5idqSRLUiYguAR8iPDSGOxkOhBY1XlLA1JB7uhoPWDdrSz7IBgwTr3gRRti3KN9SdR2glhz+EIdqTXtbaE5KR7NBN2ECxIUTQ0iadbHZ2JUlDKLoJFTodOj2fn0dqZJQX1LOBuN/46bxhYLEqFCaWI+Ua0nDZEOSXUaE1YC3iLv+06RHpc7CnpzkJ0Nz/iKEg+DDwOsTtSeJY9imjrJOwAVwgV2CfAQbDkJSqZRrAcklm+FOUYxxOZec1d6aF3p8YriK9Aeyv9grXZKRQa0FG1qBHnOyj7XEqJY5dCW5fH4wVPba5iVOqh4co5C55UB6iK/h3AqE3O24bd4uTIi9j9vLyLUlBd7OHKQbMp9K2jOMpkpJd1FSmD2oBboqPSzsChTlaSSkPkBAetv55R53HZiskgoeybAAWa7gBoqBAr/I+rD4QGcgsxfqXH9+cV9qpOo8R8Iaw03MGKX5gn1SKnqPGFmTOk5D8XZv6O/rDUqW4o96huppzYUe+UjSGCjKNxs1v2lnT5a6h4EkezLpL7gt5HatQehh1hJGFKs19yoWbQn7fxg2JBo7EChfd9bEclUuAdILhsYkkq8y4FCa59Ka1DXo8ExKSpIOrZXYHRuJtxQ0rXlEfWZMmYRRRcHc7WbmxqIewmFKjwDUDKNy7MbA+h8YrLw5IYgEh6Gtqu9RoWUNtddP8AD0glTDTe97HfYxQPdndj5SkrDs7OOlGah+94U/GJCcOlAaqgGarJD/8A5j1yJZNFJtrHhvxfPz4gSxaWP+5TE+mURU6jn7ryokmCy8ITGpKwdIcwmBc8onydMZ0rAMIkbMxABpHYGeU9m7gW+v38NodkgNnowt/IFWFPE+MLM3dubHmP5LUpSKzXZnqSdL8uQaLYzh5oNg6i7FrB7AaWu+pi6cM5DMX4jWjWb0PpCuESM2/O+++u37TtGlJlPoW1qbM5uwJZvDrE3owOZIUEnnU+pDjk7tp4UEtSCnLlKzSocM3N2V0Z9o0DLBNQ4szsGG5o9XruH6LzgGJOUDQJoB0JBf7vBDQ0JlvwuOqHI9evuwXOkF6jnbrVJA8GgQ4h7ympavLn5BouMragu2v/ALD4ERmi/t07hXKGMOhM05C4JqkuCCdn5/Fo7LlFiSx+IHOoeHcJLSLJGY7J38T0d4OiPh3wyQmrqqAp31sPdLdCRCXbWNWoJQR3reOvrGlJmkzCtSCvhYjugEWJYOzAu405Qvi54UpynKU+4C7a6gN/MT91mnhDhVpRLmyxwpSn2qDkUClIAJ0UKNxA1A3MMT/wYCnPImGYNiwUPkfSPETcWUrJsD903j23ZGPVLQhRJAIHEl3D6qQ9W3BHhEcpYrohJ7DAWCTY1SRtuOunhBcHg1YmYEpcAqYcgAV03pXmVDemniULnOSuRKKqn2k5KMoDAJYOvVzw69IcwS8NgZLoX7eaUv7VsqEhTElDkZgQAXsaVie6eo8lj8JWdJQRnfuDVi4bqG84wUTm0bwZm0I3tD2K7RC8SZiAxLEgfqsT460u8X7cwdRMA4V3IHdVr538FR03vKGXhknepNABcDXmDVuhjewS1ukOuW1GZ0q13oW84ypeDAIUOBIF2fqSHBY6xpYMBPvZnIZg9BXQhT2vWK3U5jcTNLB+LQ8QLnrYdIQx2BQqqQATUggA8q28ztDMgCrkEhySoO36qE0pXcxWXKlirEu7A5bC9RqL/SNOg88rBVLM1726Xjn5N2vyGVX1f7tG9OAUGAN+8CK8izjw18Yz5mFKcy0mgAANXsHYafDzi9STAynjOV7AuKdFEwDFS0qHCodf40HpD+JQDwlbDbMVV6AB/M3aKowKU0BpWhCxXk6W+N4DrJlpUNWXRqXH3RqiH8ISad1xauUtvvSngHvHJeHI4WppqmvMW2+caXZ3Zqq3r4t1FHY/PeNaweFkOxJA5+TvY+bu+4BGjgMUhBYJ8haLYjs8EJ4cxFWFIcwiuF/ZMx2qOojSxF2nJXaYShalGiAVHdgHb5R88lzjNmLWrvLUSepL+X0j0v4qCRIJHeWpKfCqj/4x57s6TUQ29HhGjIkw6BkTap016RWXLZuVYd7Lk+1WVqfKmiRz/gfERy10sOYPBoSkAsVGpPM/LTwiRxag5GUFqOb+MSK83LxfNJqmADM4+BLAenmYIpOUFR7xLA3YC5+9o4uUXFHUWSNdb+JeLzkEzEhnAIHwfpYnwjqXUqCWD6VbZiW638xDGGmMGapN6ux31CXDAe8U7QsgVdvddtiQa+A9c0PGSWGa1968hyDDw5wUgpngpYKYU1veCyqhg/iUt6g7RedhkJsVPzSX8auOnwihRS5PIn4AW8omqi65TUKUkvQgmngzEdIZw8j/ACc/pu3gdKxzC4Xltf6gxpIwoG4Ff4PO+/yjneSpA8Jgs5d2NgKgfTwFOWsa+FwaJYBVlJagSC6v1DKQA1RV2qLUhWUlKVNlUS7FwGAO6iLU5Fxu0NJwyiHUHpetuvLf6wEymclR7qTwijKzAnYWIoKfG0ZuN7OJTxKYivCAzXIZnroXazxoiUSOEtZstxpYfdL7WnYALYLWBWtidbPye760g3Gx4TEy8xygdKs3qwjc/wBTT7NATVgAa3IpRrinjTYx3t7CoQoCUSkpALuXJTlcuC6dK00bSMlE5JPW3Tb5eEXmxvrc/wDkIB7grMPukPRLj3SWtVRJNXSE5/bfaappUASBr4PfbXhFL3vDmJlEYVK0WtMb3arKVHkysrjkCQ5BXldhqKQtYUlBDgCiiP1Kd2fQfANBLI1ZvYWAVMxEuUgOpakl20dzXYJCj4R6+cMOpUyQ4Voa0KgdDqoUN9N3EZWF7EUJ0r8tOKSsKSviGdMtXfKSwplB5j4LfiLGokLMuWllOSpj3QTRJ+nxjX/q9CdQ5/pqJUxIPCkljVmZqsoWDmhe1xDGN7OygFGUhdlodmo5dOYeHPrHlZ3bPtMqSVZUudnUQBYUADXZ79BvdndoKUEjMWZjU0TsK3LjoA5qYcs9tutlGECkJJAVwtr1oC2urCz6wpOwy0gGwexGoJPlbzERfb3EsSykIlVW78emVDAtrUsHPOupjVJn4ZKkVBAKavsCknchjG7DGMwszhmNXrUuKirXi/5YAEl3IYHXq6h8+kJpVlLAsL7kMDty1h3CzQ6ad5Wh5uan4wixj40ZHLEABiTc/LUW5UhFHac48KCojqCOfA3ncxtfiTCHJYNmDt0U2tv71gXYfYi1OpSglA3S+b1FIrZnYxMBh1TBUANc2b0tHouzpCUJ7z8xp4QFAlpTYBr6D+oskS00SwF2EcrdUclpSD3heGp66FiOlAYxJ6wUuygdGFW5AXgc+aSpIy1uS9QBfMX20icaEvxjNGSSkarUX5JAHxVCGBk2eCfiXEJUuTkcgJUSHOpDM/7T5QvJm0+EdPXFmjUmhbSNXs8qQChwQDRtCb11jL7P4EiYq5sKUHjqYZ/1kl8lRc0AMTjVqTZNapJO7R2MpGOWRqORLxI3jRryIUArNtQfM+ijFJcsVVzoOdPV1Q5i+zSkhq7QtiJZCUgaE+dPn8I7Sir9jy3JUU5nUWBdhc5jvt5u9AWJilTCztRqUtc08eVzq8SRPySmTqkkq3FbeRaE5E5SVFtGA2B18o1EMz5QQMiX3Jb6W8Xi+GkOq5NjW7Hne7w5gpapgJc0uk/KGcBga+Xlf5+kRq18PLNrjmBo9CDa1xt5vIsxvZ/qD112O0DCN/SunPWxHSAfmGPk/P5HW/yjnitNy8dlowPw66tf7aNzDYpPsSpZFASX2Ar60jyf5g3Td7Vv0gOK7YZC0l2OwsQ5Hi7eUMgO4jtsoHtAvgzkBGUDMgKN1BTvs6RTUw327iaCYmxDhwHDh3NfsvePK9ndliYqjFgDYgmlifR284b7dxJDIKgSznKKCgASHLgBIAc1NYvlxnwSk8TjCS7+ZarnzvblA8HIoSWerDbdtn9OTxMJ2XMmMpKOGwUogA10JuOkOJwapUwIWwBYpWHZ9wS1QSx8NDXej7aWExU3DghacyVUUggZre8gjX11Gp1ZWKkzlBQUOijborroR4xSTMKwGTVTub1FxuC8cxXZKFLBUE10sr/kK+sclb+tbA47DyM01ak+0CShADKoaqJ0rQN13jOHZ2CnIVn/ADE1ROYqGRBzEuSkrzGp2eEkdnIlklCBmGqi4HUmsdlyFUaW25d0voekadd63VeP7ZwYlzVhCVJlvwZlBRbmoJSCXfSluZe7HxqSoBVKMdK/dfEx6k4UKJTNmOFUKGB8n23jz3an4dCQVycykapPeHRu8B5jncdfKXqoswl2l2EtBzkFSFGhGvi0avZmMUiQhJSpIKncggCpISH0rr5xhJx03LlEwgaVje7G7aZISoh2qTy+xFXcEdWoEsaEuWL1oKwbBoKJm7AsfLxgszIouAOWhf5V+cXwspQISRQl3005UtEk+uWFgp1oW6kB613bpBpkggAZUvbvMG6QROFZKnN0sS+2ZrbPeMz8ugpIKq2BaqRdRBAYWvzia0OTZ4FCHcaWVoW0A6wutISSxCWNQ3yb4QvgpZQvvmYCa8J/9vjDeOUkVzFy4CaOPKBi6sQC+Wri5cH1i8+WlMspALkEqULB7A/No4iWGIBqBWp0imN7QCZBqHAZL3c0DA7OTfSD62sGWM6yakCgPIfZh9OGcgOA+unWKdmyuHVvu8PSZJOZVGAa2tPDQDxiqSicxCgXazgN6qi5WqUTQBOXZ6OT3veND5iGEPVQo5YBvvzaF1gpdWUH/kb8nt4axt0YYlzVEd5NKGj+rRIBLxV3TlrYZRt+ovEjdnIGnCzFEksE5XJ8KXrX5QEdnAu19Pv1gasXQFQNCQCBX5nbzg8nHIXlSSpLM5qLa/F4exii8DTLl0AB5B/rGj2fhJiJKQUpKTfMwqSa9dfGAJnAA8QcG5dn5ULh/TeC4eSzqdKiA7KDJfQ0HE5OnKC0yGZchgaCtA1d3HOKYRL5qa630f43faKpWvJUO9CqxFXomjeHlDUls37q+or8/CBiUyYK0/t67D+4TUCAfe8dbfy140MdLr8G5b7Xv0jPWnfX5728f7jMmHQlTlRb9NdaDXwjmJxaRLMtOZgLC5tUC1zrAljYt0rTXqIQmS3Of79YqMNge2JgdKOEC5IqK6N90hzCdlZhnmJUpOiQW8SfkIS7Il8Tq7oIpYE7W+/GPS4TsxLlSc+TmpLAjRqkmlg5MNwRYCWo1B2qSx2Fn2ECmdloXLUwqO4xfKd1atoesX/NJm0SkgDWYMr0ow2fSDYWSEk5uElgyQK0Zi6ue8RhtIdmzivgqlQJcGjEEB9nHd/47xpSpagSMmYD3gxV4iMvtZHs1iaAQk8Mx2bN3UqYHUcJ8OcHxElDJWFKKlJdIVly0NahjTa9o38N9a0Jk4MR7zVCk0bWmsdmYoFIAYUq1BGel2zBSkqSLEuCH1Ar8YdwyCsEjgLUcZSX2gBZHZwYKS5Idncmtz9iKrcO6gVOTmdgBZuRhmRIzAkqN2yruDQu3PnFZMqWtRTLWnMkseLQUazRWUWsHtjslJBmoFPfAt+9OvUM2sZ2FQ28eyxfZykupASpg7ankAoB6R5LtLB5VZgkoSS6dMpNWHL4Wi4GlhXzDXTTwsOYjd7NlZgk2ejm73HSo/iPLYDtBSSM3V+e7RrSe2AkAvqKV3+/KJpa+J7RRMQtKVMtPeBuHPeqKh28xvCHtUgJAJUbl2A60ikmSleJXNTYy15x/wAWbnUf8RCiUqWWQlRSSWBABG5JpaCzRhtM4J2SNwfM82eA4fFA2daS9yzltNTRzBlYnKkpBBYOp2YftAu16+sDkypU0uASz1FMrAEcq28toCKuaBwywXd7gEeZttaMjFzcyghiAipcuSogVJ6N5w0ClKC9EsSWZ1Xpz1beEsHLepuov6v5CGTps7aUiWAmnlFSlANV2Pdcpq2pPCE3BL6GOrmMoJSbcVs3dBIp4RnzpxJzE33QPI00LjwgUZxM1R4syHsDmJALXTlfpWA4BRl0UtKstUpVVnYhQ0ornFZuMOUCg0qhm2ajawFCaOpi9AkAB3qQSwLchWukUOjP5ZSnKACNSpVSSASTprpEgMtRD0y1swPxaJGIUuUl1AkNQm7ZstSxDgElvDpAhhHTlSbVvuKtytf5wWXNTYyxeteh9fOCexoxdIrWlUtQgU8YRoKVJYu6gNBUJ+d9tzD8jGMMz8KQygHoks5SHqEkty8IRGHCWewFKebsxI1doZw5skMqhp3QxFaClgPjBY05NFOLLJUKg6tUm4LmpcHXaCdmz0JWM5qaJBLWermj3HnCOHlzCtKVpyvrp1+94U7VwZGJCCCASEp5J5epjTj8a3XrJ+FdGZhVmcu9b0ty+xGPjJYBILggh6XFagmhFyD4btrTsZnTkS4ADBtMtAHsK+gPUZPaWIbkQ4FRvf73iWjPxiswYa1FyCHFRv8AJvNdGFzHK7JHeU+9wNzfTTzulZLDUkMNmOnrD6cMCwKFFnqw72ucO53p4Rp0aKjColtkWFJFkmzVOzku9R4w1OlJUR7Qqy+6kJAAJuQQwZwLiM9awQngDg6ECouXathd4dwS05gFCYchdIzAjkgmjJVattGeu7GO4koyNKZwa7MGdX7tesDkTEgOVFagSSkJuK1BJqSW1iTJktcx8jm75cqeZDaDa4gglBVRlQdg6Q+4JYE8/wCofgxbEALcr4g1ATfdrMK/G8DwE4SUmXMClSFVdNVyjatHI0fa+5GpAmFKROZQJpmc63a7cucQgJOViXbMtqcg5o3ltBZplxrYTsMrU+HWiYGqQtOY1pRZT6E9YH2j2WuWo+1lkUoqvEKCzmnjSE5CwHaWTmqFEFga1JIrXn4xxRmodOYDNSlS9zlCEn1G20bL9ZfE4QhJUFEqdiwLaXc7EQqFqSolEyUlb8Ry8RtQkBw7iNH2s1MtyVZgQFkjLw+6pLOS1U0GqaXhHFYUkZvZpzqBcnhOjFyakitoY2C4ntMrU2bLVnD1pcNQsAS720heZhyEoCznBL5Vk1d3qCSS24+kHlY5QIaWAwKTnZSgQwNyHLFiQHNfFXF4zETCUpMtOd3IJcpYWpxFhRw8MFZs+UJSyhbj9DvZq11ZwLRn/nUBTPHpp/YspcopWsX4SQQoEd5VQGJoGIMYU38JzUuBMlqSxUTmykDcpVarb9YqZ9F1pdjY4qzhFSUZR40Gv2YbwOHWlZCkKfKxfKXAqWIozXPhWgKOAkGSnKh3ISVM3FmNnPCBTfx21xi1JDLyDJVQGdxmAKQ4SEs4JDEsSa1aClnTZpP+0pDLegykV+KjQfxC8+SRQBIKaJA0elXbUHyMb8ztFwPZ52YuAohOo5X0Ln1jG7RxAYEpF6B3Kq3I8g5Y3rWA7C+PW6sjuA172SGNgWv/ANUHlKboIHJZTILKK8wQtmPtApRAsCAugZX6gQxBYMzMruVJDgOBTkDfwqdHgJlMtUyZwhWUu5ALM1RzLPSDYuQUuEjIUl2WQ7Ndklzd9dL6ry5YSaqUlSQ1FAA7gsXYu5YigEEWQXcVZ1V25DqIw06MKhKc5yqWQWJW6Ael1EAjUD4wr+YUpnDtRwwSHuBThrsKuBSBpnhJ4ageGlamxvStXfeOTlllXJzBklrKzZno5NR5840ah5yn/wCsakFD16kmJFEy/wBPs2p3mew/xLxIQSkzwf8AFhoCTVnZ9KQ0AVEJS5NDl23I4n08IVTIZlZ8zDuM1RobaQRE4pGZKFFQILAWGr7gFqc6xWBpSJDAlQSdgAKJDl/8enN2rDMlKBQO+VqpDkGzKNAWNDy1jNwk5RRuplE8Knpo516VsY6iccoYAEBwQ+t3PjtqaVicOfTwnCWsDODkVoX3B6Vg3bUwKXKUPdzF+TMK9SIzsPgwSMxpmPEogMdi1S/MRO05gkhswUCMoINBVyH8vI7Qydj0rI7USl3/AJGlCCCKU8DvDS5iFoC0lkmjl+th4+Q5x5GefeJBzOw0bfn9Y2OxZqAkJmqLnuS2oXpmJ3uGanKHlw+tOTbwuHSlJIKcx4i+lbJ0IqaA3J5R18rZg4Lu1wHuPDSvhF8RgUoAKkzaUIykHUsHB0q+aF8ROqGSsZmIBCjSlSTTw9IjDpgYaUKKWlKqAHNe1tDzp5QviM0tZOVKkuC4JIGj8WnK1WjilrPAywzsRxaXc7jTQ7RT/S5mW5PmC5Z6ZTlZ7vVo0h3ApKxMUcpN3KSDlU712SXYN8WhqfNIXLQCXaoDKDqDgEjvU95yHJGkUn9kZAVk8IcudWcg96lrisEkdppmIyJI/wAgijOxdTgDI/6jcDkTQTCYXKsOzuyQhINTR2TryJHjGhJme0BoyQHBUSlStSWZINIU/KhCSUFSiB+lqagPVTHQD5tRa5ikkAAJ/SBZw3EoDy/mBhMVPCcwCUlIPdch3N+EjN12oIEMyiRlSnUqcuGbM4LvZqCnhF0YdUwMc61aJcCzAVI2AJOwNzHMRIWEA5EggX7wA2zWsWYbHkYxWm4g5k5VlIAqSqpYhmSLa3Yc4z8YtCFAqdYVcGhd6nZiNXu8MYZOZ0qUlSiOQZ6mjAk0o2wrsAIJPeS4JCS9aFiKly7dNOmmN20F9noyU4S7uz71cZS3QtuYHLLOA/dYgqDXawpmtQvAp6EjhE2qiM7l2NRRRLIelaaCsNJx+UuBmpUgmgYl6AJLO7jRUYFZhBUlKg4Di2oegzAMWqbW0rBk8ILEKNDmAIGhBUosMxBfL9WiktKVqzMsKFzmC75k1G9TTYGu9Z9HYl7CmvOn7btcc4GETjsu7muYOpz1JNPK5oYi8KWZxUuWBLgasNOVw1mtWYFPwgMCxU1wNbU0qdxqxhiamiakgF3cXYWYghzUH5tGtxgMasS5SiamzUur3iKsKMx/TS8YYxAJagJd2Gnx9d9zG2uQpVCAotU3cO4CgEs4YHkz0hX8qEgcCAaMRpoxIGbkfjeN5QTdKfllZksWrW9RcNuQbbGxhjGSw5mMzjMW0JFal243FGYNuIuvDqowNCQWCv8AEhind82ZxbxNMQsLIdLEXZJoHBqkEEW33q0FXBETwWJculhxA0BLcTNRmBuLWDQebiEgpSiqXoS12Dg1DKDMxrYhxWJIVLKVMUH3kEpKDssDOMo4QD3qFHMxSZgiSVS28HXvRrHwzDyeCU2FZ+IVUqTpUP0vTX+dI4J9KkAqIQPEgEftCTmI3ULG1vYqDuTTvMoAAdSAxprtAMXsoAjcsakVI+urmKR6NTVlyACkCjV9a1Lv/ESM3E41alOAXsosC6hr1IYnm8SLnGo104gg6Mx3eosoOPveDDGEUYKBBzJZ2HJ6EUv9GhKWkUc5aVTdjUAgv4Uv8OysOoiqiz3FGLWtYhvEP1rCdTjXB4RmBAohNMwUdrUe7cQtHT2iGZ2AcMEpNP3G79G1eEklZGVyEu/hWjvo3oaRU4DMHfW2apfkxrSp+sGFrnFJUBUBTd7Kg9a0H2zUisyWMis6kLQW7wqDvlA4dncX1tCacBlDuSCWqmofx21+kMqkJlmqr1KQoAVo5CWJ5sC0DF5PYqc3CynsogkJrT3m833hzCrUCQQiYGIdIcMf3EsQ5326BMx2LlKaVCcyQXJJ90u1nPuvDEsKTQlCnYggvmBBqhku9aghxRxGrRaSiYUjLMUEvYu1b5SCQBYNDEqYriJUp7ZXGXMQqqixJvYCp1EJzHUkgqtky0BvTKxZzSxDsl6sHuQMrBQYu1A4UBcBVUs9hfS0axlxi5iWBDguHBqKmv8AkA4ccg8EnrmhNAtgLFDg79KPY/KFCsgF18J4SScwsWIA6AO1jBMXic4yIIcGi1GoTTUVSz1zFuEchGwCLnCW3tUglwGKmDVBolq0sQXrZoOk5my+zSUv3coActlGUOTQMrwrGH7ErVxzFZkoc+8kbVZgSADXcWqYcwmFDpGchJL8JAUxsHLhNdQBDZJ9aVson5VDM81wWYsDRyTQuXFNaGFZ06vAXTQsk73Yqa9HFq+Qu0J7KClEGvdYkUqApR4lFy7k7UjiceGfKDyKQGZ7ZWpV35cogrqmLUSQMoskpo7HVSqgB2YXdmMVmTEp4Uoa1WIzFrhKkkkh707w2gkqWpYZRCSqoCiRQtoQVFNw+VrViSJMt6lRLsUgAZyBfMSqhbVDigpG2HAhPC3dIAaiXAzNV8oDmmrAVpCv5AqIDcJJpb+zpvG0nBIyZsigSTSquEBBCjm7wDmwatBEXPSknIEAgEBbi5Z1M7Gr0Ogg8m9FE4MSw4mjJ+qgUNakO5sHN3pyk6VlHCNTmrmPecHMC+b3baNVoNiQojMpQSnJ3Ui5FVANcVA2tycWFUlDjiKVADkFAJu3S4rzifJgkYhSgyQWFylyKUYEOLUrQ84kxbqSFKJ5FwQ4qBqNq7a2g6ZL0AFKs+U6XT7pNCGfxcE2ORAJyli3BdiSDV6hnIDA3rq+1SYbAZgQCVsXYPoxLJILitOm17LlBJKgpTuKdD3SxNHHV+kBn4gpSCAAK3IOoD7vTUv4COSe0s4dQGcf9zZQ5d3Olxvyg7FXwWJy2dNABdyo0CQByBNmoXuHstyVKSE1cpVlBoC9SrMxatjUgveOSZoCXY2ylkPmAHECk86EX2u8ElrCXWHKgoUBJuLOSCCOpt5b0QzODALAADBgnNSmrNroQLBgCxi5aV3UkiwRVL1q4CSNHemkXVNOZsxuxKQA7AakF6a+kSdNd2BQ9CCpJLgNYpHkGqXjMRQoBVG0ITzFC1XOtfq8cmZDZDnM1g9Qw0JVb0iy1IBS5JDjWrUr3Tl8zR4MTNC2lpyp4i6SS4IzEKNyLDc0fSMZ6AmYhQoUqpR6nLQOHLjzp5xTKCS7JFDo7UplYcRcDRjAsSjMosDU6gd1gQGsNRajXi6k8LDcF3YVs5pUf+3KGJv9IzpqQwCElhXhBq5pXk0SLflwLsep+gNIkX5JyF5imAzAHl8agCn0g0uwG5o522ygN6xIkdKihCcKpOYVZgyhdqUS3lSCqRlU2zt4gu7MbU9IkSAmJM4DOAGUElT6MDUX2c7uBXYS5RBzKOatna1SaC9uraRIkaMpLKkpK3GW4cAljQOGYmu8OCYUjQoK0pUlQCgoqFFZWDKy+87ghuIEgyJGJWTifaHIwYg5XAvw8RA1bTm3OKYlRQhVWyuAQHILtQFgP62aJEhzs/C6pwXxHR3amagJc6nnfyEaMuQvIE5mSllqArRg4FqtTSteUdiQ8qmFZM7iLuVKVVVHJJPKgr1ajxqp7MsMzg7gdbW3DRIkcuSxcFh0la05UkJepFaVV4MCG11goxrApljUErUA7ioYAcN7gg1d47EiYKVOIIDbkm9+8+b9RdT12vD8jCBQzE1y5gW1drOzVFOZ5gyJByXB+0l8NzQA3o5UU1D8QDJN94yzOFCBUhn9dyzVZvHWJEiYlRWHWp3KWBDnfNTus1N3fnGjgewyQ6lAiocBiWJzGlE6MKvW0ciQ24R/y6UslQJAcpYkNYFwDW9KjWO4zshOZIUcpWQAoBSqhiKFYDavd94kSItrrxhE/h5SVEFbh2Nq2ehS23leCqwCCeF0HMLF/FyxsR5cy8iRpyp8Y7hOzpaitkJDMxCRqoC0EkYVROZ0lCVGhd2QQGDaVDB6RIkO1PjEwJOfIkAqIWEkuAkVsBUl9XhCZJVmC+EAkuAGdm2teJEio1JYjHJJByNlBFVFW5euv8xVGMdlAM9GJdxzDRIkXkEqoxKnJehBDeDeHhA5yyKHiBUQH0+945EjQVb8woav1ESJEis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1860" name="AutoShape 4" descr="data:image/jpeg;base64,/9j/4AAQSkZJRgABAQAAAQABAAD/2wCEAAkGBhQSERQUExQWFRUWGBoZGBUYGBwaGhkZGhoXGhgZGBoaHSYeGBojHBoYIC8gIycpLCwtFx8xNTAqNSYrLCoBCQoKDgwOGg8PGiwkHCQsLCksLCwpLCwsLCwsLCwsLCwsLCwsLCwpKSwsKSwsLCwsLCwpKSwsLCwpLCwpLCwpLP/AABEIALYBFAMBIgACEQEDEQH/xAAbAAACAwEBAQAAAAAAAAAAAAADBAACBQEGB//EAD4QAAECBAQDBQYGAQMEAwEAAAECEQADITEEEkFRImFxBTKBkaETQrHB0fAGFFJy4fFiFSOSgqKywjNT0gf/xAAXAQEBAQEAAAAAAAAAAAAAAAABAgAD/8QAHxEBAQEAAgMBAQEBAAAAAAAAAAERAiESMUFRYVIi/9oADAMBAAIRAxEAPwD5uoaFPQg/xESWr5xZJDB20FhR/EvBUXYJdqPWgO52ji7H8DOcNf6/fwjTkh9I88glLaEevU6HrG/2PjxmZVlMOh08/lE1hT2aq8DKVJMb05MLjDZjWIlLExOKUBSAIxijeNXGYKtqQpOkAC0XAHIxrGto0vziTGMJO8cyEWjM9F7cBMLjGKJa0K4WZSsHUgGoicOmZ2NKRFMPjyq8DEwGhgsvBgFxBI2tLDocVrBESRtEw6gBEWtjFSxNlSf2YCHEY2KkEFo3fzFKmMrHT0mNjSsSZIU8AXiFjSH5uJrHJiQRaEs5GLV9iNOT2kyWygm1h9IWMpKUuR0i3ZvZS5xzdyXU5yKMKHLZ2NySAKOY3TAY3Fg8LCprwjwHwMNS/wANz5jZZISlmBmZUDqx4j5R6BMuRhEZkhlMwWrvq5pccI5gAFr6xi4/8bzC4lsBZ2cn7f1ifL/KvH9DR+B5ockSeG5LsP8As6waX+CkORMxOGlnVk5qNawbr9RGDiMRNV3lLL1qSPs8ucTs6YgKKZocKDOe8k6EH5auXhvkMjYP4MkpNMbhTpxIUnx1+94WxvYIApPwa8tGTMSDrbOlJN99oTxOAUhWVPEkvlUBceD1qPpur7Mgsxcb3HIaNqPlDN/R0th8KnMnhSoFi5Ao1zQV/jWLiQklTpQ5NsoAd34WGofy6RaQLFKjXWoylQvVtfDflfiyqpWj6txOL2jWkqmQh2ypbV0gjm1N4qJKRZIv3sop1p9vDc5NaU0vzt1uIWoA9tDT471+EMoGly0seFL/ALRd6i3wgcwJBqhLbMmm+nX1heZPuPv7pFDOe8IFXJGoR/xSH56RIsmc4+/pEhYGXJ4rEgP9PPWLoS1aNuDr/cRC6qO1vt79ItJdTk1IsHP3TXrAUMwhiwI3a33tBZQLX+QNjQ2ekClOGzWtQCnozxdM1gTmDFqGtdHOmtXpAzawfbRAAV06HodPg8aknHuRHkWcOz71+z4GNHBY8pbU9NOcTYW/iMY5ZoBQxeStMwOKcosnDQMVXhQQYRRJIJBjWlJDtHVYdID6xtGMuSgg8ovNWXpDCZRJpBVSCLxtOF8PO3Ecm46vSNBOFDHeM3GdnKAeHoL/AOoKi8jtMvWFJUsuxhqZgwA8bojYzFlQoYFhly1cKwsHVYIYa1SRUDqNYGE0vGh2Fgs2dahRKU+ZV9B6xhIBN7LKbsdQRYjcbj+RApWFKjlAJJ0EbmOSPZhCl1SskJAchDUb9Lk1elIFhCpIOVORN351YqUWezs7QaZHMH+HUnimf7pDf7aTwpJUO+feNRw2/cKgfbvb6JACQxnPYMcjOziwIBYAu2j3j0OFQn2eUKSgioOYHKqoBvperWjxsz8AYlyUiXNuXTNDmtyFt87xMs5Xuq9PO4nGqmLKlk1c11NtYtKYAMBSpzH5RpYz8M4lAZUiYltcpIPQpSR5RlzMORRsvUs53rUx1mfEOzJ6SLB90g+tDzgWFnJJOd+op5/VoMJDvld9gSf/ABDecDm4dqmlKECnQ6g/dIWa2AxoKfYTCCgnhVShYsR97g3rXGSAglK+8kAi7KADgpJ0ICmrQhjq2TLQCCHqGLXdqOKOFBzGmnG55aQqqkVSqnEj3kn4/wB1izDugyZBUh97MNRdj/3DpyaCyksGVVZ8A9K+N/8Apjk9gABR6nR2PxHne8QTswAIrbMddnDeu5gJdaTVzr6v6fUcoFMTcO4a++/yNNzDAluFUJffQ61+/SFzpZhpXUeFWPrFRJKaICp36QzMNYr7Am0WkBM4xIKrDRIzGEpOYje9KAXHSj+kEJCXqNm+9SwpyigogFL1UX52b0aAYgn9VmG33SJUZcKLAi3p1P8AGu0dmywGvf71t4wtIOl9Ei9wf4hn2NAo6ve5rQgdI3plEAhVwedfiIYRWmr2P1++sUTMAVTTcfACDLQ7FyNv6f4b6RqRJeLKFaj7NCLH5iHpHaldG2+Len20ZAKhsR1+R+kdVKUHIppW3n84GelCxQjUPDkhCVsCpKH95Tt45Uk+keUw+LI1Y6hvvTzEbMqeSATbVtOUTYXosD+Fwo/7eKwqj+n2qgfWWIbn/grFnuoQv9kxJ/8ALLHiu1MQVcKKbnXpFfw92jNlzMomzE7MshjcUfaDKzfxOCmSC01Cpf7gQ/Qmh8CY5OAKbxt4L8Y4gJyrAmp5gAnqDwK8hCU04WY9TJVThKcnoCUndxp6RaZHmZjvSGcMXoYPiuySitwagixHKASsPqS0dNS7MwgFocGNKZQQig95Wp0J5DbU1tAJ1aJ2qdfp0fZzQRTC4f2yStbezScoTbMaOTrltzU21InVSfQJnaeRBUlIJfvnuu78P6jq4aorGYrHrUSVKJSxUUjhB0rlY66neHu0UmYp24RRNmCAkF+T00tzaEMfwyxLT3phTe4QO6DsSSS0VJGtPdjdnCagqIDatRQ5jccq89IRmT5ssqZShk94EsaaBQexjdwsz8ukpLOlDjcnRv1dP8eredMkKAJckEildiL0epqYrqo2ncL+NMZKPBMU3NN/SNSV/wD1DHEZVTEkHdCCPHNSPNzcATZJPi5+/CFpmFy1II+sbx4m2tXtvt+diE8RllILgplS0PRroQCaGxUR5Rly5wLBQYjW2vn6wJ2DGx5/OLszFJJFjau/3pFYkVckgkhszHum4v4EX8INhzZVWBq2hOz21Ox+MwhBdKiaBhuK0pqL2/VSGJsnJmKe73Vaj9QpQ3HodxE0lF4niLWLUPkGrRqiuw1EMy1MWys9KgG+lBaEpqz3tWq5qRYs996iHMHiEEBw1BXnsQaEHa49I1jLzZoRXcUOji4fQsXY/wAwgVu7D7+x8YY7VADNrf7GnI2jOmT20+W8Mgo62qb/ANRaXOCRZzCKsQTFkzmEVjHh2gNUxIzr6PEjYxgS2Ac0F+bnTlQl+sDCMwJbp6v8hF5kwEHkwJe5Nz0aCyJYJ4tKBNtnL+niYGFlSw3K5PIWPKgiilBRJc5bOd6aN1iwagvmd2vRqH/qYdPOBYoMMruwq3Nnr5xP1TqFhqMH3YV2DGLLLAgkvyr8Y5Jw4q5ZhVvUkvQBx1IEWM0GwoNT6t93hDsvEDunMfX+tdYJKw6gHQVP+l28OcV/NJbvt/0kv4kN8IPLAIfh5VHxAiaoBTuAoEKsHoHuxOjmxtDmFxBQFFqAMQd65SB4MRo3SO+2VUFi2rc9Qb86wDGnhSBRz4UZucHs+j3Y8wqJe/6udf5idqSRLUiYguAR8iPDSGOxkOhBY1XlLA1JB7uhoPWDdrSz7IBgwTr3gRRti3KN9SdR2glhz+EIdqTXtbaE5KR7NBN2ECxIUTQ0iadbHZ2JUlDKLoJFTodOj2fn0dqZJQX1LOBuN/46bxhYLEqFCaWI+Ua0nDZEOSXUaE1YC3iLv+06RHpc7CnpzkJ0Nz/iKEg+DDwOsTtSeJY9imjrJOwAVwgV2CfAQbDkJSqZRrAcklm+FOUYxxOZec1d6aF3p8YriK9Aeyv9grXZKRQa0FG1qBHnOyj7XEqJY5dCW5fH4wVPba5iVOqh4co5C55UB6iK/h3AqE3O24bd4uTIi9j9vLyLUlBd7OHKQbMp9K2jOMpkpJd1FSmD2oBboqPSzsChTlaSSkPkBAetv55R53HZiskgoeybAAWa7gBoqBAr/I+rD4QGcgsxfqXH9+cV9qpOo8R8Iaw03MGKX5gn1SKnqPGFmTOk5D8XZv6O/rDUqW4o96huppzYUe+UjSGCjKNxs1v2lnT5a6h4EkezLpL7gt5HatQehh1hJGFKs19yoWbQn7fxg2JBo7EChfd9bEclUuAdILhsYkkq8y4FCa59Ka1DXo8ExKSpIOrZXYHRuJtxQ0rXlEfWZMmYRRRcHc7WbmxqIewmFKjwDUDKNy7MbA+h8YrLw5IYgEh6Gtqu9RoWUNtddP8AD0glTDTe97HfYxQPdndj5SkrDs7OOlGah+94U/GJCcOlAaqgGarJD/8A5j1yJZNFJtrHhvxfPz4gSxaWP+5TE+mURU6jn7ryokmCy8ITGpKwdIcwmBc8onydMZ0rAMIkbMxABpHYGeU9m7gW+v38NodkgNnowt/IFWFPE+MLM3dubHmP5LUpSKzXZnqSdL8uQaLYzh5oNg6i7FrB7AaWu+pi6cM5DMX4jWjWb0PpCuESM2/O+++u37TtGlJlPoW1qbM5uwJZvDrE3owOZIUEnnU+pDjk7tp4UEtSCnLlKzSocM3N2V0Z9o0DLBNQ4szsGG5o9XruH6LzgGJOUDQJoB0JBf7vBDQ0JlvwuOqHI9evuwXOkF6jnbrVJA8GgQ4h7ympavLn5BouMragu2v/ALD4ERmi/t07hXKGMOhM05C4JqkuCCdn5/Fo7LlFiSx+IHOoeHcJLSLJGY7J38T0d4OiPh3wyQmrqqAp31sPdLdCRCXbWNWoJQR3reOvrGlJmkzCtSCvhYjugEWJYOzAu405Qvi54UpynKU+4C7a6gN/MT91mnhDhVpRLmyxwpSn2qDkUClIAJ0UKNxA1A3MMT/wYCnPImGYNiwUPkfSPETcWUrJsD903j23ZGPVLQhRJAIHEl3D6qQ9W3BHhEcpYrohJ7DAWCTY1SRtuOunhBcHg1YmYEpcAqYcgAV03pXmVDemniULnOSuRKKqn2k5KMoDAJYOvVzw69IcwS8NgZLoX7eaUv7VsqEhTElDkZgQAXsaVie6eo8lj8JWdJQRnfuDVi4bqG84wUTm0bwZm0I3tD2K7RC8SZiAxLEgfqsT460u8X7cwdRMA4V3IHdVr538FR03vKGXhknepNABcDXmDVuhjewS1ukOuW1GZ0q13oW84ypeDAIUOBIF2fqSHBY6xpYMBPvZnIZg9BXQhT2vWK3U5jcTNLB+LQ8QLnrYdIQx2BQqqQATUggA8q28ztDMgCrkEhySoO36qE0pXcxWXKlirEu7A5bC9RqL/SNOg88rBVLM1726Xjn5N2vyGVX1f7tG9OAUGAN+8CK8izjw18Yz5mFKcy0mgAANXsHYafDzi9STAynjOV7AuKdFEwDFS0qHCodf40HpD+JQDwlbDbMVV6AB/M3aKowKU0BpWhCxXk6W+N4DrJlpUNWXRqXH3RqiH8ISad1xauUtvvSngHvHJeHI4WppqmvMW2+caXZ3Zqq3r4t1FHY/PeNaweFkOxJA5+TvY+bu+4BGjgMUhBYJ8haLYjs8EJ4cxFWFIcwiuF/ZMx2qOojSxF2nJXaYShalGiAVHdgHb5R88lzjNmLWrvLUSepL+X0j0v4qCRIJHeWpKfCqj/4x57s6TUQ29HhGjIkw6BkTap016RWXLZuVYd7Lk+1WVqfKmiRz/gfERy10sOYPBoSkAsVGpPM/LTwiRxag5GUFqOb+MSK83LxfNJqmADM4+BLAenmYIpOUFR7xLA3YC5+9o4uUXFHUWSNdb+JeLzkEzEhnAIHwfpYnwjqXUqCWD6VbZiW638xDGGmMGapN6ux31CXDAe8U7QsgVdvddtiQa+A9c0PGSWGa1968hyDDw5wUgpngpYKYU1veCyqhg/iUt6g7RedhkJsVPzSX8auOnwihRS5PIn4AW8omqi65TUKUkvQgmngzEdIZw8j/ACc/pu3gdKxzC4Xltf6gxpIwoG4Ff4PO+/yjneSpA8Jgs5d2NgKgfTwFOWsa+FwaJYBVlJagSC6v1DKQA1RV2qLUhWUlKVNlUS7FwGAO6iLU5Fxu0NJwyiHUHpetuvLf6wEymclR7qTwijKzAnYWIoKfG0ZuN7OJTxKYivCAzXIZnroXazxoiUSOEtZstxpYfdL7WnYALYLWBWtidbPye760g3Gx4TEy8xygdKs3qwjc/wBTT7NATVgAa3IpRrinjTYx3t7CoQoCUSkpALuXJTlcuC6dK00bSMlE5JPW3Tb5eEXmxvrc/wDkIB7grMPukPRLj3SWtVRJNXSE5/bfaappUASBr4PfbXhFL3vDmJlEYVK0WtMb3arKVHkysrjkCQ5BXldhqKQtYUlBDgCiiP1Kd2fQfANBLI1ZvYWAVMxEuUgOpakl20dzXYJCj4R6+cMOpUyQ4Voa0KgdDqoUN9N3EZWF7EUJ0r8tOKSsKSviGdMtXfKSwplB5j4LfiLGokLMuWllOSpj3QTRJ+nxjX/q9CdQ5/pqJUxIPCkljVmZqsoWDmhe1xDGN7OygFGUhdlodmo5dOYeHPrHlZ3bPtMqSVZUudnUQBYUADXZ79BvdndoKUEjMWZjU0TsK3LjoA5qYcs9tutlGECkJJAVwtr1oC2urCz6wpOwy0gGwexGoJPlbzERfb3EsSykIlVW78emVDAtrUsHPOupjVJn4ZKkVBAKavsCknchjG7DGMwszhmNXrUuKirXi/5YAEl3IYHXq6h8+kJpVlLAsL7kMDty1h3CzQ6ad5Wh5uan4wixj40ZHLEABiTc/LUW5UhFHac48KCojqCOfA3ncxtfiTCHJYNmDt0U2tv71gXYfYi1OpSglA3S+b1FIrZnYxMBh1TBUANc2b0tHouzpCUJ7z8xp4QFAlpTYBr6D+oskS00SwF2EcrdUclpSD3heGp66FiOlAYxJ6wUuygdGFW5AXgc+aSpIy1uS9QBfMX20icaEvxjNGSSkarUX5JAHxVCGBk2eCfiXEJUuTkcgJUSHOpDM/7T5QvJm0+EdPXFmjUmhbSNXs8qQChwQDRtCb11jL7P4EiYq5sKUHjqYZ/1kl8lRc0AMTjVqTZNapJO7R2MpGOWRqORLxI3jRryIUArNtQfM+ijFJcsVVzoOdPV1Q5i+zSkhq7QtiJZCUgaE+dPn8I7Sir9jy3JUU5nUWBdhc5jvt5u9AWJilTCztRqUtc08eVzq8SRPySmTqkkq3FbeRaE5E5SVFtGA2B18o1EMz5QQMiX3Jb6W8Xi+GkOq5NjW7Hne7w5gpapgJc0uk/KGcBga+Xlf5+kRq18PLNrjmBo9CDa1xt5vIsxvZ/qD112O0DCN/SunPWxHSAfmGPk/P5HW/yjnitNy8dlowPw66tf7aNzDYpPsSpZFASX2Ar60jyf5g3Td7Vv0gOK7YZC0l2OwsQ5Hi7eUMgO4jtsoHtAvgzkBGUDMgKN1BTvs6RTUw327iaCYmxDhwHDh3NfsvePK9ndliYqjFgDYgmlifR284b7dxJDIKgSznKKCgASHLgBIAc1NYvlxnwSk8TjCS7+ZarnzvblA8HIoSWerDbdtn9OTxMJ2XMmMpKOGwUogA10JuOkOJwapUwIWwBYpWHZ9wS1QSx8NDXej7aWExU3DghacyVUUggZre8gjX11Gp1ZWKkzlBQUOijborroR4xSTMKwGTVTub1FxuC8cxXZKFLBUE10sr/kK+sclb+tbA47DyM01ak+0CShADKoaqJ0rQN13jOHZ2CnIVn/ADE1ROYqGRBzEuSkrzGp2eEkdnIlklCBmGqi4HUmsdlyFUaW25d0voekadd63VeP7ZwYlzVhCVJlvwZlBRbmoJSCXfSluZe7HxqSoBVKMdK/dfEx6k4UKJTNmOFUKGB8n23jz3an4dCQVycykapPeHRu8B5jncdfKXqoswl2l2EtBzkFSFGhGvi0avZmMUiQhJSpIKncggCpISH0rr5xhJx03LlEwgaVje7G7aZISoh2qTy+xFXcEdWoEsaEuWL1oKwbBoKJm7AsfLxgszIouAOWhf5V+cXwspQISRQl3005UtEk+uWFgp1oW6kB613bpBpkggAZUvbvMG6QROFZKnN0sS+2ZrbPeMz8ugpIKq2BaqRdRBAYWvzia0OTZ4FCHcaWVoW0A6wutISSxCWNQ3yb4QvgpZQvvmYCa8J/9vjDeOUkVzFy4CaOPKBi6sQC+Wri5cH1i8+WlMspALkEqULB7A/No4iWGIBqBWp0imN7QCZBqHAZL3c0DA7OTfSD62sGWM6yakCgPIfZh9OGcgOA+unWKdmyuHVvu8PSZJOZVGAa2tPDQDxiqSicxCgXazgN6qi5WqUTQBOXZ6OT3veND5iGEPVQo5YBvvzaF1gpdWUH/kb8nt4axt0YYlzVEd5NKGj+rRIBLxV3TlrYZRt+ovEjdnIGnCzFEksE5XJ8KXrX5QEdnAu19Pv1gasXQFQNCQCBX5nbzg8nHIXlSSpLM5qLa/F4exii8DTLl0AB5B/rGj2fhJiJKQUpKTfMwqSa9dfGAJnAA8QcG5dn5ULh/TeC4eSzqdKiA7KDJfQ0HE5OnKC0yGZchgaCtA1d3HOKYRL5qa630f43faKpWvJUO9CqxFXomjeHlDUls37q+or8/CBiUyYK0/t67D+4TUCAfe8dbfy140MdLr8G5b7Xv0jPWnfX5728f7jMmHQlTlRb9NdaDXwjmJxaRLMtOZgLC5tUC1zrAljYt0rTXqIQmS3Of79YqMNge2JgdKOEC5IqK6N90hzCdlZhnmJUpOiQW8SfkIS7Il8Tq7oIpYE7W+/GPS4TsxLlSc+TmpLAjRqkmlg5MNwRYCWo1B2qSx2Fn2ECmdloXLUwqO4xfKd1atoesX/NJm0SkgDWYMr0ow2fSDYWSEk5uElgyQK0Zi6ue8RhtIdmzivgqlQJcGjEEB9nHd/47xpSpagSMmYD3gxV4iMvtZHs1iaAQk8Mx2bN3UqYHUcJ8OcHxElDJWFKKlJdIVly0NahjTa9o38N9a0Jk4MR7zVCk0bWmsdmYoFIAYUq1BGel2zBSkqSLEuCH1Ar8YdwyCsEjgLUcZSX2gBZHZwYKS5Idncmtz9iKrcO6gVOTmdgBZuRhmRIzAkqN2yruDQu3PnFZMqWtRTLWnMkseLQUazRWUWsHtjslJBmoFPfAt+9OvUM2sZ2FQ28eyxfZykupASpg7ankAoB6R5LtLB5VZgkoSS6dMpNWHL4Wi4GlhXzDXTTwsOYjd7NlZgk2ejm73HSo/iPLYDtBSSM3V+e7RrSe2AkAvqKV3+/KJpa+J7RRMQtKVMtPeBuHPeqKh28xvCHtUgJAJUbl2A60ikmSleJXNTYy15x/wAWbnUf8RCiUqWWQlRSSWBABG5JpaCzRhtM4J2SNwfM82eA4fFA2daS9yzltNTRzBlYnKkpBBYOp2YftAu16+sDkypU0uASz1FMrAEcq28toCKuaBwywXd7gEeZttaMjFzcyghiAipcuSogVJ6N5w0ClKC9EsSWZ1Xpz1beEsHLepuov6v5CGTps7aUiWAmnlFSlANV2Pdcpq2pPCE3BL6GOrmMoJSbcVs3dBIp4RnzpxJzE33QPI00LjwgUZxM1R4syHsDmJALXTlfpWA4BRl0UtKstUpVVnYhQ0ornFZuMOUCg0qhm2ajawFCaOpi9AkAB3qQSwLchWukUOjP5ZSnKACNSpVSSASTprpEgMtRD0y1swPxaJGIUuUl1AkNQm7ZstSxDgElvDpAhhHTlSbVvuKtytf5wWXNTYyxeteh9fOCexoxdIrWlUtQgU8YRoKVJYu6gNBUJ+d9tzD8jGMMz8KQygHoks5SHqEkty8IRGHCWewFKebsxI1doZw5skMqhp3QxFaClgPjBY05NFOLLJUKg6tUm4LmpcHXaCdmz0JWM5qaJBLWermj3HnCOHlzCtKVpyvrp1+94U7VwZGJCCCASEp5J5epjTj8a3XrJ+FdGZhVmcu9b0ty+xGPjJYBILggh6XFagmhFyD4btrTsZnTkS4ADBtMtAHsK+gPUZPaWIbkQ4FRvf73iWjPxiswYa1FyCHFRv8AJvNdGFzHK7JHeU+9wNzfTTzulZLDUkMNmOnrD6cMCwKFFnqw72ucO53p4Rp0aKjColtkWFJFkmzVOzku9R4w1OlJUR7Qqy+6kJAAJuQQwZwLiM9awQngDg6ECouXathd4dwS05gFCYchdIzAjkgmjJVattGeu7GO4koyNKZwa7MGdX7tesDkTEgOVFagSSkJuK1BJqSW1iTJktcx8jm75cqeZDaDa4gglBVRlQdg6Q+4JYE8/wCofgxbEALcr4g1ATfdrMK/G8DwE4SUmXMClSFVdNVyjatHI0fa+5GpAmFKROZQJpmc63a7cucQgJOViXbMtqcg5o3ltBZplxrYTsMrU+HWiYGqQtOY1pRZT6E9YH2j2WuWo+1lkUoqvEKCzmnjSE5CwHaWTmqFEFga1JIrXn4xxRmodOYDNSlS9zlCEn1G20bL9ZfE4QhJUFEqdiwLaXc7EQqFqSolEyUlb8Ry8RtQkBw7iNH2s1MtyVZgQFkjLw+6pLOS1U0GqaXhHFYUkZvZpzqBcnhOjFyakitoY2C4ntMrU2bLVnD1pcNQsAS720heZhyEoCznBL5Vk1d3qCSS24+kHlY5QIaWAwKTnZSgQwNyHLFiQHNfFXF4zETCUpMtOd3IJcpYWpxFhRw8MFZs+UJSyhbj9DvZq11ZwLRn/nUBTPHpp/YspcopWsX4SQQoEd5VQGJoGIMYU38JzUuBMlqSxUTmykDcpVarb9YqZ9F1pdjY4qzhFSUZR40Gv2YbwOHWlZCkKfKxfKXAqWIozXPhWgKOAkGSnKh3ISVM3FmNnPCBTfx21xi1JDLyDJVQGdxmAKQ4SEs4JDEsSa1aClnTZpP+0pDLegykV+KjQfxC8+SRQBIKaJA0elXbUHyMb8ztFwPZ52YuAohOo5X0Ln1jG7RxAYEpF6B3Kq3I8g5Y3rWA7C+PW6sjuA172SGNgWv/ANUHlKboIHJZTILKK8wQtmPtApRAsCAugZX6gQxBYMzMruVJDgOBTkDfwqdHgJlMtUyZwhWUu5ALM1RzLPSDYuQUuEjIUl2WQ7Ndklzd9dL6ry5YSaqUlSQ1FAA7gsXYu5YigEEWQXcVZ1V25DqIw06MKhKc5yqWQWJW6Ael1EAjUD4wr+YUpnDtRwwSHuBThrsKuBSBpnhJ4ageGlamxvStXfeOTlllXJzBklrKzZno5NR5840ah5yn/wCsakFD16kmJFEy/wBPs2p3mew/xLxIQSkzwf8AFhoCTVnZ9KQ0AVEJS5NDl23I4n08IVTIZlZ8zDuM1RobaQRE4pGZKFFQILAWGr7gFqc6xWBpSJDAlQSdgAKJDl/8enN2rDMlKBQO+VqpDkGzKNAWNDy1jNwk5RRuplE8Knpo516VsY6iccoYAEBwQ+t3PjtqaVicOfTwnCWsDODkVoX3B6Vg3bUwKXKUPdzF+TMK9SIzsPgwSMxpmPEogMdi1S/MRO05gkhswUCMoINBVyH8vI7Qydj0rI7USl3/AJGlCCCKU8DvDS5iFoC0lkmjl+th4+Q5x5GefeJBzOw0bfn9Y2OxZqAkJmqLnuS2oXpmJ3uGanKHlw+tOTbwuHSlJIKcx4i+lbJ0IqaA3J5R18rZg4Lu1wHuPDSvhF8RgUoAKkzaUIykHUsHB0q+aF8ROqGSsZmIBCjSlSTTw9IjDpgYaUKKWlKqAHNe1tDzp5QviM0tZOVKkuC4JIGj8WnK1WjilrPAywzsRxaXc7jTQ7RT/S5mW5PmC5Z6ZTlZ7vVo0h3ApKxMUcpN3KSDlU712SXYN8WhqfNIXLQCXaoDKDqDgEjvU95yHJGkUn9kZAVk8IcudWcg96lrisEkdppmIyJI/wAgijOxdTgDI/6jcDkTQTCYXKsOzuyQhINTR2TryJHjGhJme0BoyQHBUSlStSWZINIU/KhCSUFSiB+lqagPVTHQD5tRa5ikkAAJ/SBZw3EoDy/mBhMVPCcwCUlIPdch3N+EjN12oIEMyiRlSnUqcuGbM4LvZqCnhF0YdUwMc61aJcCzAVI2AJOwNzHMRIWEA5EggX7wA2zWsWYbHkYxWm4g5k5VlIAqSqpYhmSLa3Yc4z8YtCFAqdYVcGhd6nZiNXu8MYZOZ0qUlSiOQZ6mjAk0o2wrsAIJPeS4JCS9aFiKly7dNOmmN20F9noyU4S7uz71cZS3QtuYHLLOA/dYgqDXawpmtQvAp6EjhE2qiM7l2NRRRLIelaaCsNJx+UuBmpUgmgYl6AJLO7jRUYFZhBUlKg4Di2oegzAMWqbW0rBk8ILEKNDmAIGhBUosMxBfL9WiktKVqzMsKFzmC75k1G9TTYGu9Z9HYl7CmvOn7btcc4GETjsu7muYOpz1JNPK5oYi8KWZxUuWBLgasNOVw1mtWYFPwgMCxU1wNbU0qdxqxhiamiakgF3cXYWYghzUH5tGtxgMasS5SiamzUur3iKsKMx/TS8YYxAJagJd2Gnx9d9zG2uQpVCAotU3cO4CgEs4YHkz0hX8qEgcCAaMRpoxIGbkfjeN5QTdKfllZksWrW9RcNuQbbGxhjGSw5mMzjMW0JFal243FGYNuIuvDqowNCQWCv8AEhind82ZxbxNMQsLIdLEXZJoHBqkEEW33q0FXBETwWJculhxA0BLcTNRmBuLWDQebiEgpSiqXoS12Dg1DKDMxrYhxWJIVLKVMUH3kEpKDssDOMo4QD3qFHMxSZgiSVS28HXvRrHwzDyeCU2FZ+IVUqTpUP0vTX+dI4J9KkAqIQPEgEftCTmI3ULG1vYqDuTTvMoAAdSAxprtAMXsoAjcsakVI+urmKR6NTVlyACkCjV9a1Lv/ESM3E41alOAXsosC6hr1IYnm8SLnGo104gg6Mx3eosoOPveDDGEUYKBBzJZ2HJ6EUv9GhKWkUc5aVTdjUAgv4Uv8OysOoiqiz3FGLWtYhvEP1rCdTjXB4RmBAohNMwUdrUe7cQtHT2iGZ2AcMEpNP3G79G1eEklZGVyEu/hWjvo3oaRU4DMHfW2apfkxrSp+sGFrnFJUBUBTd7Kg9a0H2zUisyWMis6kLQW7wqDvlA4dncX1tCacBlDuSCWqmofx21+kMqkJlmqr1KQoAVo5CWJ5sC0DF5PYqc3CynsogkJrT3m833hzCrUCQQiYGIdIcMf3EsQ5326BMx2LlKaVCcyQXJJ90u1nPuvDEsKTQlCnYggvmBBqhku9aghxRxGrRaSiYUjLMUEvYu1b5SCQBYNDEqYriJUp7ZXGXMQqqixJvYCp1EJzHUkgqtky0BvTKxZzSxDsl6sHuQMrBQYu1A4UBcBVUs9hfS0axlxi5iWBDguHBqKmv8AkA4ccg8EnrmhNAtgLFDg79KPY/KFCsgF18J4SScwsWIA6AO1jBMXic4yIIcGi1GoTTUVSz1zFuEchGwCLnCW3tUglwGKmDVBolq0sQXrZoOk5my+zSUv3coActlGUOTQMrwrGH7ErVxzFZkoc+8kbVZgSADXcWqYcwmFDpGchJL8JAUxsHLhNdQBDZJ9aVson5VDM81wWYsDRyTQuXFNaGFZ06vAXTQsk73Yqa9HFq+Qu0J7KClEGvdYkUqApR4lFy7k7UjiceGfKDyKQGZ7ZWpV35cogrqmLUSQMoskpo7HVSqgB2YXdmMVmTEp4Uoa1WIzFrhKkkkh707w2gkqWpYZRCSqoCiRQtoQVFNw+VrViSJMt6lRLsUgAZyBfMSqhbVDigpG2HAhPC3dIAaiXAzNV8oDmmrAVpCv5AqIDcJJpb+zpvG0nBIyZsigSTSquEBBCjm7wDmwatBEXPSknIEAgEBbi5Z1M7Gr0Ogg8m9FE4MSw4mjJ+qgUNakO5sHN3pyk6VlHCNTmrmPecHMC+b3baNVoNiQojMpQSnJ3Ui5FVANcVA2tycWFUlDjiKVADkFAJu3S4rzifJgkYhSgyQWFylyKUYEOLUrQ84kxbqSFKJ5FwQ4qBqNq7a2g6ZL0AFKs+U6XT7pNCGfxcE2ORAJyli3BdiSDV6hnIDA3rq+1SYbAZgQCVsXYPoxLJILitOm17LlBJKgpTuKdD3SxNHHV+kBn4gpSCAAK3IOoD7vTUv4COSe0s4dQGcf9zZQ5d3Olxvyg7FXwWJy2dNABdyo0CQByBNmoXuHstyVKSE1cpVlBoC9SrMxatjUgveOSZoCXY2ylkPmAHECk86EX2u8ElrCXWHKgoUBJuLOSCCOpt5b0QzODALAADBgnNSmrNroQLBgCxi5aV3UkiwRVL1q4CSNHemkXVNOZsxuxKQA7AakF6a+kSdNd2BQ9CCpJLgNYpHkGqXjMRQoBVG0ITzFC1XOtfq8cmZDZDnM1g9Qw0JVb0iy1IBS5JDjWrUr3Tl8zR4MTNC2lpyp4i6SS4IzEKNyLDc0fSMZ6AmYhQoUqpR6nLQOHLjzp5xTKCS7JFDo7UplYcRcDRjAsSjMosDU6gd1gQGsNRajXi6k8LDcF3YVs5pUf+3KGJv9IzpqQwCElhXhBq5pXk0SLflwLsep+gNIkX5JyF5imAzAHl8agCn0g0uwG5o522ygN6xIkdKihCcKpOYVZgyhdqUS3lSCqRlU2zt4gu7MbU9IkSAmJM4DOAGUElT6MDUX2c7uBXYS5RBzKOatna1SaC9uraRIkaMpLKkpK3GW4cAljQOGYmu8OCYUjQoK0pUlQCgoqFFZWDKy+87ghuIEgyJGJWTifaHIwYg5XAvw8RA1bTm3OKYlRQhVWyuAQHILtQFgP62aJEhzs/C6pwXxHR3amagJc6nnfyEaMuQvIE5mSllqArRg4FqtTSteUdiQ8qmFZM7iLuVKVVVHJJPKgr1ajxqp7MsMzg7gdbW3DRIkcuSxcFh0la05UkJepFaVV4MCG11goxrApljUErUA7ioYAcN7gg1d47EiYKVOIIDbkm9+8+b9RdT12vD8jCBQzE1y5gW1drOzVFOZ5gyJByXB+0l8NzQA3o5UU1D8QDJN94yzOFCBUhn9dyzVZvHWJEiYlRWHWp3KWBDnfNTus1N3fnGjgewyQ6lAiocBiWJzGlE6MKvW0ciQ24R/y6UslQJAcpYkNYFwDW9KjWO4zshOZIUcpWQAoBSqhiKFYDavd94kSItrrxhE/h5SVEFbh2Nq2ehS23leCqwCCeF0HMLF/FyxsR5cy8iRpyp8Y7hOzpaitkJDMxCRqoC0EkYVROZ0lCVGhd2QQGDaVDB6RIkO1PjEwJOfIkAqIWEkuAkVsBUl9XhCZJVmC+EAkuAGdm2teJEio1JYjHJJByNlBFVFW5euv8xVGMdlAM9GJdxzDRIkXkEqoxKnJehBDeDeHhA5yyKHiBUQH0+945EjQVb8woav1ESJEis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8114" name="Picture 2" descr="http://www.saburchill.com/ans02/images/190807025.jpg"/>
          <p:cNvPicPr>
            <a:picLocks noChangeAspect="1" noChangeArrowheads="1"/>
          </p:cNvPicPr>
          <p:nvPr/>
        </p:nvPicPr>
        <p:blipFill>
          <a:blip r:embed="rId4" cstate="print"/>
          <a:srcRect/>
          <a:stretch>
            <a:fillRect/>
          </a:stretch>
        </p:blipFill>
        <p:spPr bwMode="auto">
          <a:xfrm>
            <a:off x="3203848" y="1988840"/>
            <a:ext cx="2520280" cy="3367617"/>
          </a:xfrm>
          <a:prstGeom prst="rect">
            <a:avLst/>
          </a:prstGeom>
          <a:noFill/>
        </p:spPr>
      </p:pic>
      <p:sp>
        <p:nvSpPr>
          <p:cNvPr id="10" name="TextBox 9"/>
          <p:cNvSpPr txBox="1"/>
          <p:nvPr/>
        </p:nvSpPr>
        <p:spPr>
          <a:xfrm>
            <a:off x="0" y="2348880"/>
            <a:ext cx="3131840" cy="757130"/>
          </a:xfrm>
          <a:prstGeom prst="rect">
            <a:avLst/>
          </a:prstGeom>
          <a:solidFill>
            <a:srgbClr val="FFFF00"/>
          </a:solidFill>
        </p:spPr>
        <p:txBody>
          <a:bodyPr wrap="square" rtlCol="0">
            <a:spAutoFit/>
          </a:bodyPr>
          <a:lstStyle/>
          <a:p>
            <a:pPr>
              <a:buNone/>
            </a:pPr>
            <a:r>
              <a:rPr lang="en-GB" dirty="0" smtClean="0">
                <a:solidFill>
                  <a:schemeClr val="bg1"/>
                </a:solidFill>
              </a:rPr>
              <a:t>Light - needed for photosynthesis </a:t>
            </a:r>
            <a:endParaRPr lang="en-GB" dirty="0">
              <a:solidFill>
                <a:schemeClr val="bg1"/>
              </a:solidFill>
            </a:endParaRPr>
          </a:p>
        </p:txBody>
      </p:sp>
      <p:sp>
        <p:nvSpPr>
          <p:cNvPr id="11" name="TextBox 10"/>
          <p:cNvSpPr txBox="1"/>
          <p:nvPr/>
        </p:nvSpPr>
        <p:spPr>
          <a:xfrm>
            <a:off x="5796136" y="1700808"/>
            <a:ext cx="3131840" cy="2086725"/>
          </a:xfrm>
          <a:prstGeom prst="rect">
            <a:avLst/>
          </a:prstGeom>
          <a:solidFill>
            <a:srgbClr val="00B0F0"/>
          </a:solidFill>
        </p:spPr>
        <p:txBody>
          <a:bodyPr wrap="square" rtlCol="0">
            <a:spAutoFit/>
          </a:bodyPr>
          <a:lstStyle/>
          <a:p>
            <a:pPr>
              <a:buNone/>
            </a:pPr>
            <a:r>
              <a:rPr lang="en-GB" dirty="0" smtClean="0"/>
              <a:t>Water – Used in photosynthesis and used to cool the plant down. The larger the tree the more it will absorb </a:t>
            </a:r>
            <a:endParaRPr lang="en-GB" dirty="0"/>
          </a:p>
        </p:txBody>
      </p:sp>
      <p:sp>
        <p:nvSpPr>
          <p:cNvPr id="12" name="TextBox 11"/>
          <p:cNvSpPr txBox="1"/>
          <p:nvPr/>
        </p:nvSpPr>
        <p:spPr>
          <a:xfrm>
            <a:off x="5796136" y="4005064"/>
            <a:ext cx="3131840" cy="1089529"/>
          </a:xfrm>
          <a:prstGeom prst="rect">
            <a:avLst/>
          </a:prstGeom>
          <a:solidFill>
            <a:srgbClr val="FF0000"/>
          </a:solidFill>
        </p:spPr>
        <p:txBody>
          <a:bodyPr wrap="square" rtlCol="0">
            <a:spAutoFit/>
          </a:bodyPr>
          <a:lstStyle/>
          <a:p>
            <a:pPr>
              <a:buNone/>
            </a:pPr>
            <a:r>
              <a:rPr lang="en-GB" dirty="0" smtClean="0"/>
              <a:t>Space – tree roots take most of the space in the ground </a:t>
            </a:r>
            <a:endParaRPr lang="en-GB" dirty="0"/>
          </a:p>
        </p:txBody>
      </p:sp>
      <p:sp>
        <p:nvSpPr>
          <p:cNvPr id="13" name="TextBox 12"/>
          <p:cNvSpPr txBox="1"/>
          <p:nvPr/>
        </p:nvSpPr>
        <p:spPr>
          <a:xfrm>
            <a:off x="0" y="3573016"/>
            <a:ext cx="3131840" cy="2419124"/>
          </a:xfrm>
          <a:prstGeom prst="rect">
            <a:avLst/>
          </a:prstGeom>
          <a:solidFill>
            <a:srgbClr val="FF99CC"/>
          </a:solidFill>
        </p:spPr>
        <p:txBody>
          <a:bodyPr wrap="square" rtlCol="0">
            <a:spAutoFit/>
          </a:bodyPr>
          <a:lstStyle/>
          <a:p>
            <a:pPr>
              <a:buNone/>
            </a:pPr>
            <a:r>
              <a:rPr lang="en-GB" dirty="0" smtClean="0"/>
              <a:t>Soil minerals – needed to keep the plant healthy, absorbed through the soil. The larger the tree the more it will absorb </a:t>
            </a:r>
            <a:endParaRPr lang="en-GB" dirty="0"/>
          </a:p>
        </p:txBody>
      </p:sp>
      <p:sp>
        <p:nvSpPr>
          <p:cNvPr id="14" name="TextBox 13"/>
          <p:cNvSpPr txBox="1"/>
          <p:nvPr/>
        </p:nvSpPr>
        <p:spPr>
          <a:xfrm>
            <a:off x="3347864" y="5517232"/>
            <a:ext cx="4176464" cy="1089529"/>
          </a:xfrm>
          <a:prstGeom prst="rect">
            <a:avLst/>
          </a:prstGeom>
          <a:solidFill>
            <a:srgbClr val="33CC33"/>
          </a:solidFill>
        </p:spPr>
        <p:txBody>
          <a:bodyPr wrap="square" rtlCol="0">
            <a:spAutoFit/>
          </a:bodyPr>
          <a:lstStyle/>
          <a:p>
            <a:pPr>
              <a:buNone/>
            </a:pPr>
            <a:r>
              <a:rPr lang="en-GB" dirty="0" smtClean="0"/>
              <a:t>Carbon dioxide - needed for photosynthesis. Less carbon dioxide for ground plants </a:t>
            </a:r>
            <a:endParaRPr lang="en-GB"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9DA829A0-5B56-4100-AA47-BFBB80E89A2A}" type="datetime10">
              <a:rPr lang="en-GB" smtClean="0"/>
              <a:pPr/>
              <a:t>14:19</a:t>
            </a:fld>
            <a:endParaRPr lang="en-GB" smtClean="0"/>
          </a:p>
        </p:txBody>
      </p:sp>
      <p:sp>
        <p:nvSpPr>
          <p:cNvPr id="35843"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smtClean="0">
                <a:solidFill>
                  <a:schemeClr val="tx1"/>
                </a:solidFill>
              </a:rPr>
              <a:t>Learning Activities for Outcome 1</a:t>
            </a:r>
            <a:endParaRPr lang="en-GB" sz="3600" smtClean="0">
              <a:solidFill>
                <a:schemeClr val="tx1"/>
              </a:solidFill>
            </a:endParaRPr>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0" y="1268413"/>
            <a:ext cx="9144000" cy="5589587"/>
          </a:xfrm>
          <a:noFill/>
          <a:ln>
            <a:solidFill>
              <a:srgbClr val="99CCFF"/>
            </a:solidFill>
          </a:ln>
        </p:spPr>
        <p:txBody>
          <a:bodyPr/>
          <a:lstStyle/>
          <a:p>
            <a:pPr eaLnBrk="1" hangingPunct="1">
              <a:buFontTx/>
              <a:buNone/>
            </a:pPr>
            <a:r>
              <a:rPr lang="en-GB" sz="2400" dirty="0" smtClean="0"/>
              <a:t>Explain what animals would compete for.</a:t>
            </a:r>
          </a:p>
        </p:txBody>
      </p:sp>
      <p:sp>
        <p:nvSpPr>
          <p:cNvPr id="121858" name="AutoShape 2" descr="data:image/jpeg;base64,/9j/4AAQSkZJRgABAQAAAQABAAD/2wCEAAkGBhQSERQUExQWFRUWGBoZGBUYGBwaGhkZGhoXGhgZGBoaHSYeGBojHBoYIC8gIycpLCwtFx8xNTAqNSYrLCoBCQoKDgwOGg8PGiwkHCQsLCksLCwpLCwsLCwsLCwsLCwsLCwsLCwpKSwsKSwsLCwsLCwpKSwsLCwpLCwpLCwpLP/AABEIALYBFAMBIgACEQEDEQH/xAAbAAACAwEBAQAAAAAAAAAAAAADBAACBQEGB//EAD4QAAECBAQDBQYGAQMEAwEAAAECEQADITEEEkFRImFxBTKBkaETQrHB0fAGFFJy4fFiFSOSgqKywjNT0gf/xAAXAQEBAQEAAAAAAAAAAAAAAAABAgAD/8QAHxEBAQEAAgMBAQEBAAAAAAAAAAERAiESMUFRYVIi/9oADAMBAAIRAxEAPwD5uoaFPQg/xESWr5xZJDB20FhR/EvBUXYJdqPWgO52ji7H8DOcNf6/fwjTkh9I88glLaEevU6HrG/2PjxmZVlMOh08/lE1hT2aq8DKVJMb05MLjDZjWIlLExOKUBSAIxijeNXGYKtqQpOkAC0XAHIxrGto0vziTGMJO8cyEWjM9F7cBMLjGKJa0K4WZSsHUgGoicOmZ2NKRFMPjyq8DEwGhgsvBgFxBI2tLDocVrBESRtEw6gBEWtjFSxNlSf2YCHEY2KkEFo3fzFKmMrHT0mNjSsSZIU8AXiFjSH5uJrHJiQRaEs5GLV9iNOT2kyWygm1h9IWMpKUuR0i3ZvZS5xzdyXU5yKMKHLZ2NySAKOY3TAY3Fg8LCprwjwHwMNS/wANz5jZZISlmBmZUDqx4j5R6BMuRhEZkhlMwWrvq5pccI5gAFr6xi4/8bzC4lsBZ2cn7f1ifL/KvH9DR+B5ockSeG5LsP8As6waX+CkORMxOGlnVk5qNawbr9RGDiMRNV3lLL1qSPs8ucTs6YgKKZocKDOe8k6EH5auXhvkMjYP4MkpNMbhTpxIUnx1+94WxvYIApPwa8tGTMSDrbOlJN99oTxOAUhWVPEkvlUBceD1qPpur7Mgsxcb3HIaNqPlDN/R0th8KnMnhSoFi5Ao1zQV/jWLiQklTpQ5NsoAd34WGofy6RaQLFKjXWoylQvVtfDflfiyqpWj6txOL2jWkqmQh2ypbV0gjm1N4qJKRZIv3sop1p9vDc5NaU0vzt1uIWoA9tDT471+EMoGly0seFL/ALRd6i3wgcwJBqhLbMmm+nX1heZPuPv7pFDOe8IFXJGoR/xSH56RIsmc4+/pEhYGXJ4rEgP9PPWLoS1aNuDr/cRC6qO1vt79ItJdTk1IsHP3TXrAUMwhiwI3a33tBZQLX+QNjQ2ekClOGzWtQCnozxdM1gTmDFqGtdHOmtXpAzawfbRAAV06HodPg8aknHuRHkWcOz71+z4GNHBY8pbU9NOcTYW/iMY5ZoBQxeStMwOKcosnDQMVXhQQYRRJIJBjWlJDtHVYdID6xtGMuSgg8ovNWXpDCZRJpBVSCLxtOF8PO3Ecm46vSNBOFDHeM3GdnKAeHoL/AOoKi8jtMvWFJUsuxhqZgwA8bojYzFlQoYFhly1cKwsHVYIYa1SRUDqNYGE0vGh2Fgs2dahRKU+ZV9B6xhIBN7LKbsdQRYjcbj+RApWFKjlAJJ0EbmOSPZhCl1SskJAchDUb9Lk1elIFhCpIOVORN351YqUWezs7QaZHMH+HUnimf7pDf7aTwpJUO+feNRw2/cKgfbvb6JACQxnPYMcjOziwIBYAu2j3j0OFQn2eUKSgioOYHKqoBvperWjxsz8AYlyUiXNuXTNDmtyFt87xMs5Xuq9PO4nGqmLKlk1c11NtYtKYAMBSpzH5RpYz8M4lAZUiYltcpIPQpSR5RlzMORRsvUs53rUx1mfEOzJ6SLB90g+tDzgWFnJJOd+op5/VoMJDvld9gSf/ABDecDm4dqmlKECnQ6g/dIWa2AxoKfYTCCgnhVShYsR97g3rXGSAglK+8kAi7KADgpJ0ICmrQhjq2TLQCCHqGLXdqOKOFBzGmnG55aQqqkVSqnEj3kn4/wB1izDugyZBUh97MNRdj/3DpyaCyksGVVZ8A9K+N/8Apjk9gABR6nR2PxHne8QTswAIrbMddnDeu5gJdaTVzr6v6fUcoFMTcO4a++/yNNzDAluFUJffQ61+/SFzpZhpXUeFWPrFRJKaICp36QzMNYr7Am0WkBM4xIKrDRIzGEpOYje9KAXHSj+kEJCXqNm+9SwpyigogFL1UX52b0aAYgn9VmG33SJUZcKLAi3p1P8AGu0dmywGvf71t4wtIOl9Ei9wf4hn2NAo6ve5rQgdI3plEAhVwedfiIYRWmr2P1++sUTMAVTTcfACDLQ7FyNv6f4b6RqRJeLKFaj7NCLH5iHpHaldG2+Len20ZAKhsR1+R+kdVKUHIppW3n84GelCxQjUPDkhCVsCpKH95Tt45Uk+keUw+LI1Y6hvvTzEbMqeSATbVtOUTYXosD+Fwo/7eKwqj+n2qgfWWIbn/grFnuoQv9kxJ/8ALLHiu1MQVcKKbnXpFfw92jNlzMomzE7MshjcUfaDKzfxOCmSC01Cpf7gQ/Qmh8CY5OAKbxt4L8Y4gJyrAmp5gAnqDwK8hCU04WY9TJVThKcnoCUndxp6RaZHmZjvSGcMXoYPiuySitwagixHKASsPqS0dNS7MwgFocGNKZQQig95Wp0J5DbU1tAJ1aJ2qdfp0fZzQRTC4f2yStbezScoTbMaOTrltzU21InVSfQJnaeRBUlIJfvnuu78P6jq4aorGYrHrUSVKJSxUUjhB0rlY66neHu0UmYp24RRNmCAkF+T00tzaEMfwyxLT3phTe4QO6DsSSS0VJGtPdjdnCagqIDatRQ5jccq89IRmT5ssqZShk94EsaaBQexjdwsz8ukpLOlDjcnRv1dP8eredMkKAJckEildiL0epqYrqo2ncL+NMZKPBMU3NN/SNSV/wD1DHEZVTEkHdCCPHNSPNzcATZJPi5+/CFpmFy1II+sbx4m2tXtvt+diE8RllILgplS0PRroQCaGxUR5Rly5wLBQYjW2vn6wJ2DGx5/OLszFJJFjau/3pFYkVckgkhszHum4v4EX8INhzZVWBq2hOz21Ox+MwhBdKiaBhuK0pqL2/VSGJsnJmKe73Vaj9QpQ3HodxE0lF4niLWLUPkGrRqiuw1EMy1MWys9KgG+lBaEpqz3tWq5qRYs996iHMHiEEBw1BXnsQaEHa49I1jLzZoRXcUOji4fQsXY/wAwgVu7D7+x8YY7VADNrf7GnI2jOmT20+W8Mgo62qb/ANRaXOCRZzCKsQTFkzmEVjHh2gNUxIzr6PEjYxgS2Ac0F+bnTlQl+sDCMwJbp6v8hF5kwEHkwJe5Nz0aCyJYJ4tKBNtnL+niYGFlSw3K5PIWPKgiilBRJc5bOd6aN1iwagvmd2vRqH/qYdPOBYoMMruwq3Nnr5xP1TqFhqMH3YV2DGLLLAgkvyr8Y5Jw4q5ZhVvUkvQBx1IEWM0GwoNT6t93hDsvEDunMfX+tdYJKw6gHQVP+l28OcV/NJbvt/0kv4kN8IPLAIfh5VHxAiaoBTuAoEKsHoHuxOjmxtDmFxBQFFqAMQd65SB4MRo3SO+2VUFi2rc9Qb86wDGnhSBRz4UZucHs+j3Y8wqJe/6udf5idqSRLUiYguAR8iPDSGOxkOhBY1XlLA1JB7uhoPWDdrSz7IBgwTr3gRRti3KN9SdR2glhz+EIdqTXtbaE5KR7NBN2ECxIUTQ0iadbHZ2JUlDKLoJFTodOj2fn0dqZJQX1LOBuN/46bxhYLEqFCaWI+Ua0nDZEOSXUaE1YC3iLv+06RHpc7CnpzkJ0Nz/iKEg+DDwOsTtSeJY9imjrJOwAVwgV2CfAQbDkJSqZRrAcklm+FOUYxxOZec1d6aF3p8YriK9Aeyv9grXZKRQa0FG1qBHnOyj7XEqJY5dCW5fH4wVPba5iVOqh4co5C55UB6iK/h3AqE3O24bd4uTIi9j9vLyLUlBd7OHKQbMp9K2jOMpkpJd1FSmD2oBboqPSzsChTlaSSkPkBAetv55R53HZiskgoeybAAWa7gBoqBAr/I+rD4QGcgsxfqXH9+cV9qpOo8R8Iaw03MGKX5gn1SKnqPGFmTOk5D8XZv6O/rDUqW4o96huppzYUe+UjSGCjKNxs1v2lnT5a6h4EkezLpL7gt5HatQehh1hJGFKs19yoWbQn7fxg2JBo7EChfd9bEclUuAdILhsYkkq8y4FCa59Ka1DXo8ExKSpIOrZXYHRuJtxQ0rXlEfWZMmYRRRcHc7WbmxqIewmFKjwDUDKNy7MbA+h8YrLw5IYgEh6Gtqu9RoWUNtddP8AD0glTDTe97HfYxQPdndj5SkrDs7OOlGah+94U/GJCcOlAaqgGarJD/8A5j1yJZNFJtrHhvxfPz4gSxaWP+5TE+mURU6jn7ryokmCy8ITGpKwdIcwmBc8onydMZ0rAMIkbMxABpHYGeU9m7gW+v38NodkgNnowt/IFWFPE+MLM3dubHmP5LUpSKzXZnqSdL8uQaLYzh5oNg6i7FrB7AaWu+pi6cM5DMX4jWjWb0PpCuESM2/O+++u37TtGlJlPoW1qbM5uwJZvDrE3owOZIUEnnU+pDjk7tp4UEtSCnLlKzSocM3N2V0Z9o0DLBNQ4szsGG5o9XruH6LzgGJOUDQJoB0JBf7vBDQ0JlvwuOqHI9evuwXOkF6jnbrVJA8GgQ4h7ympavLn5BouMragu2v/ALD4ERmi/t07hXKGMOhM05C4JqkuCCdn5/Fo7LlFiSx+IHOoeHcJLSLJGY7J38T0d4OiPh3wyQmrqqAp31sPdLdCRCXbWNWoJQR3reOvrGlJmkzCtSCvhYjugEWJYOzAu405Qvi54UpynKU+4C7a6gN/MT91mnhDhVpRLmyxwpSn2qDkUClIAJ0UKNxA1A3MMT/wYCnPImGYNiwUPkfSPETcWUrJsD903j23ZGPVLQhRJAIHEl3D6qQ9W3BHhEcpYrohJ7DAWCTY1SRtuOunhBcHg1YmYEpcAqYcgAV03pXmVDemniULnOSuRKKqn2k5KMoDAJYOvVzw69IcwS8NgZLoX7eaUv7VsqEhTElDkZgQAXsaVie6eo8lj8JWdJQRnfuDVi4bqG84wUTm0bwZm0I3tD2K7RC8SZiAxLEgfqsT460u8X7cwdRMA4V3IHdVr538FR03vKGXhknepNABcDXmDVuhjewS1ukOuW1GZ0q13oW84ypeDAIUOBIF2fqSHBY6xpYMBPvZnIZg9BXQhT2vWK3U5jcTNLB+LQ8QLnrYdIQx2BQqqQATUggA8q28ztDMgCrkEhySoO36qE0pXcxWXKlirEu7A5bC9RqL/SNOg88rBVLM1726Xjn5N2vyGVX1f7tG9OAUGAN+8CK8izjw18Yz5mFKcy0mgAANXsHYafDzi9STAynjOV7AuKdFEwDFS0qHCodf40HpD+JQDwlbDbMVV6AB/M3aKowKU0BpWhCxXk6W+N4DrJlpUNWXRqXH3RqiH8ISad1xauUtvvSngHvHJeHI4WppqmvMW2+caXZ3Zqq3r4t1FHY/PeNaweFkOxJA5+TvY+bu+4BGjgMUhBYJ8haLYjs8EJ4cxFWFIcwiuF/ZMx2qOojSxF2nJXaYShalGiAVHdgHb5R88lzjNmLWrvLUSepL+X0j0v4qCRIJHeWpKfCqj/4x57s6TUQ29HhGjIkw6BkTap016RWXLZuVYd7Lk+1WVqfKmiRz/gfERy10sOYPBoSkAsVGpPM/LTwiRxag5GUFqOb+MSK83LxfNJqmADM4+BLAenmYIpOUFR7xLA3YC5+9o4uUXFHUWSNdb+JeLzkEzEhnAIHwfpYnwjqXUqCWD6VbZiW638xDGGmMGapN6ux31CXDAe8U7QsgVdvddtiQa+A9c0PGSWGa1968hyDDw5wUgpngpYKYU1veCyqhg/iUt6g7RedhkJsVPzSX8auOnwihRS5PIn4AW8omqi65TUKUkvQgmngzEdIZw8j/ACc/pu3gdKxzC4Xltf6gxpIwoG4Ff4PO+/yjneSpA8Jgs5d2NgKgfTwFOWsa+FwaJYBVlJagSC6v1DKQA1RV2qLUhWUlKVNlUS7FwGAO6iLU5Fxu0NJwyiHUHpetuvLf6wEymclR7qTwijKzAnYWIoKfG0ZuN7OJTxKYivCAzXIZnroXazxoiUSOEtZstxpYfdL7WnYALYLWBWtidbPye760g3Gx4TEy8xygdKs3qwjc/wBTT7NATVgAa3IpRrinjTYx3t7CoQoCUSkpALuXJTlcuC6dK00bSMlE5JPW3Tb5eEXmxvrc/wDkIB7grMPukPRLj3SWtVRJNXSE5/bfaappUASBr4PfbXhFL3vDmJlEYVK0WtMb3arKVHkysrjkCQ5BXldhqKQtYUlBDgCiiP1Kd2fQfANBLI1ZvYWAVMxEuUgOpakl20dzXYJCj4R6+cMOpUyQ4Voa0KgdDqoUN9N3EZWF7EUJ0r8tOKSsKSviGdMtXfKSwplB5j4LfiLGokLMuWllOSpj3QTRJ+nxjX/q9CdQ5/pqJUxIPCkljVmZqsoWDmhe1xDGN7OygFGUhdlodmo5dOYeHPrHlZ3bPtMqSVZUudnUQBYUADXZ79BvdndoKUEjMWZjU0TsK3LjoA5qYcs9tutlGECkJJAVwtr1oC2urCz6wpOwy0gGwexGoJPlbzERfb3EsSykIlVW78emVDAtrUsHPOupjVJn4ZKkVBAKavsCknchjG7DGMwszhmNXrUuKirXi/5YAEl3IYHXq6h8+kJpVlLAsL7kMDty1h3CzQ6ad5Wh5uan4wixj40ZHLEABiTc/LUW5UhFHac48KCojqCOfA3ncxtfiTCHJYNmDt0U2tv71gXYfYi1OpSglA3S+b1FIrZnYxMBh1TBUANc2b0tHouzpCUJ7z8xp4QFAlpTYBr6D+oskS00SwF2EcrdUclpSD3heGp66FiOlAYxJ6wUuygdGFW5AXgc+aSpIy1uS9QBfMX20icaEvxjNGSSkarUX5JAHxVCGBk2eCfiXEJUuTkcgJUSHOpDM/7T5QvJm0+EdPXFmjUmhbSNXs8qQChwQDRtCb11jL7P4EiYq5sKUHjqYZ/1kl8lRc0AMTjVqTZNapJO7R2MpGOWRqORLxI3jRryIUArNtQfM+ijFJcsVVzoOdPV1Q5i+zSkhq7QtiJZCUgaE+dPn8I7Sir9jy3JUU5nUWBdhc5jvt5u9AWJilTCztRqUtc08eVzq8SRPySmTqkkq3FbeRaE5E5SVFtGA2B18o1EMz5QQMiX3Jb6W8Xi+GkOq5NjW7Hne7w5gpapgJc0uk/KGcBga+Xlf5+kRq18PLNrjmBo9CDa1xt5vIsxvZ/qD112O0DCN/SunPWxHSAfmGPk/P5HW/yjnitNy8dlowPw66tf7aNzDYpPsSpZFASX2Ar60jyf5g3Td7Vv0gOK7YZC0l2OwsQ5Hi7eUMgO4jtsoHtAvgzkBGUDMgKN1BTvs6RTUw327iaCYmxDhwHDh3NfsvePK9ndliYqjFgDYgmlifR284b7dxJDIKgSznKKCgASHLgBIAc1NYvlxnwSk8TjCS7+ZarnzvblA8HIoSWerDbdtn9OTxMJ2XMmMpKOGwUogA10JuOkOJwapUwIWwBYpWHZ9wS1QSx8NDXej7aWExU3DghacyVUUggZre8gjX11Gp1ZWKkzlBQUOijborroR4xSTMKwGTVTub1FxuC8cxXZKFLBUE10sr/kK+sclb+tbA47DyM01ak+0CShADKoaqJ0rQN13jOHZ2CnIVn/ADE1ROYqGRBzEuSkrzGp2eEkdnIlklCBmGqi4HUmsdlyFUaW25d0voekadd63VeP7ZwYlzVhCVJlvwZlBRbmoJSCXfSluZe7HxqSoBVKMdK/dfEx6k4UKJTNmOFUKGB8n23jz3an4dCQVycykapPeHRu8B5jncdfKXqoswl2l2EtBzkFSFGhGvi0avZmMUiQhJSpIKncggCpISH0rr5xhJx03LlEwgaVje7G7aZISoh2qTy+xFXcEdWoEsaEuWL1oKwbBoKJm7AsfLxgszIouAOWhf5V+cXwspQISRQl3005UtEk+uWFgp1oW6kB613bpBpkggAZUvbvMG6QROFZKnN0sS+2ZrbPeMz8ugpIKq2BaqRdRBAYWvzia0OTZ4FCHcaWVoW0A6wutISSxCWNQ3yb4QvgpZQvvmYCa8J/9vjDeOUkVzFy4CaOPKBi6sQC+Wri5cH1i8+WlMspALkEqULB7A/No4iWGIBqBWp0imN7QCZBqHAZL3c0DA7OTfSD62sGWM6yakCgPIfZh9OGcgOA+unWKdmyuHVvu8PSZJOZVGAa2tPDQDxiqSicxCgXazgN6qi5WqUTQBOXZ6OT3veND5iGEPVQo5YBvvzaF1gpdWUH/kb8nt4axt0YYlzVEd5NKGj+rRIBLxV3TlrYZRt+ovEjdnIGnCzFEksE5XJ8KXrX5QEdnAu19Pv1gasXQFQNCQCBX5nbzg8nHIXlSSpLM5qLa/F4exii8DTLl0AB5B/rGj2fhJiJKQUpKTfMwqSa9dfGAJnAA8QcG5dn5ULh/TeC4eSzqdKiA7KDJfQ0HE5OnKC0yGZchgaCtA1d3HOKYRL5qa630f43faKpWvJUO9CqxFXomjeHlDUls37q+or8/CBiUyYK0/t67D+4TUCAfe8dbfy140MdLr8G5b7Xv0jPWnfX5728f7jMmHQlTlRb9NdaDXwjmJxaRLMtOZgLC5tUC1zrAljYt0rTXqIQmS3Of79YqMNge2JgdKOEC5IqK6N90hzCdlZhnmJUpOiQW8SfkIS7Il8Tq7oIpYE7W+/GPS4TsxLlSc+TmpLAjRqkmlg5MNwRYCWo1B2qSx2Fn2ECmdloXLUwqO4xfKd1atoesX/NJm0SkgDWYMr0ow2fSDYWSEk5uElgyQK0Zi6ue8RhtIdmzivgqlQJcGjEEB9nHd/47xpSpagSMmYD3gxV4iMvtZHs1iaAQk8Mx2bN3UqYHUcJ8OcHxElDJWFKKlJdIVly0NahjTa9o38N9a0Jk4MR7zVCk0bWmsdmYoFIAYUq1BGel2zBSkqSLEuCH1Ar8YdwyCsEjgLUcZSX2gBZHZwYKS5Idncmtz9iKrcO6gVOTmdgBZuRhmRIzAkqN2yruDQu3PnFZMqWtRTLWnMkseLQUazRWUWsHtjslJBmoFPfAt+9OvUM2sZ2FQ28eyxfZykupASpg7ankAoB6R5LtLB5VZgkoSS6dMpNWHL4Wi4GlhXzDXTTwsOYjd7NlZgk2ejm73HSo/iPLYDtBSSM3V+e7RrSe2AkAvqKV3+/KJpa+J7RRMQtKVMtPeBuHPeqKh28xvCHtUgJAJUbl2A60ikmSleJXNTYy15x/wAWbnUf8RCiUqWWQlRSSWBABG5JpaCzRhtM4J2SNwfM82eA4fFA2daS9yzltNTRzBlYnKkpBBYOp2YftAu16+sDkypU0uASz1FMrAEcq28toCKuaBwywXd7gEeZttaMjFzcyghiAipcuSogVJ6N5w0ClKC9EsSWZ1Xpz1beEsHLepuov6v5CGTps7aUiWAmnlFSlANV2Pdcpq2pPCE3BL6GOrmMoJSbcVs3dBIp4RnzpxJzE33QPI00LjwgUZxM1R4syHsDmJALXTlfpWA4BRl0UtKstUpVVnYhQ0ornFZuMOUCg0qhm2ajawFCaOpi9AkAB3qQSwLchWukUOjP5ZSnKACNSpVSSASTprpEgMtRD0y1swPxaJGIUuUl1AkNQm7ZstSxDgElvDpAhhHTlSbVvuKtytf5wWXNTYyxeteh9fOCexoxdIrWlUtQgU8YRoKVJYu6gNBUJ+d9tzD8jGMMz8KQygHoks5SHqEkty8IRGHCWewFKebsxI1doZw5skMqhp3QxFaClgPjBY05NFOLLJUKg6tUm4LmpcHXaCdmz0JWM5qaJBLWermj3HnCOHlzCtKVpyvrp1+94U7VwZGJCCCASEp5J5epjTj8a3XrJ+FdGZhVmcu9b0ty+xGPjJYBILggh6XFagmhFyD4btrTsZnTkS4ADBtMtAHsK+gPUZPaWIbkQ4FRvf73iWjPxiswYa1FyCHFRv8AJvNdGFzHK7JHeU+9wNzfTTzulZLDUkMNmOnrD6cMCwKFFnqw72ucO53p4Rp0aKjColtkWFJFkmzVOzku9R4w1OlJUR7Qqy+6kJAAJuQQwZwLiM9awQngDg6ECouXathd4dwS05gFCYchdIzAjkgmjJVattGeu7GO4koyNKZwa7MGdX7tesDkTEgOVFagSSkJuK1BJqSW1iTJktcx8jm75cqeZDaDa4gglBVRlQdg6Q+4JYE8/wCofgxbEALcr4g1ATfdrMK/G8DwE4SUmXMClSFVdNVyjatHI0fa+5GpAmFKROZQJpmc63a7cucQgJOViXbMtqcg5o3ltBZplxrYTsMrU+HWiYGqQtOY1pRZT6E9YH2j2WuWo+1lkUoqvEKCzmnjSE5CwHaWTmqFEFga1JIrXn4xxRmodOYDNSlS9zlCEn1G20bL9ZfE4QhJUFEqdiwLaXc7EQqFqSolEyUlb8Ry8RtQkBw7iNH2s1MtyVZgQFkjLw+6pLOS1U0GqaXhHFYUkZvZpzqBcnhOjFyakitoY2C4ntMrU2bLVnD1pcNQsAS720heZhyEoCznBL5Vk1d3qCSS24+kHlY5QIaWAwKTnZSgQwNyHLFiQHNfFXF4zETCUpMtOd3IJcpYWpxFhRw8MFZs+UJSyhbj9DvZq11ZwLRn/nUBTPHpp/YspcopWsX4SQQoEd5VQGJoGIMYU38JzUuBMlqSxUTmykDcpVarb9YqZ9F1pdjY4qzhFSUZR40Gv2YbwOHWlZCkKfKxfKXAqWIozXPhWgKOAkGSnKh3ISVM3FmNnPCBTfx21xi1JDLyDJVQGdxmAKQ4SEs4JDEsSa1aClnTZpP+0pDLegykV+KjQfxC8+SRQBIKaJA0elXbUHyMb8ztFwPZ52YuAohOo5X0Ln1jG7RxAYEpF6B3Kq3I8g5Y3rWA7C+PW6sjuA172SGNgWv/ANUHlKboIHJZTILKK8wQtmPtApRAsCAugZX6gQxBYMzMruVJDgOBTkDfwqdHgJlMtUyZwhWUu5ALM1RzLPSDYuQUuEjIUl2WQ7Ndklzd9dL6ry5YSaqUlSQ1FAA7gsXYu5YigEEWQXcVZ1V25DqIw06MKhKc5yqWQWJW6Ael1EAjUD4wr+YUpnDtRwwSHuBThrsKuBSBpnhJ4ageGlamxvStXfeOTlllXJzBklrKzZno5NR5840ah5yn/wCsakFD16kmJFEy/wBPs2p3mew/xLxIQSkzwf8AFhoCTVnZ9KQ0AVEJS5NDl23I4n08IVTIZlZ8zDuM1RobaQRE4pGZKFFQILAWGr7gFqc6xWBpSJDAlQSdgAKJDl/8enN2rDMlKBQO+VqpDkGzKNAWNDy1jNwk5RRuplE8Knpo516VsY6iccoYAEBwQ+t3PjtqaVicOfTwnCWsDODkVoX3B6Vg3bUwKXKUPdzF+TMK9SIzsPgwSMxpmPEogMdi1S/MRO05gkhswUCMoINBVyH8vI7Qydj0rI7USl3/AJGlCCCKU8DvDS5iFoC0lkmjl+th4+Q5x5GefeJBzOw0bfn9Y2OxZqAkJmqLnuS2oXpmJ3uGanKHlw+tOTbwuHSlJIKcx4i+lbJ0IqaA3J5R18rZg4Lu1wHuPDSvhF8RgUoAKkzaUIykHUsHB0q+aF8ROqGSsZmIBCjSlSTTw9IjDpgYaUKKWlKqAHNe1tDzp5QviM0tZOVKkuC4JIGj8WnK1WjilrPAywzsRxaXc7jTQ7RT/S5mW5PmC5Z6ZTlZ7vVo0h3ApKxMUcpN3KSDlU712SXYN8WhqfNIXLQCXaoDKDqDgEjvU95yHJGkUn9kZAVk8IcudWcg96lrisEkdppmIyJI/wAgijOxdTgDI/6jcDkTQTCYXKsOzuyQhINTR2TryJHjGhJme0BoyQHBUSlStSWZINIU/KhCSUFSiB+lqagPVTHQD5tRa5ikkAAJ/SBZw3EoDy/mBhMVPCcwCUlIPdch3N+EjN12oIEMyiRlSnUqcuGbM4LvZqCnhF0YdUwMc61aJcCzAVI2AJOwNzHMRIWEA5EggX7wA2zWsWYbHkYxWm4g5k5VlIAqSqpYhmSLa3Yc4z8YtCFAqdYVcGhd6nZiNXu8MYZOZ0qUlSiOQZ6mjAk0o2wrsAIJPeS4JCS9aFiKly7dNOmmN20F9noyU4S7uz71cZS3QtuYHLLOA/dYgqDXawpmtQvAp6EjhE2qiM7l2NRRRLIelaaCsNJx+UuBmpUgmgYl6AJLO7jRUYFZhBUlKg4Di2oegzAMWqbW0rBk8ILEKNDmAIGhBUosMxBfL9WiktKVqzMsKFzmC75k1G9TTYGu9Z9HYl7CmvOn7btcc4GETjsu7muYOpz1JNPK5oYi8KWZxUuWBLgasNOVw1mtWYFPwgMCxU1wNbU0qdxqxhiamiakgF3cXYWYghzUH5tGtxgMasS5SiamzUur3iKsKMx/TS8YYxAJagJd2Gnx9d9zG2uQpVCAotU3cO4CgEs4YHkz0hX8qEgcCAaMRpoxIGbkfjeN5QTdKfllZksWrW9RcNuQbbGxhjGSw5mMzjMW0JFal243FGYNuIuvDqowNCQWCv8AEhind82ZxbxNMQsLIdLEXZJoHBqkEEW33q0FXBETwWJculhxA0BLcTNRmBuLWDQebiEgpSiqXoS12Dg1DKDMxrYhxWJIVLKVMUH3kEpKDssDOMo4QD3qFHMxSZgiSVS28HXvRrHwzDyeCU2FZ+IVUqTpUP0vTX+dI4J9KkAqIQPEgEftCTmI3ULG1vYqDuTTvMoAAdSAxprtAMXsoAjcsakVI+urmKR6NTVlyACkCjV9a1Lv/ESM3E41alOAXsosC6hr1IYnm8SLnGo104gg6Mx3eosoOPveDDGEUYKBBzJZ2HJ6EUv9GhKWkUc5aVTdjUAgv4Uv8OysOoiqiz3FGLWtYhvEP1rCdTjXB4RmBAohNMwUdrUe7cQtHT2iGZ2AcMEpNP3G79G1eEklZGVyEu/hWjvo3oaRU4DMHfW2apfkxrSp+sGFrnFJUBUBTd7Kg9a0H2zUisyWMis6kLQW7wqDvlA4dncX1tCacBlDuSCWqmofx21+kMqkJlmqr1KQoAVo5CWJ5sC0DF5PYqc3CynsogkJrT3m833hzCrUCQQiYGIdIcMf3EsQ5326BMx2LlKaVCcyQXJJ90u1nPuvDEsKTQlCnYggvmBBqhku9aghxRxGrRaSiYUjLMUEvYu1b5SCQBYNDEqYriJUp7ZXGXMQqqixJvYCp1EJzHUkgqtky0BvTKxZzSxDsl6sHuQMrBQYu1A4UBcBVUs9hfS0axlxi5iWBDguHBqKmv8AkA4ccg8EnrmhNAtgLFDg79KPY/KFCsgF18J4SScwsWIA6AO1jBMXic4yIIcGi1GoTTUVSz1zFuEchGwCLnCW3tUglwGKmDVBolq0sQXrZoOk5my+zSUv3coActlGUOTQMrwrGH7ErVxzFZkoc+8kbVZgSADXcWqYcwmFDpGchJL8JAUxsHLhNdQBDZJ9aVson5VDM81wWYsDRyTQuXFNaGFZ06vAXTQsk73Yqa9HFq+Qu0J7KClEGvdYkUqApR4lFy7k7UjiceGfKDyKQGZ7ZWpV35cogrqmLUSQMoskpo7HVSqgB2YXdmMVmTEp4Uoa1WIzFrhKkkkh707w2gkqWpYZRCSqoCiRQtoQVFNw+VrViSJMt6lRLsUgAZyBfMSqhbVDigpG2HAhPC3dIAaiXAzNV8oDmmrAVpCv5AqIDcJJpb+zpvG0nBIyZsigSTSquEBBCjm7wDmwatBEXPSknIEAgEBbi5Z1M7Gr0Ogg8m9FE4MSw4mjJ+qgUNakO5sHN3pyk6VlHCNTmrmPecHMC+b3baNVoNiQojMpQSnJ3Ui5FVANcVA2tycWFUlDjiKVADkFAJu3S4rzifJgkYhSgyQWFylyKUYEOLUrQ84kxbqSFKJ5FwQ4qBqNq7a2g6ZL0AFKs+U6XT7pNCGfxcE2ORAJyli3BdiSDV6hnIDA3rq+1SYbAZgQCVsXYPoxLJILitOm17LlBJKgpTuKdD3SxNHHV+kBn4gpSCAAK3IOoD7vTUv4COSe0s4dQGcf9zZQ5d3Olxvyg7FXwWJy2dNABdyo0CQByBNmoXuHstyVKSE1cpVlBoC9SrMxatjUgveOSZoCXY2ylkPmAHECk86EX2u8ElrCXWHKgoUBJuLOSCCOpt5b0QzODALAADBgnNSmrNroQLBgCxi5aV3UkiwRVL1q4CSNHemkXVNOZsxuxKQA7AakF6a+kSdNd2BQ9CCpJLgNYpHkGqXjMRQoBVG0ITzFC1XOtfq8cmZDZDnM1g9Qw0JVb0iy1IBS5JDjWrUr3Tl8zR4MTNC2lpyp4i6SS4IzEKNyLDc0fSMZ6AmYhQoUqpR6nLQOHLjzp5xTKCS7JFDo7UplYcRcDRjAsSjMosDU6gd1gQGsNRajXi6k8LDcF3YVs5pUf+3KGJv9IzpqQwCElhXhBq5pXk0SLflwLsep+gNIkX5JyF5imAzAHl8agCn0g0uwG5o522ygN6xIkdKihCcKpOYVZgyhdqUS3lSCqRlU2zt4gu7MbU9IkSAmJM4DOAGUElT6MDUX2c7uBXYS5RBzKOatna1SaC9uraRIkaMpLKkpK3GW4cAljQOGYmu8OCYUjQoK0pUlQCgoqFFZWDKy+87ghuIEgyJGJWTifaHIwYg5XAvw8RA1bTm3OKYlRQhVWyuAQHILtQFgP62aJEhzs/C6pwXxHR3amagJc6nnfyEaMuQvIE5mSllqArRg4FqtTSteUdiQ8qmFZM7iLuVKVVVHJJPKgr1ajxqp7MsMzg7gdbW3DRIkcuSxcFh0la05UkJepFaVV4MCG11goxrApljUErUA7ioYAcN7gg1d47EiYKVOIIDbkm9+8+b9RdT12vD8jCBQzE1y5gW1drOzVFOZ5gyJByXB+0l8NzQA3o5UU1D8QDJN94yzOFCBUhn9dyzVZvHWJEiYlRWHWp3KWBDnfNTus1N3fnGjgewyQ6lAiocBiWJzGlE6MKvW0ciQ24R/y6UslQJAcpYkNYFwDW9KjWO4zshOZIUcpWQAoBSqhiKFYDavd94kSItrrxhE/h5SVEFbh2Nq2ehS23leCqwCCeF0HMLF/FyxsR5cy8iRpyp8Y7hOzpaitkJDMxCRqoC0EkYVROZ0lCVGhd2QQGDaVDB6RIkO1PjEwJOfIkAqIWEkuAkVsBUl9XhCZJVmC+EAkuAGdm2teJEio1JYjHJJByNlBFVFW5euv8xVGMdlAM9GJdxzDRIkXkEqoxKnJehBDeDeHhA5yyKHiBUQH0+945EjQVb8woav1ESJEis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1860" name="AutoShape 4" descr="data:image/jpeg;base64,/9j/4AAQSkZJRgABAQAAAQABAAD/2wCEAAkGBhQSERQUExQWFRUWGBoZGBUYGBwaGhkZGhoXGhgZGBoaHSYeGBojHBoYIC8gIycpLCwtFx8xNTAqNSYrLCoBCQoKDgwOGg8PGiwkHCQsLCksLCwpLCwsLCwsLCwsLCwsLCwsLCwpKSwsKSwsLCwsLCwpKSwsLCwpLCwpLCwpLP/AABEIALYBFAMBIgACEQEDEQH/xAAbAAACAwEBAQAAAAAAAAAAAAADBAACBQEGB//EAD4QAAECBAQDBQYGAQMEAwEAAAECEQADITEEEkFRImFxBTKBkaETQrHB0fAGFFJy4fFiFSOSgqKywjNT0gf/xAAXAQEBAQEAAAAAAAAAAAAAAAABAgAD/8QAHxEBAQEAAgMBAQEBAAAAAAAAAAERAiESMUFRYVIi/9oADAMBAAIRAxEAPwD5uoaFPQg/xESWr5xZJDB20FhR/EvBUXYJdqPWgO52ji7H8DOcNf6/fwjTkh9I88glLaEevU6HrG/2PjxmZVlMOh08/lE1hT2aq8DKVJMb05MLjDZjWIlLExOKUBSAIxijeNXGYKtqQpOkAC0XAHIxrGto0vziTGMJO8cyEWjM9F7cBMLjGKJa0K4WZSsHUgGoicOmZ2NKRFMPjyq8DEwGhgsvBgFxBI2tLDocVrBESRtEw6gBEWtjFSxNlSf2YCHEY2KkEFo3fzFKmMrHT0mNjSsSZIU8AXiFjSH5uJrHJiQRaEs5GLV9iNOT2kyWygm1h9IWMpKUuR0i3ZvZS5xzdyXU5yKMKHLZ2NySAKOY3TAY3Fg8LCprwjwHwMNS/wANz5jZZISlmBmZUDqx4j5R6BMuRhEZkhlMwWrvq5pccI5gAFr6xi4/8bzC4lsBZ2cn7f1ifL/KvH9DR+B5ockSeG5LsP8As6waX+CkORMxOGlnVk5qNawbr9RGDiMRNV3lLL1qSPs8ucTs6YgKKZocKDOe8k6EH5auXhvkMjYP4MkpNMbhTpxIUnx1+94WxvYIApPwa8tGTMSDrbOlJN99oTxOAUhWVPEkvlUBceD1qPpur7Mgsxcb3HIaNqPlDN/R0th8KnMnhSoFi5Ao1zQV/jWLiQklTpQ5NsoAd34WGofy6RaQLFKjXWoylQvVtfDflfiyqpWj6txOL2jWkqmQh2ypbV0gjm1N4qJKRZIv3sop1p9vDc5NaU0vzt1uIWoA9tDT471+EMoGly0seFL/ALRd6i3wgcwJBqhLbMmm+nX1heZPuPv7pFDOe8IFXJGoR/xSH56RIsmc4+/pEhYGXJ4rEgP9PPWLoS1aNuDr/cRC6qO1vt79ItJdTk1IsHP3TXrAUMwhiwI3a33tBZQLX+QNjQ2ekClOGzWtQCnozxdM1gTmDFqGtdHOmtXpAzawfbRAAV06HodPg8aknHuRHkWcOz71+z4GNHBY8pbU9NOcTYW/iMY5ZoBQxeStMwOKcosnDQMVXhQQYRRJIJBjWlJDtHVYdID6xtGMuSgg8ovNWXpDCZRJpBVSCLxtOF8PO3Ecm46vSNBOFDHeM3GdnKAeHoL/AOoKi8jtMvWFJUsuxhqZgwA8bojYzFlQoYFhly1cKwsHVYIYa1SRUDqNYGE0vGh2Fgs2dahRKU+ZV9B6xhIBN7LKbsdQRYjcbj+RApWFKjlAJJ0EbmOSPZhCl1SskJAchDUb9Lk1elIFhCpIOVORN351YqUWezs7QaZHMH+HUnimf7pDf7aTwpJUO+feNRw2/cKgfbvb6JACQxnPYMcjOziwIBYAu2j3j0OFQn2eUKSgioOYHKqoBvperWjxsz8AYlyUiXNuXTNDmtyFt87xMs5Xuq9PO4nGqmLKlk1c11NtYtKYAMBSpzH5RpYz8M4lAZUiYltcpIPQpSR5RlzMORRsvUs53rUx1mfEOzJ6SLB90g+tDzgWFnJJOd+op5/VoMJDvld9gSf/ABDecDm4dqmlKECnQ6g/dIWa2AxoKfYTCCgnhVShYsR97g3rXGSAglK+8kAi7KADgpJ0ICmrQhjq2TLQCCHqGLXdqOKOFBzGmnG55aQqqkVSqnEj3kn4/wB1izDugyZBUh97MNRdj/3DpyaCyksGVVZ8A9K+N/8Apjk9gABR6nR2PxHne8QTswAIrbMddnDeu5gJdaTVzr6v6fUcoFMTcO4a++/yNNzDAluFUJffQ61+/SFzpZhpXUeFWPrFRJKaICp36QzMNYr7Am0WkBM4xIKrDRIzGEpOYje9KAXHSj+kEJCXqNm+9SwpyigogFL1UX52b0aAYgn9VmG33SJUZcKLAi3p1P8AGu0dmywGvf71t4wtIOl9Ei9wf4hn2NAo6ve5rQgdI3plEAhVwedfiIYRWmr2P1++sUTMAVTTcfACDLQ7FyNv6f4b6RqRJeLKFaj7NCLH5iHpHaldG2+Len20ZAKhsR1+R+kdVKUHIppW3n84GelCxQjUPDkhCVsCpKH95Tt45Uk+keUw+LI1Y6hvvTzEbMqeSATbVtOUTYXosD+Fwo/7eKwqj+n2qgfWWIbn/grFnuoQv9kxJ/8ALLHiu1MQVcKKbnXpFfw92jNlzMomzE7MshjcUfaDKzfxOCmSC01Cpf7gQ/Qmh8CY5OAKbxt4L8Y4gJyrAmp5gAnqDwK8hCU04WY9TJVThKcnoCUndxp6RaZHmZjvSGcMXoYPiuySitwagixHKASsPqS0dNS7MwgFocGNKZQQig95Wp0J5DbU1tAJ1aJ2qdfp0fZzQRTC4f2yStbezScoTbMaOTrltzU21InVSfQJnaeRBUlIJfvnuu78P6jq4aorGYrHrUSVKJSxUUjhB0rlY66neHu0UmYp24RRNmCAkF+T00tzaEMfwyxLT3phTe4QO6DsSSS0VJGtPdjdnCagqIDatRQ5jccq89IRmT5ssqZShk94EsaaBQexjdwsz8ukpLOlDjcnRv1dP8eredMkKAJckEildiL0epqYrqo2ncL+NMZKPBMU3NN/SNSV/wD1DHEZVTEkHdCCPHNSPNzcATZJPi5+/CFpmFy1II+sbx4m2tXtvt+diE8RllILgplS0PRroQCaGxUR5Rly5wLBQYjW2vn6wJ2DGx5/OLszFJJFjau/3pFYkVckgkhszHum4v4EX8INhzZVWBq2hOz21Ox+MwhBdKiaBhuK0pqL2/VSGJsnJmKe73Vaj9QpQ3HodxE0lF4niLWLUPkGrRqiuw1EMy1MWys9KgG+lBaEpqz3tWq5qRYs996iHMHiEEBw1BXnsQaEHa49I1jLzZoRXcUOji4fQsXY/wAwgVu7D7+x8YY7VADNrf7GnI2jOmT20+W8Mgo62qb/ANRaXOCRZzCKsQTFkzmEVjHh2gNUxIzr6PEjYxgS2Ac0F+bnTlQl+sDCMwJbp6v8hF5kwEHkwJe5Nz0aCyJYJ4tKBNtnL+niYGFlSw3K5PIWPKgiilBRJc5bOd6aN1iwagvmd2vRqH/qYdPOBYoMMruwq3Nnr5xP1TqFhqMH3YV2DGLLLAgkvyr8Y5Jw4q5ZhVvUkvQBx1IEWM0GwoNT6t93hDsvEDunMfX+tdYJKw6gHQVP+l28OcV/NJbvt/0kv4kN8IPLAIfh5VHxAiaoBTuAoEKsHoHuxOjmxtDmFxBQFFqAMQd65SB4MRo3SO+2VUFi2rc9Qb86wDGnhSBRz4UZucHs+j3Y8wqJe/6udf5idqSRLUiYguAR8iPDSGOxkOhBY1XlLA1JB7uhoPWDdrSz7IBgwTr3gRRti3KN9SdR2glhz+EIdqTXtbaE5KR7NBN2ECxIUTQ0iadbHZ2JUlDKLoJFTodOj2fn0dqZJQX1LOBuN/46bxhYLEqFCaWI+Ua0nDZEOSXUaE1YC3iLv+06RHpc7CnpzkJ0Nz/iKEg+DDwOsTtSeJY9imjrJOwAVwgV2CfAQbDkJSqZRrAcklm+FOUYxxOZec1d6aF3p8YriK9Aeyv9grXZKRQa0FG1qBHnOyj7XEqJY5dCW5fH4wVPba5iVOqh4co5C55UB6iK/h3AqE3O24bd4uTIi9j9vLyLUlBd7OHKQbMp9K2jOMpkpJd1FSmD2oBboqPSzsChTlaSSkPkBAetv55R53HZiskgoeybAAWa7gBoqBAr/I+rD4QGcgsxfqXH9+cV9qpOo8R8Iaw03MGKX5gn1SKnqPGFmTOk5D8XZv6O/rDUqW4o96huppzYUe+UjSGCjKNxs1v2lnT5a6h4EkezLpL7gt5HatQehh1hJGFKs19yoWbQn7fxg2JBo7EChfd9bEclUuAdILhsYkkq8y4FCa59Ka1DXo8ExKSpIOrZXYHRuJtxQ0rXlEfWZMmYRRRcHc7WbmxqIewmFKjwDUDKNy7MbA+h8YrLw5IYgEh6Gtqu9RoWUNtddP8AD0glTDTe97HfYxQPdndj5SkrDs7OOlGah+94U/GJCcOlAaqgGarJD/8A5j1yJZNFJtrHhvxfPz4gSxaWP+5TE+mURU6jn7ryokmCy8ITGpKwdIcwmBc8onydMZ0rAMIkbMxABpHYGeU9m7gW+v38NodkgNnowt/IFWFPE+MLM3dubHmP5LUpSKzXZnqSdL8uQaLYzh5oNg6i7FrB7AaWu+pi6cM5DMX4jWjWb0PpCuESM2/O+++u37TtGlJlPoW1qbM5uwJZvDrE3owOZIUEnnU+pDjk7tp4UEtSCnLlKzSocM3N2V0Z9o0DLBNQ4szsGG5o9XruH6LzgGJOUDQJoB0JBf7vBDQ0JlvwuOqHI9evuwXOkF6jnbrVJA8GgQ4h7ympavLn5BouMragu2v/ALD4ERmi/t07hXKGMOhM05C4JqkuCCdn5/Fo7LlFiSx+IHOoeHcJLSLJGY7J38T0d4OiPh3wyQmrqqAp31sPdLdCRCXbWNWoJQR3reOvrGlJmkzCtSCvhYjugEWJYOzAu405Qvi54UpynKU+4C7a6gN/MT91mnhDhVpRLmyxwpSn2qDkUClIAJ0UKNxA1A3MMT/wYCnPImGYNiwUPkfSPETcWUrJsD903j23ZGPVLQhRJAIHEl3D6qQ9W3BHhEcpYrohJ7DAWCTY1SRtuOunhBcHg1YmYEpcAqYcgAV03pXmVDemniULnOSuRKKqn2k5KMoDAJYOvVzw69IcwS8NgZLoX7eaUv7VsqEhTElDkZgQAXsaVie6eo8lj8JWdJQRnfuDVi4bqG84wUTm0bwZm0I3tD2K7RC8SZiAxLEgfqsT460u8X7cwdRMA4V3IHdVr538FR03vKGXhknepNABcDXmDVuhjewS1ukOuW1GZ0q13oW84ypeDAIUOBIF2fqSHBY6xpYMBPvZnIZg9BXQhT2vWK3U5jcTNLB+LQ8QLnrYdIQx2BQqqQATUggA8q28ztDMgCrkEhySoO36qE0pXcxWXKlirEu7A5bC9RqL/SNOg88rBVLM1726Xjn5N2vyGVX1f7tG9OAUGAN+8CK8izjw18Yz5mFKcy0mgAANXsHYafDzi9STAynjOV7AuKdFEwDFS0qHCodf40HpD+JQDwlbDbMVV6AB/M3aKowKU0BpWhCxXk6W+N4DrJlpUNWXRqXH3RqiH8ISad1xauUtvvSngHvHJeHI4WppqmvMW2+caXZ3Zqq3r4t1FHY/PeNaweFkOxJA5+TvY+bu+4BGjgMUhBYJ8haLYjs8EJ4cxFWFIcwiuF/ZMx2qOojSxF2nJXaYShalGiAVHdgHb5R88lzjNmLWrvLUSepL+X0j0v4qCRIJHeWpKfCqj/4x57s6TUQ29HhGjIkw6BkTap016RWXLZuVYd7Lk+1WVqfKmiRz/gfERy10sOYPBoSkAsVGpPM/LTwiRxag5GUFqOb+MSK83LxfNJqmADM4+BLAenmYIpOUFR7xLA3YC5+9o4uUXFHUWSNdb+JeLzkEzEhnAIHwfpYnwjqXUqCWD6VbZiW638xDGGmMGapN6ux31CXDAe8U7QsgVdvddtiQa+A9c0PGSWGa1968hyDDw5wUgpngpYKYU1veCyqhg/iUt6g7RedhkJsVPzSX8auOnwihRS5PIn4AW8omqi65TUKUkvQgmngzEdIZw8j/ACc/pu3gdKxzC4Xltf6gxpIwoG4Ff4PO+/yjneSpA8Jgs5d2NgKgfTwFOWsa+FwaJYBVlJagSC6v1DKQA1RV2qLUhWUlKVNlUS7FwGAO6iLU5Fxu0NJwyiHUHpetuvLf6wEymclR7qTwijKzAnYWIoKfG0ZuN7OJTxKYivCAzXIZnroXazxoiUSOEtZstxpYfdL7WnYALYLWBWtidbPye760g3Gx4TEy8xygdKs3qwjc/wBTT7NATVgAa3IpRrinjTYx3t7CoQoCUSkpALuXJTlcuC6dK00bSMlE5JPW3Tb5eEXmxvrc/wDkIB7grMPukPRLj3SWtVRJNXSE5/bfaappUASBr4PfbXhFL3vDmJlEYVK0WtMb3arKVHkysrjkCQ5BXldhqKQtYUlBDgCiiP1Kd2fQfANBLI1ZvYWAVMxEuUgOpakl20dzXYJCj4R6+cMOpUyQ4Voa0KgdDqoUN9N3EZWF7EUJ0r8tOKSsKSviGdMtXfKSwplB5j4LfiLGokLMuWllOSpj3QTRJ+nxjX/q9CdQ5/pqJUxIPCkljVmZqsoWDmhe1xDGN7OygFGUhdlodmo5dOYeHPrHlZ3bPtMqSVZUudnUQBYUADXZ79BvdndoKUEjMWZjU0TsK3LjoA5qYcs9tutlGECkJJAVwtr1oC2urCz6wpOwy0gGwexGoJPlbzERfb3EsSykIlVW78emVDAtrUsHPOupjVJn4ZKkVBAKavsCknchjG7DGMwszhmNXrUuKirXi/5YAEl3IYHXq6h8+kJpVlLAsL7kMDty1h3CzQ6ad5Wh5uan4wixj40ZHLEABiTc/LUW5UhFHac48KCojqCOfA3ncxtfiTCHJYNmDt0U2tv71gXYfYi1OpSglA3S+b1FIrZnYxMBh1TBUANc2b0tHouzpCUJ7z8xp4QFAlpTYBr6D+oskS00SwF2EcrdUclpSD3heGp66FiOlAYxJ6wUuygdGFW5AXgc+aSpIy1uS9QBfMX20icaEvxjNGSSkarUX5JAHxVCGBk2eCfiXEJUuTkcgJUSHOpDM/7T5QvJm0+EdPXFmjUmhbSNXs8qQChwQDRtCb11jL7P4EiYq5sKUHjqYZ/1kl8lRc0AMTjVqTZNapJO7R2MpGOWRqORLxI3jRryIUArNtQfM+ijFJcsVVzoOdPV1Q5i+zSkhq7QtiJZCUgaE+dPn8I7Sir9jy3JUU5nUWBdhc5jvt5u9AWJilTCztRqUtc08eVzq8SRPySmTqkkq3FbeRaE5E5SVFtGA2B18o1EMz5QQMiX3Jb6W8Xi+GkOq5NjW7Hne7w5gpapgJc0uk/KGcBga+Xlf5+kRq18PLNrjmBo9CDa1xt5vIsxvZ/qD112O0DCN/SunPWxHSAfmGPk/P5HW/yjnitNy8dlowPw66tf7aNzDYpPsSpZFASX2Ar60jyf5g3Td7Vv0gOK7YZC0l2OwsQ5Hi7eUMgO4jtsoHtAvgzkBGUDMgKN1BTvs6RTUw327iaCYmxDhwHDh3NfsvePK9ndliYqjFgDYgmlifR284b7dxJDIKgSznKKCgASHLgBIAc1NYvlxnwSk8TjCS7+ZarnzvblA8HIoSWerDbdtn9OTxMJ2XMmMpKOGwUogA10JuOkOJwapUwIWwBYpWHZ9wS1QSx8NDXej7aWExU3DghacyVUUggZre8gjX11Gp1ZWKkzlBQUOijborroR4xSTMKwGTVTub1FxuC8cxXZKFLBUE10sr/kK+sclb+tbA47DyM01ak+0CShADKoaqJ0rQN13jOHZ2CnIVn/ADE1ROYqGRBzEuSkrzGp2eEkdnIlklCBmGqi4HUmsdlyFUaW25d0voekadd63VeP7ZwYlzVhCVJlvwZlBRbmoJSCXfSluZe7HxqSoBVKMdK/dfEx6k4UKJTNmOFUKGB8n23jz3an4dCQVycykapPeHRu8B5jncdfKXqoswl2l2EtBzkFSFGhGvi0avZmMUiQhJSpIKncggCpISH0rr5xhJx03LlEwgaVje7G7aZISoh2qTy+xFXcEdWoEsaEuWL1oKwbBoKJm7AsfLxgszIouAOWhf5V+cXwspQISRQl3005UtEk+uWFgp1oW6kB613bpBpkggAZUvbvMG6QROFZKnN0sS+2ZrbPeMz8ugpIKq2BaqRdRBAYWvzia0OTZ4FCHcaWVoW0A6wutISSxCWNQ3yb4QvgpZQvvmYCa8J/9vjDeOUkVzFy4CaOPKBi6sQC+Wri5cH1i8+WlMspALkEqULB7A/No4iWGIBqBWp0imN7QCZBqHAZL3c0DA7OTfSD62sGWM6yakCgPIfZh9OGcgOA+unWKdmyuHVvu8PSZJOZVGAa2tPDQDxiqSicxCgXazgN6qi5WqUTQBOXZ6OT3veND5iGEPVQo5YBvvzaF1gpdWUH/kb8nt4axt0YYlzVEd5NKGj+rRIBLxV3TlrYZRt+ovEjdnIGnCzFEksE5XJ8KXrX5QEdnAu19Pv1gasXQFQNCQCBX5nbzg8nHIXlSSpLM5qLa/F4exii8DTLl0AB5B/rGj2fhJiJKQUpKTfMwqSa9dfGAJnAA8QcG5dn5ULh/TeC4eSzqdKiA7KDJfQ0HE5OnKC0yGZchgaCtA1d3HOKYRL5qa630f43faKpWvJUO9CqxFXomjeHlDUls37q+or8/CBiUyYK0/t67D+4TUCAfe8dbfy140MdLr8G5b7Xv0jPWnfX5728f7jMmHQlTlRb9NdaDXwjmJxaRLMtOZgLC5tUC1zrAljYt0rTXqIQmS3Of79YqMNge2JgdKOEC5IqK6N90hzCdlZhnmJUpOiQW8SfkIS7Il8Tq7oIpYE7W+/GPS4TsxLlSc+TmpLAjRqkmlg5MNwRYCWo1B2qSx2Fn2ECmdloXLUwqO4xfKd1atoesX/NJm0SkgDWYMr0ow2fSDYWSEk5uElgyQK0Zi6ue8RhtIdmzivgqlQJcGjEEB9nHd/47xpSpagSMmYD3gxV4iMvtZHs1iaAQk8Mx2bN3UqYHUcJ8OcHxElDJWFKKlJdIVly0NahjTa9o38N9a0Jk4MR7zVCk0bWmsdmYoFIAYUq1BGel2zBSkqSLEuCH1Ar8YdwyCsEjgLUcZSX2gBZHZwYKS5Idncmtz9iKrcO6gVOTmdgBZuRhmRIzAkqN2yruDQu3PnFZMqWtRTLWnMkseLQUazRWUWsHtjslJBmoFPfAt+9OvUM2sZ2FQ28eyxfZykupASpg7ankAoB6R5LtLB5VZgkoSS6dMpNWHL4Wi4GlhXzDXTTwsOYjd7NlZgk2ejm73HSo/iPLYDtBSSM3V+e7RrSe2AkAvqKV3+/KJpa+J7RRMQtKVMtPeBuHPeqKh28xvCHtUgJAJUbl2A60ikmSleJXNTYy15x/wAWbnUf8RCiUqWWQlRSSWBABG5JpaCzRhtM4J2SNwfM82eA4fFA2daS9yzltNTRzBlYnKkpBBYOp2YftAu16+sDkypU0uASz1FMrAEcq28toCKuaBwywXd7gEeZttaMjFzcyghiAipcuSogVJ6N5w0ClKC9EsSWZ1Xpz1beEsHLepuov6v5CGTps7aUiWAmnlFSlANV2Pdcpq2pPCE3BL6GOrmMoJSbcVs3dBIp4RnzpxJzE33QPI00LjwgUZxM1R4syHsDmJALXTlfpWA4BRl0UtKstUpVVnYhQ0ornFZuMOUCg0qhm2ajawFCaOpi9AkAB3qQSwLchWukUOjP5ZSnKACNSpVSSASTprpEgMtRD0y1swPxaJGIUuUl1AkNQm7ZstSxDgElvDpAhhHTlSbVvuKtytf5wWXNTYyxeteh9fOCexoxdIrWlUtQgU8YRoKVJYu6gNBUJ+d9tzD8jGMMz8KQygHoks5SHqEkty8IRGHCWewFKebsxI1doZw5skMqhp3QxFaClgPjBY05NFOLLJUKg6tUm4LmpcHXaCdmz0JWM5qaJBLWermj3HnCOHlzCtKVpyvrp1+94U7VwZGJCCCASEp5J5epjTj8a3XrJ+FdGZhVmcu9b0ty+xGPjJYBILggh6XFagmhFyD4btrTsZnTkS4ADBtMtAHsK+gPUZPaWIbkQ4FRvf73iWjPxiswYa1FyCHFRv8AJvNdGFzHK7JHeU+9wNzfTTzulZLDUkMNmOnrD6cMCwKFFnqw72ucO53p4Rp0aKjColtkWFJFkmzVOzku9R4w1OlJUR7Qqy+6kJAAJuQQwZwLiM9awQngDg6ECouXathd4dwS05gFCYchdIzAjkgmjJVattGeu7GO4koyNKZwa7MGdX7tesDkTEgOVFagSSkJuK1BJqSW1iTJktcx8jm75cqeZDaDa4gglBVRlQdg6Q+4JYE8/wCofgxbEALcr4g1ATfdrMK/G8DwE4SUmXMClSFVdNVyjatHI0fa+5GpAmFKROZQJpmc63a7cucQgJOViXbMtqcg5o3ltBZplxrYTsMrU+HWiYGqQtOY1pRZT6E9YH2j2WuWo+1lkUoqvEKCzmnjSE5CwHaWTmqFEFga1JIrXn4xxRmodOYDNSlS9zlCEn1G20bL9ZfE4QhJUFEqdiwLaXc7EQqFqSolEyUlb8Ry8RtQkBw7iNH2s1MtyVZgQFkjLw+6pLOS1U0GqaXhHFYUkZvZpzqBcnhOjFyakitoY2C4ntMrU2bLVnD1pcNQsAS720heZhyEoCznBL5Vk1d3qCSS24+kHlY5QIaWAwKTnZSgQwNyHLFiQHNfFXF4zETCUpMtOd3IJcpYWpxFhRw8MFZs+UJSyhbj9DvZq11ZwLRn/nUBTPHpp/YspcopWsX4SQQoEd5VQGJoGIMYU38JzUuBMlqSxUTmykDcpVarb9YqZ9F1pdjY4qzhFSUZR40Gv2YbwOHWlZCkKfKxfKXAqWIozXPhWgKOAkGSnKh3ISVM3FmNnPCBTfx21xi1JDLyDJVQGdxmAKQ4SEs4JDEsSa1aClnTZpP+0pDLegykV+KjQfxC8+SRQBIKaJA0elXbUHyMb8ztFwPZ52YuAohOo5X0Ln1jG7RxAYEpF6B3Kq3I8g5Y3rWA7C+PW6sjuA172SGNgWv/ANUHlKboIHJZTILKK8wQtmPtApRAsCAugZX6gQxBYMzMruVJDgOBTkDfwqdHgJlMtUyZwhWUu5ALM1RzLPSDYuQUuEjIUl2WQ7Ndklzd9dL6ry5YSaqUlSQ1FAA7gsXYu5YigEEWQXcVZ1V25DqIw06MKhKc5yqWQWJW6Ael1EAjUD4wr+YUpnDtRwwSHuBThrsKuBSBpnhJ4ageGlamxvStXfeOTlllXJzBklrKzZno5NR5840ah5yn/wCsakFD16kmJFEy/wBPs2p3mew/xLxIQSkzwf8AFhoCTVnZ9KQ0AVEJS5NDl23I4n08IVTIZlZ8zDuM1RobaQRE4pGZKFFQILAWGr7gFqc6xWBpSJDAlQSdgAKJDl/8enN2rDMlKBQO+VqpDkGzKNAWNDy1jNwk5RRuplE8Knpo516VsY6iccoYAEBwQ+t3PjtqaVicOfTwnCWsDODkVoX3B6Vg3bUwKXKUPdzF+TMK9SIzsPgwSMxpmPEogMdi1S/MRO05gkhswUCMoINBVyH8vI7Qydj0rI7USl3/AJGlCCCKU8DvDS5iFoC0lkmjl+th4+Q5x5GefeJBzOw0bfn9Y2OxZqAkJmqLnuS2oXpmJ3uGanKHlw+tOTbwuHSlJIKcx4i+lbJ0IqaA3J5R18rZg4Lu1wHuPDSvhF8RgUoAKkzaUIykHUsHB0q+aF8ROqGSsZmIBCjSlSTTw9IjDpgYaUKKWlKqAHNe1tDzp5QviM0tZOVKkuC4JIGj8WnK1WjilrPAywzsRxaXc7jTQ7RT/S5mW5PmC5Z6ZTlZ7vVo0h3ApKxMUcpN3KSDlU712SXYN8WhqfNIXLQCXaoDKDqDgEjvU95yHJGkUn9kZAVk8IcudWcg96lrisEkdppmIyJI/wAgijOxdTgDI/6jcDkTQTCYXKsOzuyQhINTR2TryJHjGhJme0BoyQHBUSlStSWZINIU/KhCSUFSiB+lqagPVTHQD5tRa5ikkAAJ/SBZw3EoDy/mBhMVPCcwCUlIPdch3N+EjN12oIEMyiRlSnUqcuGbM4LvZqCnhF0YdUwMc61aJcCzAVI2AJOwNzHMRIWEA5EggX7wA2zWsWYbHkYxWm4g5k5VlIAqSqpYhmSLa3Yc4z8YtCFAqdYVcGhd6nZiNXu8MYZOZ0qUlSiOQZ6mjAk0o2wrsAIJPeS4JCS9aFiKly7dNOmmN20F9noyU4S7uz71cZS3QtuYHLLOA/dYgqDXawpmtQvAp6EjhE2qiM7l2NRRRLIelaaCsNJx+UuBmpUgmgYl6AJLO7jRUYFZhBUlKg4Di2oegzAMWqbW0rBk8ILEKNDmAIGhBUosMxBfL9WiktKVqzMsKFzmC75k1G9TTYGu9Z9HYl7CmvOn7btcc4GETjsu7muYOpz1JNPK5oYi8KWZxUuWBLgasNOVw1mtWYFPwgMCxU1wNbU0qdxqxhiamiakgF3cXYWYghzUH5tGtxgMasS5SiamzUur3iKsKMx/TS8YYxAJagJd2Gnx9d9zG2uQpVCAotU3cO4CgEs4YHkz0hX8qEgcCAaMRpoxIGbkfjeN5QTdKfllZksWrW9RcNuQbbGxhjGSw5mMzjMW0JFal243FGYNuIuvDqowNCQWCv8AEhind82ZxbxNMQsLIdLEXZJoHBqkEEW33q0FXBETwWJculhxA0BLcTNRmBuLWDQebiEgpSiqXoS12Dg1DKDMxrYhxWJIVLKVMUH3kEpKDssDOMo4QD3qFHMxSZgiSVS28HXvRrHwzDyeCU2FZ+IVUqTpUP0vTX+dI4J9KkAqIQPEgEftCTmI3ULG1vYqDuTTvMoAAdSAxprtAMXsoAjcsakVI+urmKR6NTVlyACkCjV9a1Lv/ESM3E41alOAXsosC6hr1IYnm8SLnGo104gg6Mx3eosoOPveDDGEUYKBBzJZ2HJ6EUv9GhKWkUc5aVTdjUAgv4Uv8OysOoiqiz3FGLWtYhvEP1rCdTjXB4RmBAohNMwUdrUe7cQtHT2iGZ2AcMEpNP3G79G1eEklZGVyEu/hWjvo3oaRU4DMHfW2apfkxrSp+sGFrnFJUBUBTd7Kg9a0H2zUisyWMis6kLQW7wqDvlA4dncX1tCacBlDuSCWqmofx21+kMqkJlmqr1KQoAVo5CWJ5sC0DF5PYqc3CynsogkJrT3m833hzCrUCQQiYGIdIcMf3EsQ5326BMx2LlKaVCcyQXJJ90u1nPuvDEsKTQlCnYggvmBBqhku9aghxRxGrRaSiYUjLMUEvYu1b5SCQBYNDEqYriJUp7ZXGXMQqqixJvYCp1EJzHUkgqtky0BvTKxZzSxDsl6sHuQMrBQYu1A4UBcBVUs9hfS0axlxi5iWBDguHBqKmv8AkA4ccg8EnrmhNAtgLFDg79KPY/KFCsgF18J4SScwsWIA6AO1jBMXic4yIIcGi1GoTTUVSz1zFuEchGwCLnCW3tUglwGKmDVBolq0sQXrZoOk5my+zSUv3coActlGUOTQMrwrGH7ErVxzFZkoc+8kbVZgSADXcWqYcwmFDpGchJL8JAUxsHLhNdQBDZJ9aVson5VDM81wWYsDRyTQuXFNaGFZ06vAXTQsk73Yqa9HFq+Qu0J7KClEGvdYkUqApR4lFy7k7UjiceGfKDyKQGZ7ZWpV35cogrqmLUSQMoskpo7HVSqgB2YXdmMVmTEp4Uoa1WIzFrhKkkkh707w2gkqWpYZRCSqoCiRQtoQVFNw+VrViSJMt6lRLsUgAZyBfMSqhbVDigpG2HAhPC3dIAaiXAzNV8oDmmrAVpCv5AqIDcJJpb+zpvG0nBIyZsigSTSquEBBCjm7wDmwatBEXPSknIEAgEBbi5Z1M7Gr0Ogg8m9FE4MSw4mjJ+qgUNakO5sHN3pyk6VlHCNTmrmPecHMC+b3baNVoNiQojMpQSnJ3Ui5FVANcVA2tycWFUlDjiKVADkFAJu3S4rzifJgkYhSgyQWFylyKUYEOLUrQ84kxbqSFKJ5FwQ4qBqNq7a2g6ZL0AFKs+U6XT7pNCGfxcE2ORAJyli3BdiSDV6hnIDA3rq+1SYbAZgQCVsXYPoxLJILitOm17LlBJKgpTuKdD3SxNHHV+kBn4gpSCAAK3IOoD7vTUv4COSe0s4dQGcf9zZQ5d3Olxvyg7FXwWJy2dNABdyo0CQByBNmoXuHstyVKSE1cpVlBoC9SrMxatjUgveOSZoCXY2ylkPmAHECk86EX2u8ElrCXWHKgoUBJuLOSCCOpt5b0QzODALAADBgnNSmrNroQLBgCxi5aV3UkiwRVL1q4CSNHemkXVNOZsxuxKQA7AakF6a+kSdNd2BQ9CCpJLgNYpHkGqXjMRQoBVG0ITzFC1XOtfq8cmZDZDnM1g9Qw0JVb0iy1IBS5JDjWrUr3Tl8zR4MTNC2lpyp4i6SS4IzEKNyLDc0fSMZ6AmYhQoUqpR6nLQOHLjzp5xTKCS7JFDo7UplYcRcDRjAsSjMosDU6gd1gQGsNRajXi6k8LDcF3YVs5pUf+3KGJv9IzpqQwCElhXhBq5pXk0SLflwLsep+gNIkX5JyF5imAzAHl8agCn0g0uwG5o522ygN6xIkdKihCcKpOYVZgyhdqUS3lSCqRlU2zt4gu7MbU9IkSAmJM4DOAGUElT6MDUX2c7uBXYS5RBzKOatna1SaC9uraRIkaMpLKkpK3GW4cAljQOGYmu8OCYUjQoK0pUlQCgoqFFZWDKy+87ghuIEgyJGJWTifaHIwYg5XAvw8RA1bTm3OKYlRQhVWyuAQHILtQFgP62aJEhzs/C6pwXxHR3amagJc6nnfyEaMuQvIE5mSllqArRg4FqtTSteUdiQ8qmFZM7iLuVKVVVHJJPKgr1ajxqp7MsMzg7gdbW3DRIkcuSxcFh0la05UkJepFaVV4MCG11goxrApljUErUA7ioYAcN7gg1d47EiYKVOIIDbkm9+8+b9RdT12vD8jCBQzE1y5gW1drOzVFOZ5gyJByXB+0l8NzQA3o5UU1D8QDJN94yzOFCBUhn9dyzVZvHWJEiYlRWHWp3KWBDnfNTus1N3fnGjgewyQ6lAiocBiWJzGlE6MKvW0ciQ24R/y6UslQJAcpYkNYFwDW9KjWO4zshOZIUcpWQAoBSqhiKFYDavd94kSItrrxhE/h5SVEFbh2Nq2ehS23leCqwCCeF0HMLF/FyxsR5cy8iRpyp8Y7hOzpaitkJDMxCRqoC0EkYVROZ0lCVGhd2QQGDaVDB6RIkO1PjEwJOfIkAqIWEkuAkVsBUl9XhCZJVmC+EAkuAGdm2teJEio1JYjHJJByNlBFVFW5euv8xVGMdlAM9GJdxzDRIkXkEqoxKnJehBDeDeHhA5yyKHiBUQH0+945EjQVb8woav1ESJEisi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323528" y="2420888"/>
            <a:ext cx="2411760" cy="424732"/>
          </a:xfrm>
          <a:prstGeom prst="rect">
            <a:avLst/>
          </a:prstGeom>
          <a:solidFill>
            <a:srgbClr val="FFFF00"/>
          </a:solidFill>
        </p:spPr>
        <p:txBody>
          <a:bodyPr wrap="square" rtlCol="0">
            <a:spAutoFit/>
          </a:bodyPr>
          <a:lstStyle/>
          <a:p>
            <a:pPr>
              <a:buNone/>
            </a:pPr>
            <a:r>
              <a:rPr lang="en-GB" dirty="0" smtClean="0">
                <a:solidFill>
                  <a:schemeClr val="bg1"/>
                </a:solidFill>
              </a:rPr>
              <a:t>Shelter   </a:t>
            </a:r>
            <a:endParaRPr lang="en-GB" dirty="0">
              <a:solidFill>
                <a:schemeClr val="bg1"/>
              </a:solidFill>
            </a:endParaRPr>
          </a:p>
        </p:txBody>
      </p:sp>
      <p:sp>
        <p:nvSpPr>
          <p:cNvPr id="11" name="TextBox 10"/>
          <p:cNvSpPr txBox="1"/>
          <p:nvPr/>
        </p:nvSpPr>
        <p:spPr>
          <a:xfrm>
            <a:off x="6444208" y="2204864"/>
            <a:ext cx="2483768" cy="757130"/>
          </a:xfrm>
          <a:prstGeom prst="rect">
            <a:avLst/>
          </a:prstGeom>
          <a:solidFill>
            <a:srgbClr val="00B0F0"/>
          </a:solidFill>
        </p:spPr>
        <p:txBody>
          <a:bodyPr wrap="square" rtlCol="0">
            <a:spAutoFit/>
          </a:bodyPr>
          <a:lstStyle/>
          <a:p>
            <a:pPr>
              <a:buNone/>
            </a:pPr>
            <a:r>
              <a:rPr lang="en-GB" dirty="0" smtClean="0"/>
              <a:t>Water – needed for survival  </a:t>
            </a:r>
            <a:endParaRPr lang="en-GB" dirty="0"/>
          </a:p>
        </p:txBody>
      </p:sp>
      <p:sp>
        <p:nvSpPr>
          <p:cNvPr id="12" name="TextBox 11"/>
          <p:cNvSpPr txBox="1"/>
          <p:nvPr/>
        </p:nvSpPr>
        <p:spPr>
          <a:xfrm>
            <a:off x="6516216" y="4221088"/>
            <a:ext cx="2627784" cy="424732"/>
          </a:xfrm>
          <a:prstGeom prst="rect">
            <a:avLst/>
          </a:prstGeom>
          <a:solidFill>
            <a:srgbClr val="FF0000"/>
          </a:solidFill>
        </p:spPr>
        <p:txBody>
          <a:bodyPr wrap="square" rtlCol="0">
            <a:spAutoFit/>
          </a:bodyPr>
          <a:lstStyle/>
          <a:p>
            <a:pPr>
              <a:buNone/>
            </a:pPr>
            <a:r>
              <a:rPr lang="en-GB" dirty="0" smtClean="0"/>
              <a:t>Space/ territory </a:t>
            </a:r>
            <a:endParaRPr lang="en-GB" dirty="0"/>
          </a:p>
        </p:txBody>
      </p:sp>
      <p:sp>
        <p:nvSpPr>
          <p:cNvPr id="13" name="TextBox 12"/>
          <p:cNvSpPr txBox="1"/>
          <p:nvPr/>
        </p:nvSpPr>
        <p:spPr>
          <a:xfrm>
            <a:off x="0" y="4221088"/>
            <a:ext cx="2843808" cy="757130"/>
          </a:xfrm>
          <a:prstGeom prst="rect">
            <a:avLst/>
          </a:prstGeom>
          <a:solidFill>
            <a:srgbClr val="FF99CC"/>
          </a:solidFill>
        </p:spPr>
        <p:txBody>
          <a:bodyPr wrap="square" rtlCol="0">
            <a:spAutoFit/>
          </a:bodyPr>
          <a:lstStyle/>
          <a:p>
            <a:pPr>
              <a:buNone/>
            </a:pPr>
            <a:r>
              <a:rPr lang="en-GB" dirty="0" smtClean="0"/>
              <a:t>Food - needed for survival </a:t>
            </a:r>
            <a:endParaRPr lang="en-GB" dirty="0"/>
          </a:p>
        </p:txBody>
      </p:sp>
      <p:sp>
        <p:nvSpPr>
          <p:cNvPr id="14" name="TextBox 13"/>
          <p:cNvSpPr txBox="1"/>
          <p:nvPr/>
        </p:nvSpPr>
        <p:spPr>
          <a:xfrm>
            <a:off x="2483768" y="5517232"/>
            <a:ext cx="4176464" cy="757130"/>
          </a:xfrm>
          <a:prstGeom prst="rect">
            <a:avLst/>
          </a:prstGeom>
          <a:solidFill>
            <a:srgbClr val="33CC33"/>
          </a:solidFill>
        </p:spPr>
        <p:txBody>
          <a:bodyPr wrap="square" rtlCol="0">
            <a:spAutoFit/>
          </a:bodyPr>
          <a:lstStyle/>
          <a:p>
            <a:pPr>
              <a:buNone/>
            </a:pPr>
            <a:r>
              <a:rPr lang="en-GB" dirty="0" smtClean="0"/>
              <a:t>Mates – to breed with so </a:t>
            </a:r>
            <a:r>
              <a:rPr lang="en-GB" dirty="0" err="1" smtClean="0"/>
              <a:t>thier</a:t>
            </a:r>
            <a:r>
              <a:rPr lang="en-GB" dirty="0" smtClean="0"/>
              <a:t> species does not die out </a:t>
            </a:r>
            <a:endParaRPr lang="en-GB" dirty="0"/>
          </a:p>
        </p:txBody>
      </p:sp>
      <p:pic>
        <p:nvPicPr>
          <p:cNvPr id="15" name="Picture 6" descr="http://3.bp.blogspot.com/-BNq6DPxzeyo/TZ3iLrtdsFI/AAAAAAAAADA/R-DRKTb3nwY/s1600/Competition_Hirschkampf-743015.jpg"/>
          <p:cNvPicPr>
            <a:picLocks noChangeAspect="1" noChangeArrowheads="1"/>
          </p:cNvPicPr>
          <p:nvPr/>
        </p:nvPicPr>
        <p:blipFill>
          <a:blip r:embed="rId4" cstate="print"/>
          <a:srcRect/>
          <a:stretch>
            <a:fillRect/>
          </a:stretch>
        </p:blipFill>
        <p:spPr bwMode="auto">
          <a:xfrm>
            <a:off x="2915816" y="2780928"/>
            <a:ext cx="3384376" cy="2254841"/>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14:19</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pPr eaLnBrk="1" hangingPunct="1">
              <a:buFontTx/>
              <a:buNone/>
            </a:pPr>
            <a:r>
              <a:rPr lang="en-GB" sz="2800" dirty="0" smtClean="0"/>
              <a:t>Each organism has a role in an ecosystem </a:t>
            </a:r>
          </a:p>
          <a:p>
            <a:pPr eaLnBrk="1" hangingPunct="1">
              <a:buFontTx/>
              <a:buNone/>
            </a:pPr>
            <a:r>
              <a:rPr lang="en-GB" sz="2800" dirty="0" smtClean="0"/>
              <a:t>e.g. The role of a squirrel is to live in the wood and each acorns. This role is called the squirrels </a:t>
            </a:r>
            <a:r>
              <a:rPr lang="en-GB" sz="2800" b="1" u="sng" dirty="0" smtClean="0"/>
              <a:t>ecological niche </a:t>
            </a:r>
          </a:p>
          <a:p>
            <a:pPr eaLnBrk="1" hangingPunct="1">
              <a:buFontTx/>
              <a:buNone/>
            </a:pPr>
            <a:endParaRPr lang="en-GB" sz="2800" b="1" u="sng" dirty="0" smtClean="0"/>
          </a:p>
          <a:p>
            <a:pPr eaLnBrk="1" hangingPunct="1">
              <a:buFontTx/>
              <a:buNone/>
            </a:pPr>
            <a:endParaRPr lang="en-GB" sz="2800" dirty="0" smtClean="0"/>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pic>
        <p:nvPicPr>
          <p:cNvPr id="191490" name="Picture 2" descr="http://farm4.static.flickr.com/3215/2866760068_7d0411c682.jpg"/>
          <p:cNvPicPr>
            <a:picLocks noChangeAspect="1" noChangeArrowheads="1"/>
          </p:cNvPicPr>
          <p:nvPr/>
        </p:nvPicPr>
        <p:blipFill>
          <a:blip r:embed="rId4" cstate="print"/>
          <a:srcRect/>
          <a:stretch>
            <a:fillRect/>
          </a:stretch>
        </p:blipFill>
        <p:spPr bwMode="auto">
          <a:xfrm>
            <a:off x="5220072" y="3140968"/>
            <a:ext cx="3096344" cy="3096344"/>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to="" calcmode="lin" valueType="num">
                                      <p:cBhvr>
                                        <p:cTn id="7" dur="1" fill="hold"/>
                                        <p:tgtEl>
                                          <p:spTgt spid="3482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 to="" calcmode="lin" valueType="num">
                                      <p:cBhvr>
                                        <p:cTn id="12" dur="1" fill="hold"/>
                                        <p:tgtEl>
                                          <p:spTgt spid="3482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14:19</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pPr eaLnBrk="1" hangingPunct="1">
              <a:buFontTx/>
              <a:buNone/>
            </a:pPr>
            <a:r>
              <a:rPr lang="en-GB" sz="2800" dirty="0" smtClean="0"/>
              <a:t>Different species have different niches </a:t>
            </a:r>
          </a:p>
          <a:p>
            <a:pPr eaLnBrk="1" hangingPunct="1">
              <a:buFontTx/>
              <a:buNone/>
            </a:pPr>
            <a:r>
              <a:rPr lang="en-GB" sz="2800" dirty="0" smtClean="0"/>
              <a:t>e.g. The seven-spot and two-spot ladybird compete with </a:t>
            </a:r>
            <a:r>
              <a:rPr lang="en-GB" sz="2800" dirty="0" err="1" smtClean="0"/>
              <a:t>eachother</a:t>
            </a:r>
            <a:r>
              <a:rPr lang="en-GB" sz="2800" dirty="0" smtClean="0"/>
              <a:t> for green fly</a:t>
            </a:r>
          </a:p>
          <a:p>
            <a:pPr eaLnBrk="1" hangingPunct="1">
              <a:buFontTx/>
              <a:buNone/>
            </a:pPr>
            <a:r>
              <a:rPr lang="en-GB" sz="2800" dirty="0" smtClean="0"/>
              <a:t>However, the seven-spot eats larger green fly. </a:t>
            </a:r>
          </a:p>
          <a:p>
            <a:pPr eaLnBrk="1" hangingPunct="1">
              <a:buFontTx/>
              <a:buNone/>
            </a:pPr>
            <a:r>
              <a:rPr lang="en-GB" sz="2800" dirty="0" smtClean="0"/>
              <a:t>There two species of ladybird have a slight different niche </a:t>
            </a:r>
          </a:p>
          <a:p>
            <a:pPr eaLnBrk="1" hangingPunct="1">
              <a:buFontTx/>
              <a:buNone/>
            </a:pPr>
            <a:endParaRPr lang="en-GB" sz="2800" b="1" u="sng" dirty="0" smtClean="0"/>
          </a:p>
          <a:p>
            <a:pPr eaLnBrk="1" hangingPunct="1">
              <a:buFontTx/>
              <a:buNone/>
            </a:pPr>
            <a:endParaRPr lang="en-GB" sz="2800" dirty="0" smtClean="0"/>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pic>
        <p:nvPicPr>
          <p:cNvPr id="222210" name="Picture 2" descr="http://www.copyright-free-pictures.org.uk/insects/seven-spot-ladybird.jpg"/>
          <p:cNvPicPr>
            <a:picLocks noChangeAspect="1" noChangeArrowheads="1"/>
          </p:cNvPicPr>
          <p:nvPr/>
        </p:nvPicPr>
        <p:blipFill>
          <a:blip r:embed="rId4" cstate="print"/>
          <a:srcRect/>
          <a:stretch>
            <a:fillRect/>
          </a:stretch>
        </p:blipFill>
        <p:spPr bwMode="auto">
          <a:xfrm>
            <a:off x="1691680" y="4509120"/>
            <a:ext cx="1440160" cy="1935576"/>
          </a:xfrm>
          <a:prstGeom prst="rect">
            <a:avLst/>
          </a:prstGeom>
          <a:noFill/>
        </p:spPr>
      </p:pic>
      <p:pic>
        <p:nvPicPr>
          <p:cNvPr id="222212" name="Picture 4" descr="http://www.eakringbirds.com/eakringbirds2/ladybird2spot02.jpg"/>
          <p:cNvPicPr>
            <a:picLocks noChangeAspect="1" noChangeArrowheads="1"/>
          </p:cNvPicPr>
          <p:nvPr/>
        </p:nvPicPr>
        <p:blipFill>
          <a:blip r:embed="rId5" cstate="print"/>
          <a:srcRect/>
          <a:stretch>
            <a:fillRect/>
          </a:stretch>
        </p:blipFill>
        <p:spPr bwMode="auto">
          <a:xfrm>
            <a:off x="4572000" y="4437112"/>
            <a:ext cx="2520280" cy="1890210"/>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to="" calcmode="lin" valueType="num">
                                      <p:cBhvr>
                                        <p:cTn id="7" dur="1" fill="hold"/>
                                        <p:tgtEl>
                                          <p:spTgt spid="3482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 to="" calcmode="lin" valueType="num">
                                      <p:cBhvr>
                                        <p:cTn id="12" dur="1" fill="hold"/>
                                        <p:tgtEl>
                                          <p:spTgt spid="34820">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 to="" calcmode="lin" valueType="num">
                                      <p:cBhvr>
                                        <p:cTn id="17" dur="1" fill="hold"/>
                                        <p:tgtEl>
                                          <p:spTgt spid="3482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 to="" calcmode="lin" valueType="num">
                                      <p:cBhvr>
                                        <p:cTn id="22" dur="1" fill="hold"/>
                                        <p:tgtEl>
                                          <p:spTgt spid="34820">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14:19</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pPr eaLnBrk="1" hangingPunct="1">
              <a:buFontTx/>
              <a:buNone/>
            </a:pPr>
            <a:r>
              <a:rPr lang="en-GB" sz="2800" b="1" u="sng" dirty="0" smtClean="0"/>
              <a:t>Types of competition </a:t>
            </a:r>
          </a:p>
          <a:p>
            <a:pPr>
              <a:buFontTx/>
              <a:buNone/>
            </a:pPr>
            <a:r>
              <a:rPr lang="en-GB" sz="2800" dirty="0" smtClean="0"/>
              <a:t>Inter species/ inter specific = different species (red and grey squirrel or a zebra and lion)</a:t>
            </a:r>
          </a:p>
          <a:p>
            <a:pPr>
              <a:buFontTx/>
              <a:buNone/>
            </a:pPr>
            <a:r>
              <a:rPr lang="en-GB" sz="2800" dirty="0" smtClean="0"/>
              <a:t>Intra species/ intra specific = within same species (two troops of baboons or two grey squirrel)</a:t>
            </a:r>
          </a:p>
          <a:p>
            <a:pPr>
              <a:buFontTx/>
              <a:buNone/>
            </a:pPr>
            <a:endParaRPr lang="en-GB" sz="2800" dirty="0" smtClean="0"/>
          </a:p>
          <a:p>
            <a:pPr>
              <a:buFontTx/>
              <a:buNone/>
            </a:pPr>
            <a:r>
              <a:rPr lang="en-GB" sz="2800" dirty="0" smtClean="0"/>
              <a:t>The same applies to species or a group of similar animals and plants.</a:t>
            </a:r>
          </a:p>
          <a:p>
            <a:pPr>
              <a:buFontTx/>
              <a:buNone/>
            </a:pPr>
            <a:r>
              <a:rPr lang="en-GB" sz="2800" dirty="0" smtClean="0"/>
              <a:t>Organisms belong to a </a:t>
            </a:r>
            <a:r>
              <a:rPr lang="en-GB" sz="2800" dirty="0" smtClean="0">
                <a:solidFill>
                  <a:srgbClr val="00FFFF"/>
                </a:solidFill>
              </a:rPr>
              <a:t>Species</a:t>
            </a:r>
            <a:r>
              <a:rPr lang="en-GB" sz="2800" dirty="0" smtClean="0"/>
              <a:t> when they interbreed and give birth to fertile Offspring.</a:t>
            </a:r>
          </a:p>
          <a:p>
            <a:pPr>
              <a:buFontTx/>
              <a:buNone/>
            </a:pPr>
            <a:endParaRPr lang="en-US" sz="2800" dirty="0" smtClean="0"/>
          </a:p>
          <a:p>
            <a:pPr eaLnBrk="1" hangingPunct="1">
              <a:buFontTx/>
              <a:buNone/>
            </a:pPr>
            <a:endParaRPr lang="en-GB" sz="2800" dirty="0" smtClean="0"/>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to="" calcmode="lin" valueType="num">
                                      <p:cBhvr>
                                        <p:cTn id="7" dur="1" fill="hold"/>
                                        <p:tgtEl>
                                          <p:spTgt spid="3482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 to="" calcmode="lin" valueType="num">
                                      <p:cBhvr>
                                        <p:cTn id="12" dur="1" fill="hold"/>
                                        <p:tgtEl>
                                          <p:spTgt spid="34820">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 to="" calcmode="lin" valueType="num">
                                      <p:cBhvr>
                                        <p:cTn id="17" dur="1" fill="hold"/>
                                        <p:tgtEl>
                                          <p:spTgt spid="3482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4820">
                                            <p:txEl>
                                              <p:pRg st="4" end="4"/>
                                            </p:txEl>
                                          </p:spTgt>
                                        </p:tgtEl>
                                        <p:attrNameLst>
                                          <p:attrName>style.visibility</p:attrName>
                                        </p:attrNameLst>
                                      </p:cBhvr>
                                      <p:to>
                                        <p:strVal val="visible"/>
                                      </p:to>
                                    </p:set>
                                    <p:anim to="" calcmode="lin" valueType="num">
                                      <p:cBhvr>
                                        <p:cTn id="22" dur="1" fill="hold"/>
                                        <p:tgtEl>
                                          <p:spTgt spid="34820">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4820">
                                            <p:txEl>
                                              <p:pRg st="5" end="5"/>
                                            </p:txEl>
                                          </p:spTgt>
                                        </p:tgtEl>
                                        <p:attrNameLst>
                                          <p:attrName>style.visibility</p:attrName>
                                        </p:attrNameLst>
                                      </p:cBhvr>
                                      <p:to>
                                        <p:strVal val="visible"/>
                                      </p:to>
                                    </p:set>
                                    <p:anim to="" calcmode="lin" valueType="num">
                                      <p:cBhvr>
                                        <p:cTn id="27" dur="1" fill="hold"/>
                                        <p:tgtEl>
                                          <p:spTgt spid="34820">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9DA829A0-5B56-4100-AA47-BFBB80E89A2A}" type="datetime10">
              <a:rPr lang="en-GB" smtClean="0"/>
              <a:pPr/>
              <a:t>14:19</a:t>
            </a:fld>
            <a:endParaRPr lang="en-GB" smtClean="0"/>
          </a:p>
        </p:txBody>
      </p:sp>
      <p:sp>
        <p:nvSpPr>
          <p:cNvPr id="35843"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smtClean="0">
                <a:solidFill>
                  <a:schemeClr val="tx1"/>
                </a:solidFill>
              </a:rPr>
              <a:t>Learning Activities for Outcome 1</a:t>
            </a:r>
            <a:endParaRPr lang="en-GB" sz="3600" smtClean="0">
              <a:solidFill>
                <a:schemeClr val="tx1"/>
              </a:solidFill>
            </a:endParaRPr>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395536" y="1628800"/>
            <a:ext cx="8316416" cy="4437112"/>
          </a:xfrm>
          <a:noFill/>
          <a:ln>
            <a:solidFill>
              <a:srgbClr val="99CCFF"/>
            </a:solidFill>
          </a:ln>
        </p:spPr>
        <p:txBody>
          <a:bodyPr/>
          <a:lstStyle/>
          <a:p>
            <a:pPr eaLnBrk="1" hangingPunct="1">
              <a:buFontTx/>
              <a:buNone/>
            </a:pPr>
            <a:r>
              <a:rPr lang="en-GB" sz="2800" dirty="0" smtClean="0"/>
              <a:t>Complete worksheet B2d: Interdependence </a:t>
            </a:r>
          </a:p>
          <a:p>
            <a:pPr eaLnBrk="1" hangingPunct="1">
              <a:buFontTx/>
              <a:buNone/>
            </a:pPr>
            <a:endParaRPr lang="en-GB" sz="2800" dirty="0" smtClean="0"/>
          </a:p>
        </p:txBody>
      </p:sp>
    </p:spTree>
  </p:cSld>
  <p:clrMapOvr>
    <a:masterClrMapping/>
  </p:clrMapOvr>
  <p:transition spd="med">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67644B87-CC9A-48A6-8B52-EB714DC8B5B9}" type="datetime10">
              <a:rPr lang="en-GB" smtClean="0"/>
              <a:pPr/>
              <a:t>14:19</a:t>
            </a:fld>
            <a:endParaRPr lang="en-GB" smtClean="0"/>
          </a:p>
        </p:txBody>
      </p:sp>
      <p:grpSp>
        <p:nvGrpSpPr>
          <p:cNvPr id="36867" name="Group 2"/>
          <p:cNvGrpSpPr>
            <a:grpSpLocks/>
          </p:cNvGrpSpPr>
          <p:nvPr/>
        </p:nvGrpSpPr>
        <p:grpSpPr bwMode="auto">
          <a:xfrm>
            <a:off x="3348038" y="188913"/>
            <a:ext cx="2016125" cy="6669087"/>
            <a:chOff x="2109" y="119"/>
            <a:chExt cx="1270" cy="4201"/>
          </a:xfrm>
        </p:grpSpPr>
        <p:sp>
          <p:nvSpPr>
            <p:cNvPr id="3687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3688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3688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3688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3688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3688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3688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3688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3688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36868" name="Text Box 14"/>
          <p:cNvSpPr txBox="1">
            <a:spLocks noChangeArrowheads="1"/>
          </p:cNvSpPr>
          <p:nvPr/>
        </p:nvSpPr>
        <p:spPr bwMode="auto">
          <a:xfrm>
            <a:off x="0" y="4797152"/>
            <a:ext cx="3024187" cy="1006429"/>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p>
          <a:p>
            <a:pPr>
              <a:lnSpc>
                <a:spcPct val="100000"/>
              </a:lnSpc>
              <a:spcBef>
                <a:spcPct val="30000"/>
              </a:spcBef>
              <a:buFontTx/>
              <a:buNone/>
            </a:pPr>
            <a:r>
              <a:rPr lang="en-GB" sz="1800" b="1" dirty="0" smtClean="0">
                <a:solidFill>
                  <a:srgbClr val="000000"/>
                </a:solidFill>
              </a:rPr>
              <a:t>What is meant by the term ecological niche </a:t>
            </a:r>
            <a:endParaRPr lang="en-GB" sz="1800" b="1" dirty="0">
              <a:solidFill>
                <a:srgbClr val="000000"/>
              </a:solidFill>
            </a:endParaRPr>
          </a:p>
        </p:txBody>
      </p:sp>
      <p:sp>
        <p:nvSpPr>
          <p:cNvPr id="36871" name="Text Box 17"/>
          <p:cNvSpPr txBox="1">
            <a:spLocks noChangeArrowheads="1"/>
          </p:cNvSpPr>
          <p:nvPr/>
        </p:nvSpPr>
        <p:spPr bwMode="auto">
          <a:xfrm>
            <a:off x="5580063" y="4509120"/>
            <a:ext cx="3563937" cy="1615827"/>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b="1" dirty="0" smtClean="0">
                <a:solidFill>
                  <a:srgbClr val="000000"/>
                </a:solidFill>
              </a:rPr>
              <a:t>What would happen to the ground plants in w woodland when a large tree dies and falls?</a:t>
            </a:r>
            <a:endParaRPr lang="en-GB" sz="1800" b="1" dirty="0">
              <a:solidFill>
                <a:srgbClr val="000000"/>
              </a:solidFill>
            </a:endParaRPr>
          </a:p>
        </p:txBody>
      </p:sp>
      <p:pic>
        <p:nvPicPr>
          <p:cNvPr id="36874"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36875" name="Rectangle 21"/>
          <p:cNvSpPr>
            <a:spLocks noGrp="1" noChangeArrowheads="1"/>
          </p:cNvSpPr>
          <p:nvPr>
            <p:ph type="title"/>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1</a:t>
            </a:r>
          </a:p>
        </p:txBody>
      </p:sp>
      <p:sp>
        <p:nvSpPr>
          <p:cNvPr id="36876" name="Text Box 25"/>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22555" name="Text Box 27"/>
          <p:cNvSpPr txBox="1">
            <a:spLocks noChangeArrowheads="1"/>
          </p:cNvSpPr>
          <p:nvPr/>
        </p:nvSpPr>
        <p:spPr bwMode="auto">
          <a:xfrm>
            <a:off x="3059113" y="2420888"/>
            <a:ext cx="2232967" cy="4081117"/>
          </a:xfrm>
          <a:prstGeom prst="rect">
            <a:avLst/>
          </a:prstGeom>
          <a:solidFill>
            <a:srgbClr val="FF99CC"/>
          </a:solidFill>
          <a:ln w="9525" algn="ctr">
            <a:noFill/>
            <a:miter lim="800000"/>
            <a:headEnd/>
            <a:tailEnd/>
          </a:ln>
        </p:spPr>
        <p:txBody>
          <a:bodyPr wrap="square">
            <a:spAutoFit/>
          </a:bodyPr>
          <a:lstStyle/>
          <a:p>
            <a:pPr lvl="1">
              <a:spcBef>
                <a:spcPct val="50000"/>
              </a:spcBef>
              <a:buFontTx/>
              <a:buNone/>
            </a:pPr>
            <a:r>
              <a:rPr lang="en-GB" b="1" dirty="0">
                <a:solidFill>
                  <a:schemeClr val="bg1"/>
                </a:solidFill>
              </a:rPr>
              <a:t>Which task(s) will you choose to complete? Try to target a grade higher than your current grade.</a:t>
            </a:r>
          </a:p>
        </p:txBody>
      </p:sp>
      <p:sp>
        <p:nvSpPr>
          <p:cNvPr id="36878" name="Text Box 22"/>
          <p:cNvSpPr txBox="1">
            <a:spLocks noChangeArrowheads="1"/>
          </p:cNvSpPr>
          <p:nvPr/>
        </p:nvSpPr>
        <p:spPr bwMode="auto">
          <a:xfrm>
            <a:off x="5580063" y="0"/>
            <a:ext cx="2663825" cy="1200329"/>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endParaRPr lang="en-GB" sz="1800" b="1" dirty="0">
              <a:solidFill>
                <a:schemeClr val="bg1"/>
              </a:solidFill>
            </a:endParaRPr>
          </a:p>
          <a:p>
            <a:pPr>
              <a:lnSpc>
                <a:spcPct val="100000"/>
              </a:lnSpc>
              <a:spcBef>
                <a:spcPct val="50000"/>
              </a:spcBef>
              <a:buFontTx/>
              <a:buNone/>
            </a:pPr>
            <a:endParaRPr lang="en-GB" sz="1800" dirty="0"/>
          </a:p>
        </p:txBody>
      </p:sp>
      <p:sp>
        <p:nvSpPr>
          <p:cNvPr id="22" name="Text Box 18"/>
          <p:cNvSpPr txBox="1">
            <a:spLocks noChangeArrowheads="1"/>
          </p:cNvSpPr>
          <p:nvPr/>
        </p:nvSpPr>
        <p:spPr bwMode="auto">
          <a:xfrm>
            <a:off x="0" y="2132856"/>
            <a:ext cx="3024187" cy="2114425"/>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p>
          <a:p>
            <a:pPr>
              <a:lnSpc>
                <a:spcPct val="100000"/>
              </a:lnSpc>
              <a:spcBef>
                <a:spcPct val="30000"/>
              </a:spcBef>
              <a:buFontTx/>
              <a:buNone/>
            </a:pPr>
            <a:r>
              <a:rPr lang="en-GB" sz="1800" b="1" dirty="0" smtClean="0">
                <a:solidFill>
                  <a:srgbClr val="000000"/>
                </a:solidFill>
              </a:rPr>
              <a:t>How is the niche of a giraffe and zebra different, which allows them both to survive together on the African savannah</a:t>
            </a:r>
            <a:endParaRPr lang="en-GB" sz="1800" b="1" dirty="0">
              <a:solidFill>
                <a:srgbClr val="000000"/>
              </a:solidFill>
            </a:endParaRPr>
          </a:p>
        </p:txBody>
      </p:sp>
      <p:sp>
        <p:nvSpPr>
          <p:cNvPr id="23" name="Text Box 17"/>
          <p:cNvSpPr txBox="1">
            <a:spLocks noChangeArrowheads="1"/>
          </p:cNvSpPr>
          <p:nvPr/>
        </p:nvSpPr>
        <p:spPr bwMode="auto">
          <a:xfrm>
            <a:off x="5580063" y="2348880"/>
            <a:ext cx="3563937" cy="1615827"/>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b="1" dirty="0" smtClean="0">
                <a:solidFill>
                  <a:srgbClr val="000000"/>
                </a:solidFill>
              </a:rPr>
              <a:t>Explain why introducing the grey squirrel to Britain caused a fall in the red squirrel population </a:t>
            </a:r>
            <a:endParaRPr lang="en-GB" sz="1800" b="1" dirty="0">
              <a:solidFill>
                <a:srgbClr val="000000"/>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2555"/>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22555"/>
                                        </p:tgtEl>
                                      </p:cBhvr>
                                    </p:animEffect>
                                    <p:set>
                                      <p:cBhvr>
                                        <p:cTn id="10" dur="1" fill="hold">
                                          <p:stCondLst>
                                            <p:cond delay="499"/>
                                          </p:stCondLst>
                                        </p:cTn>
                                        <p:tgtEl>
                                          <p:spTgt spid="22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5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1"/>
          </p:nvPr>
        </p:nvSpPr>
        <p:spPr>
          <a:noFill/>
        </p:spPr>
        <p:txBody>
          <a:bodyPr/>
          <a:lstStyle/>
          <a:p>
            <a:fld id="{F526D1E8-30FA-477A-8DC0-AFF33DBF234E}" type="datetime10">
              <a:rPr lang="en-GB" smtClean="0"/>
              <a:pPr/>
              <a:t>14:19</a:t>
            </a:fld>
            <a:endParaRPr lang="en-GB" smtClean="0"/>
          </a:p>
        </p:txBody>
      </p:sp>
      <p:sp>
        <p:nvSpPr>
          <p:cNvPr id="37891"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7203" name="Group 35"/>
          <p:cNvGraphicFramePr>
            <a:graphicFrameLocks noGrp="1"/>
          </p:cNvGraphicFramePr>
          <p:nvPr>
            <p:ph idx="1"/>
          </p:nvPr>
        </p:nvGraphicFramePr>
        <p:xfrm>
          <a:off x="468313" y="3141663"/>
          <a:ext cx="8229600" cy="258635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7906"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37907"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14:19</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38917" name="Rectangle 3"/>
          <p:cNvSpPr>
            <a:spLocks noChangeArrowheads="1"/>
          </p:cNvSpPr>
          <p:nvPr/>
        </p:nvSpPr>
        <p:spPr bwMode="auto">
          <a:xfrm>
            <a:off x="457200" y="1600200"/>
            <a:ext cx="8291513" cy="4997450"/>
          </a:xfrm>
          <a:prstGeom prst="rect">
            <a:avLst/>
          </a:prstGeom>
          <a:noFill/>
          <a:ln w="9525">
            <a:solidFill>
              <a:srgbClr val="FF9900"/>
            </a:solidFill>
            <a:miter lim="800000"/>
            <a:headEnd/>
            <a:tailEnd/>
          </a:ln>
        </p:spPr>
        <p:txBody>
          <a:bodyPr/>
          <a:lstStyle/>
          <a:p>
            <a:pPr marL="342900" indent="-342900">
              <a:lnSpc>
                <a:spcPct val="100000"/>
              </a:lnSpc>
              <a:buFontTx/>
              <a:buNone/>
            </a:pPr>
            <a:r>
              <a:rPr lang="en-GB" sz="4000" b="1" dirty="0"/>
              <a:t>Explore and Discover:</a:t>
            </a:r>
          </a:p>
          <a:p>
            <a:pPr marL="342900" indent="-342900">
              <a:lnSpc>
                <a:spcPct val="100000"/>
              </a:lnSpc>
            </a:pPr>
            <a:r>
              <a:rPr lang="en-GB" sz="3200" b="1" dirty="0" smtClean="0"/>
              <a:t>Visual:</a:t>
            </a:r>
          </a:p>
          <a:p>
            <a:r>
              <a:rPr lang="en-GB" sz="1800" u="sng" cap="all" dirty="0" smtClean="0">
                <a:hlinkClick r:id="rId4"/>
              </a:rPr>
              <a:t>http://www.bbc.co.uk/learningzone/clips/predator-prey-relationships-barn-owls/202.html</a:t>
            </a:r>
            <a:endParaRPr lang="en-GB" sz="1800" dirty="0" smtClean="0"/>
          </a:p>
          <a:p>
            <a:pPr marL="342900" indent="-342900">
              <a:lnSpc>
                <a:spcPct val="100000"/>
              </a:lnSpc>
            </a:pPr>
            <a:endParaRPr lang="en-GB" sz="3200" b="1" dirty="0"/>
          </a:p>
        </p:txBody>
      </p:sp>
    </p:spTree>
  </p:cSld>
  <p:clrMapOvr>
    <a:masterClrMapping/>
  </p:clrMapOvr>
  <p:transition spd="med">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14:19</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Learning activity for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251520" y="1600200"/>
            <a:ext cx="8640960" cy="49974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 Define the following and give examples</a:t>
            </a:r>
            <a:r>
              <a:rPr kumimoji="0" lang="en-GB" sz="2800" b="0" i="0" u="none" strike="noStrike" kern="0" cap="none" spc="0" normalizeH="0" noProof="0" dirty="0" smtClean="0">
                <a:ln>
                  <a:noFill/>
                </a:ln>
                <a:solidFill>
                  <a:schemeClr val="tx1"/>
                </a:solidFill>
                <a:effectLst/>
                <a:uLnTx/>
                <a:uFillTx/>
                <a:latin typeface="+mn-lt"/>
                <a:ea typeface="+mn-ea"/>
                <a:cs typeface="+mn-cs"/>
              </a:rPr>
              <a:t> of each:</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noProof="0" dirty="0" smtClean="0">
                <a:latin typeface="+mn-lt"/>
              </a:rPr>
              <a:t>Predator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dirty="0" smtClean="0">
                <a:ln>
                  <a:noFill/>
                </a:ln>
                <a:solidFill>
                  <a:schemeClr val="tx1"/>
                </a:solidFill>
                <a:effectLst/>
                <a:uLnTx/>
                <a:uFillTx/>
                <a:latin typeface="+mn-lt"/>
                <a:ea typeface="+mn-ea"/>
                <a:cs typeface="+mn-cs"/>
              </a:rPr>
              <a:t>Prey</a:t>
            </a:r>
            <a:r>
              <a:rPr kumimoji="0" lang="en-GB" sz="2800" b="0" i="0" u="none" strike="noStrike" kern="0" cap="none" spc="0" normalizeH="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baseline="0" noProof="0" dirty="0" err="1" smtClean="0">
                <a:latin typeface="+mn-lt"/>
              </a:rPr>
              <a:t>Scavanger</a:t>
            </a:r>
            <a:r>
              <a:rPr lang="en-GB" sz="2800" kern="0" noProof="0" dirty="0" smtClean="0">
                <a:latin typeface="+mn-lt"/>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GB" sz="2800" kern="0" noProof="0" dirty="0" smtClean="0">
              <a:latin typeface="+mn-lt"/>
            </a:endParaRPr>
          </a:p>
          <a:p>
            <a:pPr marL="342900" lvl="0" indent="-342900">
              <a:lnSpc>
                <a:spcPct val="100000"/>
              </a:lnSpc>
              <a:buNone/>
            </a:pPr>
            <a:r>
              <a:rPr lang="en-GB" sz="2800" b="1" dirty="0" smtClean="0">
                <a:solidFill>
                  <a:srgbClr val="FF0000"/>
                </a:solidFill>
              </a:rPr>
              <a:t>Predators</a:t>
            </a:r>
            <a:r>
              <a:rPr lang="en-GB" sz="2800" dirty="0" smtClean="0"/>
              <a:t> are hunters that kill and eat other animals</a:t>
            </a:r>
          </a:p>
          <a:p>
            <a:pPr marL="342900" lvl="0" indent="-342900">
              <a:lnSpc>
                <a:spcPct val="100000"/>
              </a:lnSpc>
              <a:buNone/>
            </a:pPr>
            <a:r>
              <a:rPr lang="en-GB" sz="2800" dirty="0" smtClean="0"/>
              <a:t>The animals that are hunted are called </a:t>
            </a:r>
            <a:r>
              <a:rPr lang="en-GB" sz="2800" b="1" dirty="0" smtClean="0">
                <a:solidFill>
                  <a:srgbClr val="FF0000"/>
                </a:solidFill>
              </a:rPr>
              <a:t>prey.</a:t>
            </a:r>
          </a:p>
          <a:p>
            <a:pPr marL="342900" lvl="0" indent="-342900">
              <a:lnSpc>
                <a:spcPct val="100000"/>
              </a:lnSpc>
              <a:buNone/>
            </a:pPr>
            <a:r>
              <a:rPr lang="en-GB" sz="2800" b="1" dirty="0" smtClean="0">
                <a:solidFill>
                  <a:srgbClr val="FF0000"/>
                </a:solidFill>
              </a:rPr>
              <a:t>Scavengers</a:t>
            </a:r>
            <a:r>
              <a:rPr lang="en-GB" sz="2800" dirty="0" smtClean="0"/>
              <a:t> are animals which eat the ‘left </a:t>
            </a:r>
            <a:r>
              <a:rPr lang="en-GB" sz="2800" dirty="0" err="1" smtClean="0"/>
              <a:t>overs</a:t>
            </a:r>
            <a:r>
              <a:rPr lang="en-GB" sz="2800" dirty="0" smtClean="0"/>
              <a:t>’ of animals killed by predators.</a:t>
            </a:r>
            <a:r>
              <a:rPr kumimoji="0" lang="en-GB" sz="2800" b="0" i="0" u="none" strike="noStrike" kern="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to="" calcmode="lin" valueType="num">
                                      <p:cBhvr>
                                        <p:cTn id="12" dur="1" fill="hold"/>
                                        <p:tgtEl>
                                          <p:spTgt spid="7">
                                            <p:txEl>
                                              <p:pRg st="5" end="5"/>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to="" calcmode="lin" valueType="num">
                                      <p:cBhvr>
                                        <p:cTn id="17" dur="1" fill="hold"/>
                                        <p:tgtEl>
                                          <p:spTgt spid="7">
                                            <p:txEl>
                                              <p:pRg st="6" end="6"/>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 to="" calcmode="lin" valueType="num">
                                      <p:cBhvr>
                                        <p:cTn id="22" dur="1" fill="hold"/>
                                        <p:tgtEl>
                                          <p:spTgt spid="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1"/>
          </p:nvPr>
        </p:nvSpPr>
        <p:spPr>
          <a:noFill/>
        </p:spPr>
        <p:txBody>
          <a:bodyPr/>
          <a:lstStyle/>
          <a:p>
            <a:fld id="{47177834-F13E-4611-9F66-86E8B917B6B9}" type="datetime10">
              <a:rPr lang="en-GB" smtClean="0"/>
              <a:pPr/>
              <a:t>14:19</a:t>
            </a:fld>
            <a:endParaRPr lang="en-GB" smtClean="0"/>
          </a:p>
        </p:txBody>
      </p:sp>
      <p:sp>
        <p:nvSpPr>
          <p:cNvPr id="30723"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800" b="1" dirty="0" smtClean="0">
                <a:solidFill>
                  <a:schemeClr val="bg1"/>
                </a:solidFill>
              </a:rPr>
              <a:t>Syllabus/Unit Code:B2.3 Energy Flow </a:t>
            </a:r>
            <a:br>
              <a:rPr lang="en-GB" sz="2800" b="1" dirty="0" smtClean="0">
                <a:solidFill>
                  <a:schemeClr val="bg1"/>
                </a:solidFill>
              </a:rPr>
            </a:br>
            <a:r>
              <a:rPr lang="en-GB" sz="2800" b="1" dirty="0" smtClean="0">
                <a:solidFill>
                  <a:schemeClr val="bg1"/>
                </a:solidFill>
              </a:rPr>
              <a:t>Lesson number: 6&amp;7</a:t>
            </a:r>
            <a:br>
              <a:rPr lang="en-GB" sz="2800" b="1" dirty="0" smtClean="0">
                <a:solidFill>
                  <a:schemeClr val="bg1"/>
                </a:solidFill>
              </a:rPr>
            </a:br>
            <a:r>
              <a:rPr lang="en-GB" sz="2800" b="1" dirty="0" smtClean="0">
                <a:solidFill>
                  <a:schemeClr val="bg1"/>
                </a:solidFill>
              </a:rPr>
              <a:t>Lesson Title: Competition and Interdependence  </a:t>
            </a:r>
          </a:p>
        </p:txBody>
      </p:sp>
      <p:graphicFrame>
        <p:nvGraphicFramePr>
          <p:cNvPr id="2244" name="Group 196"/>
          <p:cNvGraphicFramePr>
            <a:graphicFrameLocks noGrp="1"/>
          </p:cNvGraphicFramePr>
          <p:nvPr/>
        </p:nvGraphicFramePr>
        <p:xfrm>
          <a:off x="35496" y="1601788"/>
          <a:ext cx="9108504" cy="5447665"/>
        </p:xfrm>
        <a:graphic>
          <a:graphicData uri="http://schemas.openxmlformats.org/drawingml/2006/table">
            <a:tbl>
              <a:tblPr/>
              <a:tblGrid>
                <a:gridCol w="4968552"/>
                <a:gridCol w="2088232"/>
                <a:gridCol w="2051720"/>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633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Explain how competition can affect the number of organisms living in a habitat. Explain the different types of competition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Explain that the cyclic fluctuation of predators and prey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rgbClr val="33CC33"/>
                          </a:solidFill>
                          <a:effectLst/>
                          <a:latin typeface="Arial" charset="0"/>
                        </a:rPr>
                        <a:t>Explain parasitism and mutualism as examples of interdependence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pic>
        <p:nvPicPr>
          <p:cNvPr id="30746"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
        <p:nvSpPr>
          <p:cNvPr id="30747" name="Text Box 162"/>
          <p:cNvSpPr txBox="1">
            <a:spLocks noChangeArrowheads="1"/>
          </p:cNvSpPr>
          <p:nvPr/>
        </p:nvSpPr>
        <p:spPr bwMode="auto">
          <a:xfrm>
            <a:off x="6948264" y="2276475"/>
            <a:ext cx="2195736" cy="3539430"/>
          </a:xfrm>
          <a:prstGeom prst="rect">
            <a:avLst/>
          </a:prstGeom>
          <a:solidFill>
            <a:schemeClr val="hlink"/>
          </a:solidFill>
          <a:ln w="9525">
            <a:noFill/>
            <a:miter lim="800000"/>
            <a:headEnd/>
            <a:tailEnd/>
          </a:ln>
        </p:spPr>
        <p:txBody>
          <a:bodyPr wrap="square">
            <a:spAutoFit/>
          </a:bodyPr>
          <a:lstStyle/>
          <a:p>
            <a:pPr>
              <a:lnSpc>
                <a:spcPct val="100000"/>
              </a:lnSpc>
              <a:spcBef>
                <a:spcPct val="50000"/>
              </a:spcBef>
              <a:buFontTx/>
              <a:buNone/>
            </a:pPr>
            <a:r>
              <a:rPr lang="en-GB" sz="2000" b="1" u="sng" dirty="0">
                <a:solidFill>
                  <a:schemeClr val="bg1"/>
                </a:solidFill>
              </a:rPr>
              <a:t>Connector:</a:t>
            </a:r>
            <a:endParaRPr lang="en-GB" sz="2000" b="1" dirty="0">
              <a:solidFill>
                <a:schemeClr val="bg1"/>
              </a:solidFill>
            </a:endParaRPr>
          </a:p>
          <a:p>
            <a:pPr>
              <a:lnSpc>
                <a:spcPct val="100000"/>
              </a:lnSpc>
              <a:spcBef>
                <a:spcPct val="50000"/>
              </a:spcBef>
              <a:buFontTx/>
              <a:buNone/>
            </a:pPr>
            <a:r>
              <a:rPr lang="en-GB" sz="2000" b="1" dirty="0">
                <a:solidFill>
                  <a:schemeClr val="bg1"/>
                </a:solidFill>
              </a:rPr>
              <a:t>Recall:</a:t>
            </a:r>
          </a:p>
          <a:p>
            <a:pPr>
              <a:lnSpc>
                <a:spcPct val="100000"/>
              </a:lnSpc>
              <a:spcBef>
                <a:spcPct val="50000"/>
              </a:spcBef>
              <a:buFontTx/>
              <a:buNone/>
            </a:pPr>
            <a:r>
              <a:rPr lang="en-GB" sz="1600" b="1" dirty="0" smtClean="0">
                <a:solidFill>
                  <a:schemeClr val="bg1"/>
                </a:solidFill>
              </a:rPr>
              <a:t>Define population? </a:t>
            </a:r>
          </a:p>
          <a:p>
            <a:pPr>
              <a:lnSpc>
                <a:spcPct val="100000"/>
              </a:lnSpc>
              <a:spcBef>
                <a:spcPct val="50000"/>
              </a:spcBef>
              <a:buFontTx/>
              <a:buNone/>
            </a:pPr>
            <a:r>
              <a:rPr lang="en-GB" sz="1600" b="1" dirty="0" smtClean="0">
                <a:solidFill>
                  <a:schemeClr val="bg1"/>
                </a:solidFill>
              </a:rPr>
              <a:t>What could effect the size of a population?</a:t>
            </a:r>
          </a:p>
          <a:p>
            <a:pPr>
              <a:lnSpc>
                <a:spcPct val="100000"/>
              </a:lnSpc>
              <a:spcBef>
                <a:spcPct val="50000"/>
              </a:spcBef>
              <a:buFontTx/>
              <a:buNone/>
            </a:pPr>
            <a:endParaRPr lang="en-GB" sz="1600" b="1" dirty="0" smtClean="0">
              <a:solidFill>
                <a:schemeClr val="bg1"/>
              </a:solidFill>
            </a:endParaRPr>
          </a:p>
          <a:p>
            <a:pPr>
              <a:lnSpc>
                <a:spcPct val="100000"/>
              </a:lnSpc>
              <a:spcBef>
                <a:spcPct val="50000"/>
              </a:spcBef>
              <a:buFontTx/>
              <a:buNone/>
            </a:pPr>
            <a:r>
              <a:rPr lang="en-GB" sz="1600" b="1" dirty="0" smtClean="0">
                <a:solidFill>
                  <a:schemeClr val="bg1"/>
                </a:solidFill>
              </a:rPr>
              <a:t>What is meant by competition?</a:t>
            </a:r>
            <a:endParaRPr lang="en-GB" sz="1600" b="1" dirty="0">
              <a:solidFill>
                <a:schemeClr val="bg1"/>
              </a:solidFill>
            </a:endParaRPr>
          </a:p>
          <a:p>
            <a:pPr>
              <a:lnSpc>
                <a:spcPct val="100000"/>
              </a:lnSpc>
              <a:spcBef>
                <a:spcPct val="50000"/>
              </a:spcBef>
              <a:buFontTx/>
              <a:buNone/>
            </a:pPr>
            <a:endParaRPr lang="en-GB" sz="2000" b="1" dirty="0">
              <a:solidFill>
                <a:schemeClr val="bg1"/>
              </a:solidFill>
            </a:endParaRPr>
          </a:p>
        </p:txBody>
      </p:sp>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14:19</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251520" y="1600200"/>
            <a:ext cx="8640960" cy="49974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1" i="0" u="sng" strike="noStrike" kern="0" cap="none" spc="0" normalizeH="0" baseline="0" noProof="0" dirty="0" smtClean="0">
                <a:ln>
                  <a:noFill/>
                </a:ln>
                <a:solidFill>
                  <a:schemeClr val="tx1"/>
                </a:solidFill>
                <a:effectLst/>
                <a:uLnTx/>
                <a:uFillTx/>
                <a:latin typeface="+mn-lt"/>
                <a:ea typeface="+mn-ea"/>
                <a:cs typeface="+mn-cs"/>
              </a:rPr>
              <a:t>Friend or</a:t>
            </a:r>
            <a:r>
              <a:rPr kumimoji="0" lang="en-GB" sz="2800" b="1" i="0" u="sng" strike="noStrike" kern="0" cap="none" spc="0" normalizeH="0" noProof="0" dirty="0" smtClean="0">
                <a:ln>
                  <a:noFill/>
                </a:ln>
                <a:solidFill>
                  <a:schemeClr val="tx1"/>
                </a:solidFill>
                <a:effectLst/>
                <a:uLnTx/>
                <a:uFillTx/>
                <a:latin typeface="+mn-lt"/>
                <a:ea typeface="+mn-ea"/>
                <a:cs typeface="+mn-cs"/>
              </a:rPr>
              <a:t> foe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dirty="0" smtClean="0">
                <a:latin typeface="+mn-lt"/>
              </a:rPr>
              <a:t>In a habitat some animals help each other out and other animals hunt other animals for food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b="1" u="sng" kern="0" dirty="0" smtClean="0">
                <a:latin typeface="+mn-lt"/>
              </a:rPr>
              <a:t>Friend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kern="0" dirty="0" err="1" smtClean="0">
                <a:latin typeface="+mn-lt"/>
              </a:rPr>
              <a:t>Oxpecker</a:t>
            </a:r>
            <a:r>
              <a:rPr lang="en-GB" kern="0" dirty="0" smtClean="0">
                <a:latin typeface="+mn-lt"/>
              </a:rPr>
              <a:t> is a bird that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kern="0" dirty="0" smtClean="0">
                <a:latin typeface="+mn-lt"/>
              </a:rPr>
              <a:t>feeds on insects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i="0" strike="noStrike" kern="0" cap="none" spc="0" normalizeH="0" baseline="0" noProof="0" dirty="0" smtClean="0">
                <a:ln>
                  <a:noFill/>
                </a:ln>
                <a:solidFill>
                  <a:schemeClr val="tx1"/>
                </a:solidFill>
                <a:effectLst/>
                <a:uLnTx/>
                <a:uFillTx/>
                <a:latin typeface="+mn-lt"/>
                <a:ea typeface="+mn-ea"/>
                <a:cs typeface="+mn-cs"/>
              </a:rPr>
              <a:t>Buffalos feed on grass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kern="0" dirty="0" smtClean="0">
                <a:latin typeface="+mn-lt"/>
              </a:rPr>
              <a:t>The </a:t>
            </a:r>
            <a:r>
              <a:rPr lang="en-GB" kern="0" dirty="0" err="1" smtClean="0">
                <a:latin typeface="+mn-lt"/>
              </a:rPr>
              <a:t>oxpecker</a:t>
            </a:r>
            <a:r>
              <a:rPr lang="en-GB" kern="0" dirty="0" smtClean="0">
                <a:latin typeface="+mn-lt"/>
              </a:rPr>
              <a:t> sits on the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kern="0" dirty="0" smtClean="0">
                <a:latin typeface="+mn-lt"/>
              </a:rPr>
              <a:t>buffalos skin and feeds on the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kern="0" dirty="0" smtClean="0">
                <a:latin typeface="+mn-lt"/>
              </a:rPr>
              <a:t>insects and cleans the ticks and fleas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i="0" strike="noStrike" kern="0" cap="none" spc="0" normalizeH="0" baseline="0" noProof="0" dirty="0" smtClean="0">
                <a:ln>
                  <a:noFill/>
                </a:ln>
                <a:solidFill>
                  <a:srgbClr val="FFCC00"/>
                </a:solidFill>
                <a:effectLst/>
                <a:uLnTx/>
                <a:uFillTx/>
                <a:latin typeface="+mn-lt"/>
                <a:ea typeface="+mn-ea"/>
                <a:cs typeface="+mn-cs"/>
              </a:rPr>
              <a:t>How does this benefit</a:t>
            </a:r>
            <a:r>
              <a:rPr kumimoji="0" lang="en-GB" i="0" strike="noStrike" kern="0" cap="none" spc="0" normalizeH="0" noProof="0" dirty="0" smtClean="0">
                <a:ln>
                  <a:noFill/>
                </a:ln>
                <a:solidFill>
                  <a:srgbClr val="FFCC00"/>
                </a:solidFill>
                <a:effectLst/>
                <a:uLnTx/>
                <a:uFillTx/>
                <a:latin typeface="+mn-lt"/>
                <a:ea typeface="+mn-ea"/>
                <a:cs typeface="+mn-cs"/>
              </a:rPr>
              <a:t> each animal?</a:t>
            </a:r>
            <a:endParaRPr kumimoji="0" lang="en-GB" i="0" strike="noStrike" kern="0" cap="none" spc="0" normalizeH="0" baseline="0" noProof="0" dirty="0" smtClean="0">
              <a:ln>
                <a:noFill/>
              </a:ln>
              <a:solidFill>
                <a:srgbClr val="FFCC00"/>
              </a:solidFill>
              <a:effectLst/>
              <a:uLnTx/>
              <a:uFillTx/>
              <a:latin typeface="+mn-lt"/>
              <a:ea typeface="+mn-ea"/>
              <a:cs typeface="+mn-cs"/>
            </a:endParaRPr>
          </a:p>
        </p:txBody>
      </p:sp>
      <p:pic>
        <p:nvPicPr>
          <p:cNvPr id="226306" name="Picture 2" descr="http://farm3.staticflickr.com/2664/4088385371_6359c07dfb_z.jpg?zz=1"/>
          <p:cNvPicPr>
            <a:picLocks noChangeAspect="1" noChangeArrowheads="1"/>
          </p:cNvPicPr>
          <p:nvPr/>
        </p:nvPicPr>
        <p:blipFill>
          <a:blip r:embed="rId4" cstate="print"/>
          <a:srcRect/>
          <a:stretch>
            <a:fillRect/>
          </a:stretch>
        </p:blipFill>
        <p:spPr bwMode="auto">
          <a:xfrm>
            <a:off x="4644008" y="3068960"/>
            <a:ext cx="4104456" cy="2738443"/>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14:19</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New  Information for Learning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251520" y="1600200"/>
            <a:ext cx="8640960" cy="4997450"/>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1" i="0" u="sng" strike="noStrike" kern="0" cap="none" spc="0" normalizeH="0" baseline="0" noProof="0" dirty="0" smtClean="0">
                <a:ln>
                  <a:noFill/>
                </a:ln>
                <a:solidFill>
                  <a:schemeClr val="tx1"/>
                </a:solidFill>
                <a:effectLst/>
                <a:uLnTx/>
                <a:uFillTx/>
                <a:latin typeface="+mn-lt"/>
                <a:ea typeface="+mn-ea"/>
                <a:cs typeface="+mn-cs"/>
              </a:rPr>
              <a:t>Friend or</a:t>
            </a:r>
            <a:r>
              <a:rPr kumimoji="0" lang="en-GB" sz="2800" b="1" i="0" u="sng" strike="noStrike" kern="0" cap="none" spc="0" normalizeH="0" noProof="0" dirty="0" smtClean="0">
                <a:ln>
                  <a:noFill/>
                </a:ln>
                <a:solidFill>
                  <a:schemeClr val="tx1"/>
                </a:solidFill>
                <a:effectLst/>
                <a:uLnTx/>
                <a:uFillTx/>
                <a:latin typeface="+mn-lt"/>
                <a:ea typeface="+mn-ea"/>
                <a:cs typeface="+mn-cs"/>
              </a:rPr>
              <a:t> foe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dirty="0" smtClean="0">
                <a:latin typeface="+mn-lt"/>
              </a:rPr>
              <a:t>In a habitat some animals help each other out and other animals hunt other animals for food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b="1" u="sng" kern="0" dirty="0" smtClean="0">
                <a:latin typeface="+mn-lt"/>
              </a:rPr>
              <a:t>Foe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dirty="0" smtClean="0">
                <a:latin typeface="+mn-lt"/>
              </a:rPr>
              <a:t>The lion is the predator and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dirty="0" smtClean="0">
                <a:latin typeface="+mn-lt"/>
              </a:rPr>
              <a:t>the zebra is the prey. The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dirty="0" smtClean="0">
                <a:latin typeface="+mn-lt"/>
              </a:rPr>
              <a:t>number of zebra in a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dirty="0" smtClean="0">
                <a:latin typeface="+mn-lt"/>
              </a:rPr>
              <a:t>Population will affect the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dirty="0" smtClean="0">
                <a:latin typeface="+mn-lt"/>
              </a:rPr>
              <a:t>Number of lions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2800" kern="0" dirty="0" smtClean="0">
                <a:latin typeface="+mn-lt"/>
              </a:rPr>
              <a:t>These animals are foe.</a:t>
            </a:r>
          </a:p>
        </p:txBody>
      </p:sp>
      <p:pic>
        <p:nvPicPr>
          <p:cNvPr id="232450" name="Picture 2" descr="http://3.bp.blogspot.com/-Y8-1iYTkqIA/TkKa7fqBC_I/AAAAAAAAAbI/IWfNHKdFDAg/s1600/lion-attacks-zebra-calf-1.jpg"/>
          <p:cNvPicPr>
            <a:picLocks noChangeAspect="1" noChangeArrowheads="1"/>
          </p:cNvPicPr>
          <p:nvPr/>
        </p:nvPicPr>
        <p:blipFill>
          <a:blip r:embed="rId4" cstate="print"/>
          <a:srcRect/>
          <a:stretch>
            <a:fillRect/>
          </a:stretch>
        </p:blipFill>
        <p:spPr bwMode="auto">
          <a:xfrm>
            <a:off x="4788023" y="3501008"/>
            <a:ext cx="4106059" cy="3024336"/>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to="" calcmode="lin" valueType="num">
                                      <p:cBhvr>
                                        <p:cTn id="7" dur="1" fill="hold"/>
                                        <p:tgtEl>
                                          <p:spTgt spid="7">
                                            <p:bg/>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1"/>
          </p:nvPr>
        </p:nvSpPr>
        <p:spPr>
          <a:noFill/>
        </p:spPr>
        <p:txBody>
          <a:bodyPr/>
          <a:lstStyle/>
          <a:p>
            <a:fld id="{6A05C3D9-B752-46CF-88DB-F0855793164F}" type="datetime10">
              <a:rPr lang="en-GB" smtClean="0"/>
              <a:pPr/>
              <a:t>14:19</a:t>
            </a:fld>
            <a:endParaRPr lang="en-GB" smtClean="0"/>
          </a:p>
        </p:txBody>
      </p:sp>
      <p:sp>
        <p:nvSpPr>
          <p:cNvPr id="38915"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Learning activity for Outcome 2</a:t>
            </a:r>
          </a:p>
        </p:txBody>
      </p:sp>
      <p:pic>
        <p:nvPicPr>
          <p:cNvPr id="389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
        <p:nvSpPr>
          <p:cNvPr id="7" name="Rectangle 3"/>
          <p:cNvSpPr txBox="1">
            <a:spLocks noChangeArrowheads="1"/>
          </p:cNvSpPr>
          <p:nvPr/>
        </p:nvSpPr>
        <p:spPr bwMode="auto">
          <a:xfrm>
            <a:off x="251520" y="1484784"/>
            <a:ext cx="8640960" cy="5112866"/>
          </a:xfrm>
          <a:prstGeom prst="rect">
            <a:avLst/>
          </a:prstGeom>
          <a:no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List the main features of a predator</a:t>
            </a:r>
            <a:r>
              <a:rPr kumimoji="0" lang="en-GB" sz="2000" b="0" i="0" u="none" strike="noStrike" kern="0" cap="none" spc="0" normalizeH="0" noProof="0" dirty="0" smtClean="0">
                <a:ln>
                  <a:noFill/>
                </a:ln>
                <a:solidFill>
                  <a:schemeClr val="tx1"/>
                </a:solidFill>
                <a:effectLst/>
                <a:uLnTx/>
                <a:uFillTx/>
                <a:latin typeface="+mn-lt"/>
                <a:ea typeface="+mn-ea"/>
                <a:cs typeface="+mn-cs"/>
              </a:rPr>
              <a:t> and prey:</a:t>
            </a: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0" y="1916832"/>
          <a:ext cx="9144000" cy="4896544"/>
        </p:xfrm>
        <a:graphic>
          <a:graphicData uri="http://schemas.openxmlformats.org/drawingml/2006/table">
            <a:tbl>
              <a:tblPr firstRow="1" bandRow="1">
                <a:tableStyleId>{5C22544A-7EE6-4342-B048-85BDC9FD1C3A}</a:tableStyleId>
              </a:tblPr>
              <a:tblGrid>
                <a:gridCol w="4572000"/>
                <a:gridCol w="4572000"/>
              </a:tblGrid>
              <a:tr h="1566894">
                <a:tc>
                  <a:txBody>
                    <a:bodyPr/>
                    <a:lstStyle/>
                    <a:p>
                      <a:endParaRPr lang="en-GB" dirty="0" smtClean="0"/>
                    </a:p>
                    <a:p>
                      <a:endParaRPr lang="en-GB" dirty="0" smtClean="0"/>
                    </a:p>
                    <a:p>
                      <a:pPr algn="l"/>
                      <a:r>
                        <a:rPr lang="en-GB" dirty="0" smtClean="0"/>
                        <a:t>PREDATOR</a:t>
                      </a:r>
                      <a:endParaRPr lang="en-GB" dirty="0"/>
                    </a:p>
                  </a:txBody>
                  <a:tcPr/>
                </a:tc>
                <a:tc>
                  <a:txBody>
                    <a:bodyPr/>
                    <a:lstStyle/>
                    <a:p>
                      <a:endParaRPr lang="en-GB" dirty="0" smtClean="0"/>
                    </a:p>
                    <a:p>
                      <a:endParaRPr lang="en-GB" dirty="0" smtClean="0"/>
                    </a:p>
                    <a:p>
                      <a:r>
                        <a:rPr lang="en-GB" dirty="0" smtClean="0"/>
                        <a:t>PREY</a:t>
                      </a:r>
                      <a:endParaRPr lang="en-GB" dirty="0"/>
                    </a:p>
                  </a:txBody>
                  <a:tcPr/>
                </a:tc>
              </a:tr>
              <a:tr h="3329650">
                <a:tc>
                  <a:txBody>
                    <a:bodyPr/>
                    <a:lstStyle/>
                    <a:p>
                      <a:endParaRPr lang="en-GB" dirty="0"/>
                    </a:p>
                  </a:txBody>
                  <a:tcPr/>
                </a:tc>
                <a:tc>
                  <a:txBody>
                    <a:bodyPr/>
                    <a:lstStyle/>
                    <a:p>
                      <a:endParaRPr lang="en-GB" dirty="0"/>
                    </a:p>
                  </a:txBody>
                  <a:tcPr/>
                </a:tc>
              </a:tr>
            </a:tbl>
          </a:graphicData>
        </a:graphic>
      </p:graphicFrame>
      <p:pic>
        <p:nvPicPr>
          <p:cNvPr id="224258" name="Picture 2" descr="http://3.bp.blogspot.com/-8MMfx4FIq8U/TuegCgqDHpI/AAAAAAAACxA/3uAjKLg2Jvg/s1600/18.jpeg"/>
          <p:cNvPicPr>
            <a:picLocks noChangeAspect="1" noChangeArrowheads="1"/>
          </p:cNvPicPr>
          <p:nvPr/>
        </p:nvPicPr>
        <p:blipFill>
          <a:blip r:embed="rId4" cstate="print"/>
          <a:srcRect/>
          <a:stretch>
            <a:fillRect/>
          </a:stretch>
        </p:blipFill>
        <p:spPr bwMode="auto">
          <a:xfrm>
            <a:off x="2771800" y="1916832"/>
            <a:ext cx="1656184" cy="1555915"/>
          </a:xfrm>
          <a:prstGeom prst="rect">
            <a:avLst/>
          </a:prstGeom>
          <a:noFill/>
        </p:spPr>
      </p:pic>
      <p:pic>
        <p:nvPicPr>
          <p:cNvPr id="224262" name="Picture 6" descr="http://1.bp.blogspot.com/_Mkzhzf6vY0Q/TM0KZC1AjcI/AAAAAAAAABU/Yw6frfTikBA/s1600/Zebra_Botswana_edit02.jpg"/>
          <p:cNvPicPr>
            <a:picLocks noChangeAspect="1" noChangeArrowheads="1"/>
          </p:cNvPicPr>
          <p:nvPr/>
        </p:nvPicPr>
        <p:blipFill>
          <a:blip r:embed="rId5" cstate="print"/>
          <a:srcRect/>
          <a:stretch>
            <a:fillRect/>
          </a:stretch>
        </p:blipFill>
        <p:spPr bwMode="auto">
          <a:xfrm>
            <a:off x="7415808" y="1916832"/>
            <a:ext cx="1728192" cy="1536171"/>
          </a:xfrm>
          <a:prstGeom prst="rect">
            <a:avLst/>
          </a:prstGeom>
          <a:noFill/>
        </p:spPr>
      </p:pic>
    </p:spTree>
  </p:cSld>
  <p:clrMapOvr>
    <a:masterClrMapping/>
  </p:clrMapOvr>
  <p:transition spd="med">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1600200"/>
            <a:ext cx="4762500" cy="5257800"/>
          </a:xfrm>
          <a:ln>
            <a:solidFill>
              <a:srgbClr val="E69D0A"/>
            </a:solidFill>
          </a:ln>
        </p:spPr>
        <p:txBody>
          <a:bodyPr/>
          <a:lstStyle/>
          <a:p>
            <a:pPr>
              <a:buFontTx/>
              <a:buNone/>
            </a:pPr>
            <a:endParaRPr lang="en-US" sz="4000" u="sng">
              <a:solidFill>
                <a:srgbClr val="FF0000"/>
              </a:solidFill>
            </a:endParaRPr>
          </a:p>
        </p:txBody>
      </p:sp>
      <p:sp>
        <p:nvSpPr>
          <p:cNvPr id="28675" name="Text Box 3"/>
          <p:cNvSpPr txBox="1">
            <a:spLocks noChangeArrowheads="1"/>
          </p:cNvSpPr>
          <p:nvPr/>
        </p:nvSpPr>
        <p:spPr bwMode="auto">
          <a:xfrm>
            <a:off x="5940425" y="1700213"/>
            <a:ext cx="2951163" cy="376237"/>
          </a:xfrm>
          <a:prstGeom prst="rect">
            <a:avLst/>
          </a:prstGeom>
          <a:solidFill>
            <a:srgbClr val="CCFF99"/>
          </a:solidFill>
          <a:ln w="9525">
            <a:solidFill>
              <a:schemeClr val="folHlink"/>
            </a:solidFill>
            <a:miter lim="800000"/>
            <a:headEnd/>
            <a:tailEnd/>
          </a:ln>
          <a:effectLst/>
        </p:spPr>
        <p:txBody>
          <a:bodyPr>
            <a:spAutoFit/>
          </a:bodyPr>
          <a:lstStyle/>
          <a:p>
            <a:pPr>
              <a:spcBef>
                <a:spcPct val="50000"/>
              </a:spcBef>
            </a:pPr>
            <a:endParaRPr lang="en-US">
              <a:cs typeface="Arial" charset="0"/>
            </a:endParaRPr>
          </a:p>
        </p:txBody>
      </p:sp>
      <p:grpSp>
        <p:nvGrpSpPr>
          <p:cNvPr id="2" name="Group 4"/>
          <p:cNvGrpSpPr>
            <a:grpSpLocks/>
          </p:cNvGrpSpPr>
          <p:nvPr/>
        </p:nvGrpSpPr>
        <p:grpSpPr bwMode="auto">
          <a:xfrm>
            <a:off x="250825" y="1628775"/>
            <a:ext cx="4535488" cy="4941888"/>
            <a:chOff x="158" y="210"/>
            <a:chExt cx="3538" cy="2313"/>
          </a:xfrm>
        </p:grpSpPr>
        <p:pic>
          <p:nvPicPr>
            <p:cNvPr id="28677" name="Picture 5"/>
            <p:cNvPicPr>
              <a:picLocks noChangeAspect="1" noChangeArrowheads="1"/>
            </p:cNvPicPr>
            <p:nvPr/>
          </p:nvPicPr>
          <p:blipFill>
            <a:blip r:embed="rId2" cstate="print"/>
            <a:srcRect/>
            <a:stretch>
              <a:fillRect/>
            </a:stretch>
          </p:blipFill>
          <p:spPr bwMode="auto">
            <a:xfrm>
              <a:off x="158" y="210"/>
              <a:ext cx="3538" cy="2313"/>
            </a:xfrm>
            <a:prstGeom prst="rect">
              <a:avLst/>
            </a:prstGeom>
            <a:noFill/>
            <a:ln w="9525">
              <a:noFill/>
              <a:miter lim="800000"/>
              <a:headEnd/>
              <a:tailEnd/>
            </a:ln>
            <a:effectLst/>
          </p:spPr>
        </p:pic>
        <p:sp>
          <p:nvSpPr>
            <p:cNvPr id="28678" name="Text Box 6"/>
            <p:cNvSpPr txBox="1">
              <a:spLocks noChangeArrowheads="1"/>
            </p:cNvSpPr>
            <p:nvPr/>
          </p:nvSpPr>
          <p:spPr bwMode="auto">
            <a:xfrm>
              <a:off x="565" y="618"/>
              <a:ext cx="270" cy="186"/>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1</a:t>
              </a:r>
            </a:p>
          </p:txBody>
        </p:sp>
        <p:sp>
          <p:nvSpPr>
            <p:cNvPr id="28679" name="Text Box 7"/>
            <p:cNvSpPr txBox="1">
              <a:spLocks noChangeArrowheads="1"/>
            </p:cNvSpPr>
            <p:nvPr/>
          </p:nvSpPr>
          <p:spPr bwMode="auto">
            <a:xfrm>
              <a:off x="1791" y="1389"/>
              <a:ext cx="270" cy="186"/>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5</a:t>
              </a:r>
            </a:p>
          </p:txBody>
        </p:sp>
        <p:sp>
          <p:nvSpPr>
            <p:cNvPr id="28680" name="Text Box 8"/>
            <p:cNvSpPr txBox="1">
              <a:spLocks noChangeArrowheads="1"/>
            </p:cNvSpPr>
            <p:nvPr/>
          </p:nvSpPr>
          <p:spPr bwMode="auto">
            <a:xfrm>
              <a:off x="1383" y="1570"/>
              <a:ext cx="270" cy="185"/>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4</a:t>
              </a:r>
            </a:p>
          </p:txBody>
        </p:sp>
        <p:sp>
          <p:nvSpPr>
            <p:cNvPr id="28681" name="Text Box 9"/>
            <p:cNvSpPr txBox="1">
              <a:spLocks noChangeArrowheads="1"/>
            </p:cNvSpPr>
            <p:nvPr/>
          </p:nvSpPr>
          <p:spPr bwMode="auto">
            <a:xfrm>
              <a:off x="1112" y="845"/>
              <a:ext cx="270" cy="186"/>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3</a:t>
              </a:r>
            </a:p>
          </p:txBody>
        </p:sp>
        <p:sp>
          <p:nvSpPr>
            <p:cNvPr id="28682" name="Text Box 10"/>
            <p:cNvSpPr txBox="1">
              <a:spLocks noChangeArrowheads="1"/>
            </p:cNvSpPr>
            <p:nvPr/>
          </p:nvSpPr>
          <p:spPr bwMode="auto">
            <a:xfrm>
              <a:off x="838" y="1570"/>
              <a:ext cx="270" cy="185"/>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2</a:t>
              </a:r>
            </a:p>
          </p:txBody>
        </p:sp>
      </p:grpSp>
      <p:sp>
        <p:nvSpPr>
          <p:cNvPr id="28683" name="Text Box 11"/>
          <p:cNvSpPr txBox="1">
            <a:spLocks noChangeArrowheads="1"/>
          </p:cNvSpPr>
          <p:nvPr/>
        </p:nvSpPr>
        <p:spPr bwMode="auto">
          <a:xfrm>
            <a:off x="4767263" y="90488"/>
            <a:ext cx="4376737" cy="6767512"/>
          </a:xfrm>
          <a:prstGeom prst="rect">
            <a:avLst/>
          </a:prstGeom>
          <a:solidFill>
            <a:srgbClr val="FF0000"/>
          </a:solidFill>
          <a:ln w="9525">
            <a:noFill/>
            <a:miter lim="800000"/>
            <a:headEnd/>
            <a:tailEnd/>
          </a:ln>
          <a:effectLst/>
        </p:spPr>
        <p:txBody>
          <a:bodyPr>
            <a:spAutoFit/>
          </a:bodyPr>
          <a:lstStyle/>
          <a:p>
            <a:pPr marL="342900" indent="-342900">
              <a:buFontTx/>
              <a:buAutoNum type="arabicPeriod"/>
            </a:pPr>
            <a:r>
              <a:rPr lang="en-GB" sz="2000">
                <a:latin typeface="Comic Sans MS" pitchFamily="66" charset="0"/>
                <a:cs typeface="Arial" charset="0"/>
              </a:rPr>
              <a:t>The prey has plenty of food. It breeds and increases in number.</a:t>
            </a:r>
          </a:p>
          <a:p>
            <a:pPr marL="342900" indent="-342900"/>
            <a:endParaRPr lang="en-GB">
              <a:latin typeface="Tahoma" pitchFamily="34" charset="0"/>
              <a:cs typeface="Arial" charset="0"/>
            </a:endParaRPr>
          </a:p>
          <a:p>
            <a:pPr marL="342900" indent="-342900">
              <a:buFontTx/>
              <a:buAutoNum type="arabicPeriod" startAt="2"/>
            </a:pPr>
            <a:r>
              <a:rPr lang="en-GB" sz="2000">
                <a:latin typeface="Comic Sans MS" pitchFamily="66" charset="0"/>
                <a:cs typeface="Arial" charset="0"/>
              </a:rPr>
              <a:t>The increase in prey numbers means that there is more</a:t>
            </a:r>
            <a:r>
              <a:rPr lang="en-GB">
                <a:latin typeface="Tahoma" pitchFamily="34" charset="0"/>
                <a:cs typeface="Arial" charset="0"/>
              </a:rPr>
              <a:t> </a:t>
            </a:r>
            <a:r>
              <a:rPr lang="en-GB" sz="2000">
                <a:latin typeface="Comic Sans MS" pitchFamily="66" charset="0"/>
                <a:cs typeface="Arial" charset="0"/>
              </a:rPr>
              <a:t>food for the predator. So the predator breeds and increase in number.</a:t>
            </a:r>
          </a:p>
          <a:p>
            <a:pPr marL="342900" indent="-342900">
              <a:buFontTx/>
              <a:buAutoNum type="arabicPeriod" startAt="2"/>
            </a:pPr>
            <a:endParaRPr lang="en-GB" sz="2000">
              <a:latin typeface="Comic Sans MS" pitchFamily="66" charset="0"/>
              <a:cs typeface="Arial" charset="0"/>
            </a:endParaRPr>
          </a:p>
          <a:p>
            <a:pPr marL="342900" indent="-342900">
              <a:buFontTx/>
              <a:buAutoNum type="arabicPeriod" startAt="2"/>
            </a:pPr>
            <a:r>
              <a:rPr lang="en-GB" sz="2000">
                <a:latin typeface="Comic Sans MS" pitchFamily="66" charset="0"/>
                <a:cs typeface="Arial" charset="0"/>
              </a:rPr>
              <a:t>There are now lots of predators so more prey will be eaten. The number of preys goes down.</a:t>
            </a:r>
          </a:p>
          <a:p>
            <a:pPr marL="342900" indent="-342900">
              <a:buFontTx/>
              <a:buAutoNum type="arabicPeriod" startAt="2"/>
            </a:pPr>
            <a:endParaRPr lang="en-GB" sz="2000">
              <a:latin typeface="Comic Sans MS" pitchFamily="66" charset="0"/>
              <a:cs typeface="Arial" charset="0"/>
            </a:endParaRPr>
          </a:p>
          <a:p>
            <a:pPr marL="342900" indent="-342900">
              <a:buFontTx/>
              <a:buAutoNum type="arabicPeriod" startAt="2"/>
            </a:pPr>
            <a:r>
              <a:rPr lang="en-GB" sz="2000">
                <a:latin typeface="Comic Sans MS" pitchFamily="66" charset="0"/>
                <a:cs typeface="Arial" charset="0"/>
              </a:rPr>
              <a:t>There are now less prey for the predator to feed on. Food will be scarce and many predators starve.</a:t>
            </a:r>
          </a:p>
          <a:p>
            <a:pPr marL="342900" indent="-342900">
              <a:buFontTx/>
              <a:buAutoNum type="arabicPeriod" startAt="2"/>
            </a:pPr>
            <a:endParaRPr lang="en-GB" sz="2000">
              <a:latin typeface="Comic Sans MS" pitchFamily="66" charset="0"/>
              <a:cs typeface="Arial" charset="0"/>
            </a:endParaRPr>
          </a:p>
          <a:p>
            <a:pPr marL="342900" indent="-342900">
              <a:buFontTx/>
              <a:buAutoNum type="arabicPeriod" startAt="2"/>
            </a:pPr>
            <a:r>
              <a:rPr lang="en-GB" sz="2000">
                <a:latin typeface="Comic Sans MS" pitchFamily="66" charset="0"/>
                <a:cs typeface="Arial" charset="0"/>
              </a:rPr>
              <a:t>With fewer predators, more prey survive to breed. The prey  number increase, and so the cycle continues.</a:t>
            </a:r>
          </a:p>
        </p:txBody>
      </p:sp>
      <p:sp>
        <p:nvSpPr>
          <p:cNvPr id="28684" name="Rectangle 12"/>
          <p:cNvSpPr>
            <a:spLocks noGrp="1" noChangeArrowheads="1"/>
          </p:cNvSpPr>
          <p:nvPr>
            <p:ph type="title"/>
          </p:nvPr>
        </p:nvSpPr>
        <p:spPr>
          <a:xfrm>
            <a:off x="457200" y="274638"/>
            <a:ext cx="4114800" cy="1143000"/>
          </a:xfrm>
        </p:spPr>
        <p:txBody>
          <a:bodyPr/>
          <a:lstStyle/>
          <a:p>
            <a:r>
              <a:rPr lang="en-GB" sz="4000"/>
              <a:t>Predator prey cycles</a:t>
            </a:r>
            <a:endParaRPr lang="en-US" sz="4000"/>
          </a:p>
        </p:txBody>
      </p:sp>
    </p:spTree>
  </p:cSld>
  <p:clrMapOvr>
    <a:masterClrMapping/>
  </p:clrMapOvr>
  <p:transition spd="med">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p:txBody>
          <a:bodyPr/>
          <a:lstStyle/>
          <a:p>
            <a:endParaRPr lang="en-US"/>
          </a:p>
        </p:txBody>
      </p:sp>
      <p:sp>
        <p:nvSpPr>
          <p:cNvPr id="29700" name="Rectangle 4"/>
          <p:cNvSpPr>
            <a:spLocks noGrp="1" noChangeArrowheads="1"/>
          </p:cNvSpPr>
          <p:nvPr>
            <p:ph type="body" sz="half" idx="2"/>
          </p:nvPr>
        </p:nvSpPr>
        <p:spPr/>
        <p:txBody>
          <a:bodyPr/>
          <a:lstStyle/>
          <a:p>
            <a:r>
              <a:rPr lang="en-GB"/>
              <a:t>Sketch graph</a:t>
            </a:r>
          </a:p>
          <a:p>
            <a:r>
              <a:rPr lang="en-GB"/>
              <a:t>Assume this cycle is for rabbits and foxes</a:t>
            </a:r>
          </a:p>
          <a:p>
            <a:r>
              <a:rPr lang="en-GB"/>
              <a:t>Describe what is occurring at each point</a:t>
            </a:r>
          </a:p>
          <a:p>
            <a:r>
              <a:rPr lang="en-GB"/>
              <a:t>Be specific </a:t>
            </a:r>
          </a:p>
          <a:p>
            <a:r>
              <a:rPr lang="en-GB">
                <a:solidFill>
                  <a:schemeClr val="folHlink"/>
                </a:solidFill>
              </a:rPr>
              <a:t>DO NOT SAY DIE SAY DECREASE</a:t>
            </a:r>
            <a:endParaRPr lang="en-US">
              <a:solidFill>
                <a:schemeClr val="folHlink"/>
              </a:solidFill>
            </a:endParaRPr>
          </a:p>
        </p:txBody>
      </p:sp>
      <p:grpSp>
        <p:nvGrpSpPr>
          <p:cNvPr id="2" name="Group 5"/>
          <p:cNvGrpSpPr>
            <a:grpSpLocks/>
          </p:cNvGrpSpPr>
          <p:nvPr/>
        </p:nvGrpSpPr>
        <p:grpSpPr bwMode="auto">
          <a:xfrm>
            <a:off x="539750" y="1628775"/>
            <a:ext cx="3889375" cy="4752975"/>
            <a:chOff x="158" y="210"/>
            <a:chExt cx="3538" cy="2313"/>
          </a:xfrm>
        </p:grpSpPr>
        <p:pic>
          <p:nvPicPr>
            <p:cNvPr id="29702" name="Picture 6"/>
            <p:cNvPicPr>
              <a:picLocks noChangeAspect="1" noChangeArrowheads="1"/>
            </p:cNvPicPr>
            <p:nvPr/>
          </p:nvPicPr>
          <p:blipFill>
            <a:blip r:embed="rId2" cstate="print"/>
            <a:srcRect/>
            <a:stretch>
              <a:fillRect/>
            </a:stretch>
          </p:blipFill>
          <p:spPr bwMode="auto">
            <a:xfrm>
              <a:off x="158" y="210"/>
              <a:ext cx="3538" cy="2313"/>
            </a:xfrm>
            <a:prstGeom prst="rect">
              <a:avLst/>
            </a:prstGeom>
            <a:noFill/>
            <a:ln w="9525">
              <a:noFill/>
              <a:miter lim="800000"/>
              <a:headEnd/>
              <a:tailEnd/>
            </a:ln>
            <a:effectLst/>
          </p:spPr>
        </p:pic>
        <p:sp>
          <p:nvSpPr>
            <p:cNvPr id="29703" name="Text Box 7"/>
            <p:cNvSpPr txBox="1">
              <a:spLocks noChangeArrowheads="1"/>
            </p:cNvSpPr>
            <p:nvPr/>
          </p:nvSpPr>
          <p:spPr bwMode="auto">
            <a:xfrm>
              <a:off x="565" y="618"/>
              <a:ext cx="315" cy="193"/>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1</a:t>
              </a:r>
            </a:p>
          </p:txBody>
        </p:sp>
        <p:sp>
          <p:nvSpPr>
            <p:cNvPr id="29704" name="Text Box 8"/>
            <p:cNvSpPr txBox="1">
              <a:spLocks noChangeArrowheads="1"/>
            </p:cNvSpPr>
            <p:nvPr/>
          </p:nvSpPr>
          <p:spPr bwMode="auto">
            <a:xfrm>
              <a:off x="1791" y="1389"/>
              <a:ext cx="315" cy="193"/>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5</a:t>
              </a:r>
            </a:p>
          </p:txBody>
        </p:sp>
        <p:sp>
          <p:nvSpPr>
            <p:cNvPr id="29705" name="Text Box 9"/>
            <p:cNvSpPr txBox="1">
              <a:spLocks noChangeArrowheads="1"/>
            </p:cNvSpPr>
            <p:nvPr/>
          </p:nvSpPr>
          <p:spPr bwMode="auto">
            <a:xfrm>
              <a:off x="1383" y="1570"/>
              <a:ext cx="314" cy="193"/>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4</a:t>
              </a:r>
            </a:p>
          </p:txBody>
        </p:sp>
        <p:sp>
          <p:nvSpPr>
            <p:cNvPr id="29706" name="Text Box 10"/>
            <p:cNvSpPr txBox="1">
              <a:spLocks noChangeArrowheads="1"/>
            </p:cNvSpPr>
            <p:nvPr/>
          </p:nvSpPr>
          <p:spPr bwMode="auto">
            <a:xfrm>
              <a:off x="1113" y="845"/>
              <a:ext cx="314" cy="193"/>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3</a:t>
              </a:r>
            </a:p>
          </p:txBody>
        </p:sp>
        <p:sp>
          <p:nvSpPr>
            <p:cNvPr id="29707" name="Text Box 11"/>
            <p:cNvSpPr txBox="1">
              <a:spLocks noChangeArrowheads="1"/>
            </p:cNvSpPr>
            <p:nvPr/>
          </p:nvSpPr>
          <p:spPr bwMode="auto">
            <a:xfrm>
              <a:off x="838" y="1570"/>
              <a:ext cx="315" cy="193"/>
            </a:xfrm>
            <a:prstGeom prst="rect">
              <a:avLst/>
            </a:prstGeom>
            <a:noFill/>
            <a:ln w="9525">
              <a:noFill/>
              <a:miter lim="800000"/>
              <a:headEnd/>
              <a:tailEnd/>
            </a:ln>
            <a:effectLst/>
          </p:spPr>
          <p:txBody>
            <a:bodyPr wrap="none">
              <a:spAutoFit/>
            </a:bodyPr>
            <a:lstStyle/>
            <a:p>
              <a:r>
                <a:rPr lang="en-GB" sz="2000" b="1">
                  <a:solidFill>
                    <a:srgbClr val="000000"/>
                  </a:solidFill>
                  <a:latin typeface="Tahoma" pitchFamily="34" charset="0"/>
                  <a:cs typeface="Arial" charset="0"/>
                </a:rPr>
                <a:t>2</a:t>
              </a:r>
            </a:p>
          </p:txBody>
        </p:sp>
      </p:grpSp>
      <p:sp>
        <p:nvSpPr>
          <p:cNvPr id="13" name="Rectangle 2"/>
          <p:cNvSpPr>
            <a:spLocks noGrp="1" noChangeArrowheads="1"/>
          </p:cNvSpPr>
          <p:nvPr>
            <p:ph type="title"/>
          </p:nvPr>
        </p:nvSpPr>
        <p:spPr>
          <a:xfrm>
            <a:off x="0" y="0"/>
            <a:ext cx="9144000" cy="1417638"/>
          </a:xfrm>
          <a:solidFill>
            <a:srgbClr val="E69D0A"/>
          </a:solidFill>
        </p:spPr>
        <p:txBody>
          <a:bodyPr/>
          <a:lstStyle/>
          <a:p>
            <a:pPr lvl="0" eaLnBrk="1" hangingPunct="1">
              <a:defRPr/>
            </a:pPr>
            <a:r>
              <a:rPr lang="en-GB" sz="3000" b="1" dirty="0" smtClean="0">
                <a:solidFill>
                  <a:schemeClr val="tx1"/>
                </a:solidFill>
              </a:rPr>
              <a:t>Learning activity for Outcome 2</a:t>
            </a:r>
          </a:p>
        </p:txBody>
      </p:sp>
      <p:pic>
        <p:nvPicPr>
          <p:cNvPr id="1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FB12C97F-151E-47CA-B989-541361AA44F1}" type="datetime10">
              <a:rPr lang="en-GB" sz="1400">
                <a:solidFill>
                  <a:srgbClr val="FFFFFF"/>
                </a:solidFill>
              </a:rPr>
              <a:pPr>
                <a:lnSpc>
                  <a:spcPct val="100000"/>
                </a:lnSpc>
                <a:spcBef>
                  <a:spcPct val="0"/>
                </a:spcBef>
                <a:buFontTx/>
                <a:buNone/>
              </a:pPr>
              <a:t>14:19</a:t>
            </a:fld>
            <a:endParaRPr lang="en-GB" sz="1400">
              <a:solidFill>
                <a:srgbClr val="FFFFFF"/>
              </a:solidFill>
            </a:endParaRPr>
          </a:p>
        </p:txBody>
      </p:sp>
      <p:grpSp>
        <p:nvGrpSpPr>
          <p:cNvPr id="2" name="Group 2"/>
          <p:cNvGrpSpPr>
            <a:grpSpLocks/>
          </p:cNvGrpSpPr>
          <p:nvPr/>
        </p:nvGrpSpPr>
        <p:grpSpPr bwMode="auto">
          <a:xfrm>
            <a:off x="3348038" y="188913"/>
            <a:ext cx="2016125" cy="6669087"/>
            <a:chOff x="2109" y="119"/>
            <a:chExt cx="1270" cy="4201"/>
          </a:xfrm>
        </p:grpSpPr>
        <p:sp>
          <p:nvSpPr>
            <p:cNvPr id="4507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507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507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507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507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507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507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508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508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5060" name="Text Box 14"/>
          <p:cNvSpPr txBox="1">
            <a:spLocks noChangeArrowheads="1"/>
          </p:cNvSpPr>
          <p:nvPr/>
        </p:nvSpPr>
        <p:spPr bwMode="auto">
          <a:xfrm>
            <a:off x="0" y="4149080"/>
            <a:ext cx="3024187" cy="1615827"/>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One year a gardener decides not to grow lettuce why will the hedgehog move to another garden </a:t>
            </a:r>
          </a:p>
        </p:txBody>
      </p:sp>
      <p:sp>
        <p:nvSpPr>
          <p:cNvPr id="45063" name="Text Box 17"/>
          <p:cNvSpPr txBox="1">
            <a:spLocks noChangeArrowheads="1"/>
          </p:cNvSpPr>
          <p:nvPr/>
        </p:nvSpPr>
        <p:spPr bwMode="auto">
          <a:xfrm>
            <a:off x="5796136" y="1916832"/>
            <a:ext cx="3347864" cy="1615827"/>
          </a:xfrm>
          <a:prstGeom prst="rect">
            <a:avLst/>
          </a:prstGeom>
          <a:solidFill>
            <a:srgbClr val="FF99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Analyse (B</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Slugs feed on lettuce. If the slug population increases what will happen to the snail population. </a:t>
            </a:r>
            <a:endParaRPr lang="en-GB" sz="1800" dirty="0">
              <a:solidFill>
                <a:srgbClr val="000000"/>
              </a:solidFill>
            </a:endParaRPr>
          </a:p>
        </p:txBody>
      </p:sp>
      <p:sp>
        <p:nvSpPr>
          <p:cNvPr id="45064" name="Text Box 18"/>
          <p:cNvSpPr txBox="1">
            <a:spLocks noChangeArrowheads="1"/>
          </p:cNvSpPr>
          <p:nvPr/>
        </p:nvSpPr>
        <p:spPr bwMode="auto">
          <a:xfrm>
            <a:off x="179388" y="1628775"/>
            <a:ext cx="3024187" cy="1338828"/>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What are the advantages to prey if there is a natural predator. </a:t>
            </a:r>
            <a:endParaRPr lang="en-GB" sz="1800" dirty="0">
              <a:solidFill>
                <a:srgbClr val="000000"/>
              </a:solidFill>
            </a:endParaRPr>
          </a:p>
        </p:txBody>
      </p:sp>
      <p:pic>
        <p:nvPicPr>
          <p:cNvPr id="4506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5067"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dirty="0" smtClean="0">
                <a:solidFill>
                  <a:schemeClr val="bg1"/>
                </a:solidFill>
              </a:rPr>
              <a:t>Demonstrate your Learning for Outcome 2</a:t>
            </a:r>
          </a:p>
        </p:txBody>
      </p:sp>
      <p:sp>
        <p:nvSpPr>
          <p:cNvPr id="45068"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5069" name="Text Box 22"/>
          <p:cNvSpPr txBox="1">
            <a:spLocks noChangeArrowheads="1"/>
          </p:cNvSpPr>
          <p:nvPr/>
        </p:nvSpPr>
        <p:spPr bwMode="auto">
          <a:xfrm>
            <a:off x="5508104" y="0"/>
            <a:ext cx="2663825" cy="1200329"/>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endParaRPr lang="en-GB" sz="1800" b="1" u="sng" dirty="0" smtClean="0">
              <a:solidFill>
                <a:schemeClr val="bg1"/>
              </a:solidFill>
            </a:endParaRPr>
          </a:p>
          <a:p>
            <a:pPr>
              <a:lnSpc>
                <a:spcPct val="100000"/>
              </a:lnSpc>
              <a:spcBef>
                <a:spcPct val="50000"/>
              </a:spcBef>
              <a:buFontTx/>
              <a:buNone/>
            </a:pPr>
            <a:endParaRPr lang="en-GB" sz="1800" b="1" u="sng" dirty="0" smtClean="0">
              <a:solidFill>
                <a:schemeClr val="bg1"/>
              </a:solidFill>
            </a:endParaRPr>
          </a:p>
        </p:txBody>
      </p:sp>
      <p:sp>
        <p:nvSpPr>
          <p:cNvPr id="93210" name="Text Box 26"/>
          <p:cNvSpPr txBox="1">
            <a:spLocks noChangeArrowheads="1"/>
          </p:cNvSpPr>
          <p:nvPr/>
        </p:nvSpPr>
        <p:spPr bwMode="auto">
          <a:xfrm>
            <a:off x="3059113" y="2781300"/>
            <a:ext cx="2665412" cy="3049588"/>
          </a:xfrm>
          <a:prstGeom prst="rect">
            <a:avLst/>
          </a:prstGeom>
          <a:solidFill>
            <a:srgbClr val="FF99CC"/>
          </a:solidFill>
          <a:ln w="9525" algn="ctr">
            <a:noFill/>
            <a:miter lim="800000"/>
            <a:headEnd/>
            <a:tailEnd/>
          </a:ln>
        </p:spPr>
        <p:txBody>
          <a:bodyPr>
            <a:spAutoFit/>
          </a:bodyPr>
          <a:lstStyle/>
          <a:p>
            <a:pPr lvl="1">
              <a:spcBef>
                <a:spcPct val="50000"/>
              </a:spcBef>
              <a:buFontTx/>
              <a:buNone/>
            </a:pPr>
            <a:r>
              <a:rPr lang="en-GB" b="1">
                <a:solidFill>
                  <a:schemeClr val="bg1"/>
                </a:solidFill>
              </a:rPr>
              <a:t>Which task(s) will you choose to complete? Try to target a grade higher than your current grade.</a:t>
            </a:r>
          </a:p>
        </p:txBody>
      </p:sp>
      <p:sp>
        <p:nvSpPr>
          <p:cNvPr id="23" name="Text Box 14"/>
          <p:cNvSpPr txBox="1">
            <a:spLocks noChangeArrowheads="1"/>
          </p:cNvSpPr>
          <p:nvPr/>
        </p:nvSpPr>
        <p:spPr bwMode="auto">
          <a:xfrm>
            <a:off x="5796137" y="4581128"/>
            <a:ext cx="3347864" cy="1615827"/>
          </a:xfrm>
          <a:prstGeom prst="rect">
            <a:avLst/>
          </a:prstGeom>
          <a:solidFill>
            <a:srgbClr val="FFCC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Apply (C</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Explain what is meant by cyclic fluctuations? what impact does this have on the average population?</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3210"/>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3210"/>
                                        </p:tgtEl>
                                      </p:cBhvr>
                                    </p:animEffect>
                                    <p:set>
                                      <p:cBhvr>
                                        <p:cTn id="10" dur="1" fill="hold">
                                          <p:stCondLst>
                                            <p:cond delay="499"/>
                                          </p:stCondLst>
                                        </p:cTn>
                                        <p:tgtEl>
                                          <p:spTgt spid="93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animBg="1"/>
      <p:bldP spid="932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4"/>
          <p:cNvSpPr>
            <a:spLocks noGrp="1"/>
          </p:cNvSpPr>
          <p:nvPr>
            <p:ph type="dt" sz="quarter" idx="11"/>
          </p:nvPr>
        </p:nvSpPr>
        <p:spPr>
          <a:noFill/>
        </p:spPr>
        <p:txBody>
          <a:bodyPr/>
          <a:lstStyle/>
          <a:p>
            <a:fld id="{480A07E6-D901-44D5-A1AA-FFEC918AAC01}" type="datetime10">
              <a:rPr lang="en-GB" smtClean="0"/>
              <a:pPr/>
              <a:t>14:19</a:t>
            </a:fld>
            <a:endParaRPr lang="en-GB" smtClean="0"/>
          </a:p>
        </p:txBody>
      </p:sp>
      <p:sp>
        <p:nvSpPr>
          <p:cNvPr id="41987"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14357" name="Group 21"/>
          <p:cNvGraphicFramePr>
            <a:graphicFrameLocks noGrp="1"/>
          </p:cNvGraphicFramePr>
          <p:nvPr>
            <p:ph idx="1"/>
          </p:nvPr>
        </p:nvGraphicFramePr>
        <p:xfrm>
          <a:off x="468313" y="3141663"/>
          <a:ext cx="8229600" cy="24034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Learning Outcome 2: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E69D0A"/>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2002"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2003"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243888" y="0"/>
            <a:ext cx="9001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endParaRPr lang="en-GB" sz="3000" b="1" dirty="0" smtClean="0">
              <a:solidFill>
                <a:schemeClr val="tx1"/>
              </a:solidFill>
            </a:endParaRP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14:19</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r>
              <a:rPr lang="en-GB" sz="2800" dirty="0" smtClean="0"/>
              <a:t>Other types of relationships:</a:t>
            </a:r>
          </a:p>
          <a:p>
            <a:pPr eaLnBrk="1" hangingPunct="1">
              <a:buFontTx/>
              <a:buNone/>
            </a:pPr>
            <a:r>
              <a:rPr lang="en-GB" sz="2800" dirty="0" err="1" smtClean="0"/>
              <a:t>Mutalism</a:t>
            </a:r>
            <a:endParaRPr lang="en-GB" sz="2800" dirty="0" smtClean="0"/>
          </a:p>
          <a:p>
            <a:pPr eaLnBrk="1" hangingPunct="1">
              <a:buFontTx/>
              <a:buNone/>
            </a:pPr>
            <a:r>
              <a:rPr lang="en-GB" sz="2800" dirty="0" smtClean="0">
                <a:hlinkClick r:id="rId3"/>
              </a:rPr>
              <a:t>http://www.youtube.com/watch?v=z3bWqlPLpMg</a:t>
            </a:r>
            <a:endParaRPr lang="en-GB" sz="2800" dirty="0" smtClean="0"/>
          </a:p>
          <a:p>
            <a:pPr eaLnBrk="1" hangingPunct="1">
              <a:buFontTx/>
              <a:buNone/>
            </a:pPr>
            <a:r>
              <a:rPr lang="en-GB" sz="2800" dirty="0" smtClean="0">
                <a:hlinkClick r:id="rId4"/>
              </a:rPr>
              <a:t>http://www.youtube.com/watch?v=LVRL_MIr7Rs</a:t>
            </a:r>
            <a:r>
              <a:rPr lang="en-GB" sz="2800" dirty="0" smtClean="0"/>
              <a:t> </a:t>
            </a:r>
          </a:p>
          <a:p>
            <a:pPr eaLnBrk="1" hangingPunct="1">
              <a:buFontTx/>
              <a:buNone/>
            </a:pPr>
            <a:endParaRPr lang="en-GB" sz="2800" dirty="0" smtClean="0"/>
          </a:p>
          <a:p>
            <a:pPr eaLnBrk="1" hangingPunct="1">
              <a:buFontTx/>
              <a:buNone/>
            </a:pPr>
            <a:endParaRPr lang="en-GB" sz="2800" dirty="0" smtClean="0"/>
          </a:p>
        </p:txBody>
      </p:sp>
      <p:pic>
        <p:nvPicPr>
          <p:cNvPr id="83973" name="Picture 4" descr="FHS School Logo Badge"/>
          <p:cNvPicPr>
            <a:picLocks noChangeAspect="1" noChangeArrowheads="1"/>
          </p:cNvPicPr>
          <p:nvPr/>
        </p:nvPicPr>
        <p:blipFill>
          <a:blip r:embed="rId5"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 to="" calcmode="lin" valueType="num">
                                      <p:cBhvr>
                                        <p:cTn id="12" dur="1" fill="hold"/>
                                        <p:tgtEl>
                                          <p:spTgt spid="1229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anim to="" calcmode="lin" valueType="num">
                                      <p:cBhvr>
                                        <p:cTn id="17" dur="1" fill="hold"/>
                                        <p:tgtEl>
                                          <p:spTgt spid="1229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292">
                                            <p:txEl>
                                              <p:pRg st="3" end="3"/>
                                            </p:txEl>
                                          </p:spTgt>
                                        </p:tgtEl>
                                        <p:attrNameLst>
                                          <p:attrName>style.visibility</p:attrName>
                                        </p:attrNameLst>
                                      </p:cBhvr>
                                      <p:to>
                                        <p:strVal val="visible"/>
                                      </p:to>
                                    </p:set>
                                    <p:anim to="" calcmode="lin" valueType="num">
                                      <p:cBhvr>
                                        <p:cTn id="22" dur="1" fill="hold"/>
                                        <p:tgtEl>
                                          <p:spTgt spid="1229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smtClean="0">
                <a:solidFill>
                  <a:schemeClr val="tx1"/>
                </a:solidFill>
              </a:rPr>
              <a:t>Learning Activities for Outcome </a:t>
            </a:r>
            <a:r>
              <a:rPr lang="en-GB" sz="3000" b="1" smtClean="0">
                <a:solidFill>
                  <a:schemeClr val="tx1"/>
                </a:solidFill>
              </a:rPr>
              <a:t>3</a:t>
            </a: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14:19</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r>
              <a:rPr lang="en-GB" sz="2800" dirty="0" smtClean="0"/>
              <a:t>Other types of relationships:</a:t>
            </a:r>
          </a:p>
          <a:p>
            <a:pPr eaLnBrk="1" hangingPunct="1">
              <a:buFontTx/>
              <a:buNone/>
            </a:pPr>
            <a:endParaRPr lang="en-GB" sz="2800" dirty="0" smtClean="0"/>
          </a:p>
          <a:p>
            <a:pPr eaLnBrk="1" hangingPunct="1">
              <a:buFontTx/>
              <a:buNone/>
            </a:pPr>
            <a:r>
              <a:rPr lang="en-GB" sz="2800" dirty="0" err="1" smtClean="0"/>
              <a:t>Mutalism</a:t>
            </a:r>
            <a:r>
              <a:rPr lang="en-GB" sz="2800" dirty="0" smtClean="0"/>
              <a:t>- where both </a:t>
            </a:r>
            <a:r>
              <a:rPr lang="en-GB" sz="2800" smtClean="0"/>
              <a:t>organisms benefit </a:t>
            </a:r>
            <a:endParaRPr lang="en-GB" sz="2800" dirty="0" smtClean="0"/>
          </a:p>
          <a:p>
            <a:pPr eaLnBrk="1" hangingPunct="1">
              <a:buFontTx/>
              <a:buNone/>
            </a:pPr>
            <a:r>
              <a:rPr lang="en-GB" sz="2800" dirty="0" smtClean="0">
                <a:hlinkClick r:id="rId3"/>
              </a:rPr>
              <a:t>http://www.youtube.com/watch?v=z3bWqlPLpMg</a:t>
            </a:r>
            <a:endParaRPr lang="en-GB" sz="2800" dirty="0" smtClean="0"/>
          </a:p>
          <a:p>
            <a:pPr eaLnBrk="1" hangingPunct="1">
              <a:buFontTx/>
              <a:buNone/>
            </a:pPr>
            <a:r>
              <a:rPr lang="en-GB" sz="2800" dirty="0" smtClean="0">
                <a:hlinkClick r:id="rId4"/>
              </a:rPr>
              <a:t>http://www.youtube.com/watch?v=LVRL_MIr7Rs</a:t>
            </a:r>
            <a:r>
              <a:rPr lang="en-GB" sz="2800" dirty="0" smtClean="0"/>
              <a:t> </a:t>
            </a:r>
          </a:p>
          <a:p>
            <a:pPr eaLnBrk="1" hangingPunct="1">
              <a:buFontTx/>
              <a:buNone/>
            </a:pPr>
            <a:r>
              <a:rPr lang="en-GB" sz="2800" dirty="0" smtClean="0"/>
              <a:t>Parasitism – where one organism benefits at the cost of another </a:t>
            </a:r>
          </a:p>
          <a:p>
            <a:pPr eaLnBrk="1" hangingPunct="1">
              <a:buFontTx/>
              <a:buNone/>
            </a:pPr>
            <a:r>
              <a:rPr lang="en-GB" sz="2800" dirty="0" smtClean="0">
                <a:hlinkClick r:id="rId5"/>
              </a:rPr>
              <a:t>http://www.youtube.com/watch?v=_-9Yq9CEqkw</a:t>
            </a:r>
            <a:endParaRPr lang="en-GB" sz="2800" dirty="0" smtClean="0"/>
          </a:p>
        </p:txBody>
      </p:sp>
      <p:pic>
        <p:nvPicPr>
          <p:cNvPr id="83973" name="Picture 4" descr="FHS School Logo Badge"/>
          <p:cNvPicPr>
            <a:picLocks noChangeAspect="1" noChangeArrowheads="1"/>
          </p:cNvPicPr>
          <p:nvPr/>
        </p:nvPicPr>
        <p:blipFill>
          <a:blip r:embed="rId6"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2">
                                            <p:txEl>
                                              <p:pRg st="2" end="2"/>
                                            </p:txEl>
                                          </p:spTgt>
                                        </p:tgtEl>
                                        <p:attrNameLst>
                                          <p:attrName>style.visibility</p:attrName>
                                        </p:attrNameLst>
                                      </p:cBhvr>
                                      <p:to>
                                        <p:strVal val="visible"/>
                                      </p:to>
                                    </p:set>
                                    <p:anim to="" calcmode="lin" valueType="num">
                                      <p:cBhvr>
                                        <p:cTn id="12" dur="1" fill="hold"/>
                                        <p:tgtEl>
                                          <p:spTgt spid="1229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2">
                                            <p:txEl>
                                              <p:pRg st="3" end="3"/>
                                            </p:txEl>
                                          </p:spTgt>
                                        </p:tgtEl>
                                        <p:attrNameLst>
                                          <p:attrName>style.visibility</p:attrName>
                                        </p:attrNameLst>
                                      </p:cBhvr>
                                      <p:to>
                                        <p:strVal val="visible"/>
                                      </p:to>
                                    </p:set>
                                    <p:anim to="" calcmode="lin" valueType="num">
                                      <p:cBhvr>
                                        <p:cTn id="17" dur="1" fill="hold"/>
                                        <p:tgtEl>
                                          <p:spTgt spid="1229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292">
                                            <p:txEl>
                                              <p:pRg st="4" end="4"/>
                                            </p:txEl>
                                          </p:spTgt>
                                        </p:tgtEl>
                                        <p:attrNameLst>
                                          <p:attrName>style.visibility</p:attrName>
                                        </p:attrNameLst>
                                      </p:cBhvr>
                                      <p:to>
                                        <p:strVal val="visible"/>
                                      </p:to>
                                    </p:set>
                                    <p:anim to="" calcmode="lin" valueType="num">
                                      <p:cBhvr>
                                        <p:cTn id="22" dur="1" fill="hold"/>
                                        <p:tgtEl>
                                          <p:spTgt spid="1229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292">
                                            <p:txEl>
                                              <p:pRg st="5" end="5"/>
                                            </p:txEl>
                                          </p:spTgt>
                                        </p:tgtEl>
                                        <p:attrNameLst>
                                          <p:attrName>style.visibility</p:attrName>
                                        </p:attrNameLst>
                                      </p:cBhvr>
                                      <p:to>
                                        <p:strVal val="visible"/>
                                      </p:to>
                                    </p:set>
                                    <p:anim to="" calcmode="lin" valueType="num">
                                      <p:cBhvr>
                                        <p:cTn id="27" dur="1" fill="hold"/>
                                        <p:tgtEl>
                                          <p:spTgt spid="1229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292">
                                            <p:txEl>
                                              <p:pRg st="6" end="6"/>
                                            </p:txEl>
                                          </p:spTgt>
                                        </p:tgtEl>
                                        <p:attrNameLst>
                                          <p:attrName>style.visibility</p:attrName>
                                        </p:attrNameLst>
                                      </p:cBhvr>
                                      <p:to>
                                        <p:strVal val="visible"/>
                                      </p:to>
                                    </p:set>
                                    <p:anim to="" calcmode="lin" valueType="num">
                                      <p:cBhvr>
                                        <p:cTn id="32" dur="1" fill="hold"/>
                                        <p:tgtEl>
                                          <p:spTgt spid="1229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smtClean="0">
                <a:solidFill>
                  <a:schemeClr val="tx1"/>
                </a:solidFill>
              </a:rPr>
              <a:t>Learning Activities for Outcome </a:t>
            </a:r>
            <a:r>
              <a:rPr lang="en-GB" sz="3000" b="1" smtClean="0">
                <a:solidFill>
                  <a:schemeClr val="tx1"/>
                </a:solidFill>
              </a:rPr>
              <a:t>3</a:t>
            </a: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14:19</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r>
              <a:rPr lang="en-GB" sz="2800" dirty="0" smtClean="0"/>
              <a:t>Tape worm is a parasite, it lives in the digestive system of other animals including humans. </a:t>
            </a:r>
          </a:p>
          <a:p>
            <a:pPr eaLnBrk="1" hangingPunct="1">
              <a:buFontTx/>
              <a:buNone/>
            </a:pPr>
            <a:r>
              <a:rPr lang="en-GB" sz="2800" dirty="0" smtClean="0"/>
              <a:t>The tapeworm feed off the host (human) so it can grow</a:t>
            </a:r>
          </a:p>
          <a:p>
            <a:pPr eaLnBrk="1" hangingPunct="1">
              <a:buFontTx/>
              <a:buNone/>
            </a:pPr>
            <a:r>
              <a:rPr lang="en-GB" sz="2800" dirty="0" smtClean="0"/>
              <a:t>It is unlikely to kill as it would die but can cause weight loss </a:t>
            </a:r>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 to="" calcmode="lin" valueType="num">
                                      <p:cBhvr>
                                        <p:cTn id="12" dur="1" fill="hold"/>
                                        <p:tgtEl>
                                          <p:spTgt spid="1229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anim to="" calcmode="lin" valueType="num">
                                      <p:cBhvr>
                                        <p:cTn id="17" dur="1" fill="hold"/>
                                        <p:tgtEl>
                                          <p:spTgt spid="1229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lnSpc>
                <a:spcPct val="100000"/>
              </a:lnSpc>
              <a:spcBef>
                <a:spcPct val="0"/>
              </a:spcBef>
              <a:buFontTx/>
              <a:buNone/>
            </a:pPr>
            <a:fld id="{E129AB61-3A61-411C-905B-AFFF8A1E7C5C}" type="datetime10">
              <a:rPr lang="en-GB" sz="1800">
                <a:solidFill>
                  <a:srgbClr val="FFCCCC"/>
                </a:solidFill>
              </a:rPr>
              <a:pPr algn="ctr">
                <a:lnSpc>
                  <a:spcPct val="100000"/>
                </a:lnSpc>
                <a:spcBef>
                  <a:spcPct val="0"/>
                </a:spcBef>
                <a:buFontTx/>
                <a:buNone/>
              </a:pPr>
              <a:t>14:19</a:t>
            </a:fld>
            <a:endParaRPr lang="en-GB" sz="1800">
              <a:solidFill>
                <a:srgbClr val="FFCCCC"/>
              </a:solidFill>
            </a:endParaRPr>
          </a:p>
        </p:txBody>
      </p:sp>
      <p:sp>
        <p:nvSpPr>
          <p:cNvPr id="31747" name="Rectangle 2"/>
          <p:cNvSpPr>
            <a:spLocks noGrp="1" noChangeArrowheads="1"/>
          </p:cNvSpPr>
          <p:nvPr>
            <p:ph type="title" idx="4294967295"/>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31748" name="Rectangle 3"/>
          <p:cNvSpPr>
            <a:spLocks noGrp="1" noChangeArrowheads="1"/>
          </p:cNvSpPr>
          <p:nvPr>
            <p:ph type="body" idx="4294967295"/>
          </p:nvPr>
        </p:nvSpPr>
        <p:spPr>
          <a:xfrm>
            <a:off x="0" y="1557338"/>
            <a:ext cx="9144000" cy="5300662"/>
          </a:xfrm>
          <a:ln>
            <a:solidFill>
              <a:srgbClr val="FF99CC"/>
            </a:solidFill>
          </a:ln>
        </p:spPr>
        <p:txBody>
          <a:bodyPr/>
          <a:lstStyle/>
          <a:p>
            <a:pPr eaLnBrk="1" hangingPunct="1">
              <a:lnSpc>
                <a:spcPct val="80000"/>
              </a:lnSpc>
            </a:pPr>
            <a:endParaRPr lang="en-GB" sz="2800" dirty="0" smtClean="0">
              <a:solidFill>
                <a:srgbClr val="FF99CC"/>
              </a:solidFill>
            </a:endParaRPr>
          </a:p>
          <a:p>
            <a:pPr eaLnBrk="1" hangingPunct="1">
              <a:lnSpc>
                <a:spcPct val="80000"/>
              </a:lnSpc>
            </a:pPr>
            <a:r>
              <a:rPr lang="en-GB" sz="2800" dirty="0" smtClean="0">
                <a:solidFill>
                  <a:srgbClr val="FF99CC"/>
                </a:solidFill>
              </a:rPr>
              <a:t>Due date:</a:t>
            </a:r>
          </a:p>
          <a:p>
            <a:pPr eaLnBrk="1" hangingPunct="1">
              <a:lnSpc>
                <a:spcPct val="80000"/>
              </a:lnSpc>
            </a:pPr>
            <a:r>
              <a:rPr lang="en-GB" sz="2800" dirty="0" smtClean="0">
                <a:solidFill>
                  <a:srgbClr val="FFCC00"/>
                </a:solidFill>
              </a:rPr>
              <a:t>Next lesson</a:t>
            </a:r>
          </a:p>
          <a:p>
            <a:pPr eaLnBrk="1" hangingPunct="1">
              <a:lnSpc>
                <a:spcPct val="80000"/>
              </a:lnSpc>
            </a:pPr>
            <a:endParaRPr lang="en-GB" sz="2800" dirty="0" smtClean="0">
              <a:solidFill>
                <a:srgbClr val="FFCC00"/>
              </a:solidFill>
            </a:endParaRPr>
          </a:p>
          <a:p>
            <a:pPr eaLnBrk="1" hangingPunct="1">
              <a:lnSpc>
                <a:spcPct val="80000"/>
              </a:lnSpc>
            </a:pPr>
            <a:endParaRPr lang="en-GB" sz="2400" dirty="0" smtClean="0">
              <a:solidFill>
                <a:srgbClr val="FF99CC"/>
              </a:solidFill>
            </a:endParaRPr>
          </a:p>
          <a:p>
            <a:pPr eaLnBrk="1" hangingPunct="1">
              <a:lnSpc>
                <a:spcPct val="80000"/>
              </a:lnSpc>
            </a:pPr>
            <a:r>
              <a:rPr lang="en-GB" sz="2400" dirty="0" smtClean="0">
                <a:solidFill>
                  <a:srgbClr val="FF99CC"/>
                </a:solidFill>
              </a:rPr>
              <a:t>Research Report Criteria (6 marks total </a:t>
            </a:r>
            <a:r>
              <a:rPr lang="en-GB" sz="2400" dirty="0" smtClean="0">
                <a:solidFill>
                  <a:srgbClr val="33CC33"/>
                </a:solidFill>
              </a:rPr>
              <a:t>=</a:t>
            </a:r>
            <a:r>
              <a:rPr lang="en-GB" sz="2400" dirty="0" smtClean="0">
                <a:solidFill>
                  <a:srgbClr val="FF99CC"/>
                </a:solidFill>
              </a:rPr>
              <a:t> </a:t>
            </a:r>
            <a:r>
              <a:rPr lang="en-GB" sz="2400" dirty="0" smtClean="0">
                <a:solidFill>
                  <a:srgbClr val="33CC33"/>
                </a:solidFill>
              </a:rPr>
              <a:t>Grade A)</a:t>
            </a:r>
            <a:r>
              <a:rPr lang="en-GB" sz="2400" dirty="0" smtClean="0">
                <a:solidFill>
                  <a:srgbClr val="FF99CC"/>
                </a:solidFill>
              </a:rPr>
              <a:t>:</a:t>
            </a:r>
          </a:p>
          <a:p>
            <a:pPr eaLnBrk="1" hangingPunct="1">
              <a:lnSpc>
                <a:spcPct val="80000"/>
              </a:lnSpc>
            </a:pPr>
            <a:r>
              <a:rPr lang="en-GB" sz="2400" dirty="0" smtClean="0">
                <a:solidFill>
                  <a:srgbClr val="FFFF00"/>
                </a:solidFill>
              </a:rPr>
              <a:t>1) Range of different reliable sources used and references included (books/internet/survey etc),</a:t>
            </a:r>
          </a:p>
          <a:p>
            <a:pPr eaLnBrk="1" hangingPunct="1">
              <a:lnSpc>
                <a:spcPct val="80000"/>
              </a:lnSpc>
            </a:pPr>
            <a:r>
              <a:rPr lang="en-GB" sz="2400" dirty="0" smtClean="0">
                <a:solidFill>
                  <a:srgbClr val="FFCC00"/>
                </a:solidFill>
              </a:rPr>
              <a:t>2) Information written in own words</a:t>
            </a:r>
          </a:p>
          <a:p>
            <a:pPr eaLnBrk="1" hangingPunct="1">
              <a:lnSpc>
                <a:spcPct val="80000"/>
              </a:lnSpc>
            </a:pPr>
            <a:r>
              <a:rPr lang="en-GB" sz="2400" dirty="0" smtClean="0">
                <a:solidFill>
                  <a:srgbClr val="FF0000"/>
                </a:solidFill>
              </a:rPr>
              <a:t>3) Clear and logical structure to research report including pictures/diagrams which have been referenced</a:t>
            </a:r>
          </a:p>
          <a:p>
            <a:pPr eaLnBrk="1" hangingPunct="1">
              <a:lnSpc>
                <a:spcPct val="80000"/>
              </a:lnSpc>
            </a:pPr>
            <a:r>
              <a:rPr lang="en-GB" sz="2400" dirty="0" smtClean="0">
                <a:solidFill>
                  <a:srgbClr val="99CCFF"/>
                </a:solidFill>
              </a:rPr>
              <a:t>4) No evidence of copy and paste!</a:t>
            </a:r>
          </a:p>
        </p:txBody>
      </p:sp>
      <p:pic>
        <p:nvPicPr>
          <p:cNvPr id="31749"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smtClean="0">
                <a:solidFill>
                  <a:schemeClr val="tx1"/>
                </a:solidFill>
              </a:rPr>
              <a:t>Learning Activities for Outcome </a:t>
            </a:r>
            <a:r>
              <a:rPr lang="en-GB" sz="3000" b="1" smtClean="0">
                <a:solidFill>
                  <a:schemeClr val="tx1"/>
                </a:solidFill>
              </a:rPr>
              <a:t>3</a:t>
            </a:r>
          </a:p>
        </p:txBody>
      </p:sp>
      <p:sp>
        <p:nvSpPr>
          <p:cNvPr id="83971" name="Date Placeholder 4"/>
          <p:cNvSpPr>
            <a:spLocks noGrp="1"/>
          </p:cNvSpPr>
          <p:nvPr>
            <p:ph type="dt" sz="quarter" idx="11"/>
          </p:nvPr>
        </p:nvSpPr>
        <p:spPr>
          <a:noFill/>
        </p:spPr>
        <p:txBody>
          <a:bodyPr/>
          <a:lstStyle/>
          <a:p>
            <a:fld id="{04A298EB-BEF3-49A2-9A9D-7134618B3D56}" type="datetime10">
              <a:rPr lang="en-GB" smtClean="0"/>
              <a:pPr/>
              <a:t>14:19</a:t>
            </a:fld>
            <a:endParaRPr lang="en-GB" smtClean="0"/>
          </a:p>
        </p:txBody>
      </p:sp>
      <p:sp>
        <p:nvSpPr>
          <p:cNvPr id="12292" name="Rectangle 3"/>
          <p:cNvSpPr>
            <a:spLocks noGrp="1" noChangeArrowheads="1"/>
          </p:cNvSpPr>
          <p:nvPr>
            <p:ph type="body" idx="1"/>
          </p:nvPr>
        </p:nvSpPr>
        <p:spPr>
          <a:xfrm>
            <a:off x="468313" y="1628775"/>
            <a:ext cx="8229600" cy="4525963"/>
          </a:xfrm>
          <a:ln>
            <a:solidFill>
              <a:srgbClr val="66FFFF"/>
            </a:solidFill>
          </a:ln>
        </p:spPr>
        <p:txBody>
          <a:bodyPr/>
          <a:lstStyle/>
          <a:p>
            <a:pPr eaLnBrk="1" hangingPunct="1">
              <a:buFontTx/>
              <a:buNone/>
            </a:pPr>
            <a:r>
              <a:rPr lang="en-GB" sz="2800" dirty="0" smtClean="0"/>
              <a:t>Explain mutualism and parasitism using examples. </a:t>
            </a:r>
          </a:p>
          <a:p>
            <a:pPr eaLnBrk="1" hangingPunct="1">
              <a:buFontTx/>
              <a:buNone/>
            </a:pPr>
            <a:endParaRPr lang="en-GB" sz="2800" dirty="0" smtClean="0"/>
          </a:p>
          <a:p>
            <a:pPr eaLnBrk="1" hangingPunct="1">
              <a:buFontTx/>
              <a:buNone/>
            </a:pPr>
            <a:r>
              <a:rPr lang="en-GB" sz="2800" dirty="0" smtClean="0"/>
              <a:t>Extension:</a:t>
            </a:r>
          </a:p>
          <a:p>
            <a:pPr eaLnBrk="1" hangingPunct="1">
              <a:buFontTx/>
              <a:buNone/>
            </a:pPr>
            <a:r>
              <a:rPr lang="en-GB" sz="2800" dirty="0" smtClean="0"/>
              <a:t>Fleas are parasites which live on the skin of other animals. Explain how they survive?</a:t>
            </a:r>
          </a:p>
        </p:txBody>
      </p:sp>
      <p:pic>
        <p:nvPicPr>
          <p:cNvPr id="839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to="" calcmode="lin" valueType="num">
                                      <p:cBhvr>
                                        <p:cTn id="7" dur="1" fill="hold"/>
                                        <p:tgtEl>
                                          <p:spTgt spid="1229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2">
                                            <p:txEl>
                                              <p:pRg st="2" end="2"/>
                                            </p:txEl>
                                          </p:spTgt>
                                        </p:tgtEl>
                                        <p:attrNameLst>
                                          <p:attrName>style.visibility</p:attrName>
                                        </p:attrNameLst>
                                      </p:cBhvr>
                                      <p:to>
                                        <p:strVal val="visible"/>
                                      </p:to>
                                    </p:set>
                                    <p:anim to="" calcmode="lin" valueType="num">
                                      <p:cBhvr>
                                        <p:cTn id="12" dur="1" fill="hold"/>
                                        <p:tgtEl>
                                          <p:spTgt spid="1229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292">
                                            <p:txEl>
                                              <p:pRg st="3" end="3"/>
                                            </p:txEl>
                                          </p:spTgt>
                                        </p:tgtEl>
                                        <p:attrNameLst>
                                          <p:attrName>style.visibility</p:attrName>
                                        </p:attrNameLst>
                                      </p:cBhvr>
                                      <p:to>
                                        <p:strVal val="visible"/>
                                      </p:to>
                                    </p:set>
                                    <p:anim to="" calcmode="lin" valueType="num">
                                      <p:cBhvr>
                                        <p:cTn id="17" dur="1" fill="hold"/>
                                        <p:tgtEl>
                                          <p:spTgt spid="1229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FB12C97F-151E-47CA-B989-541361AA44F1}" type="datetime10">
              <a:rPr lang="en-GB" sz="1400">
                <a:solidFill>
                  <a:srgbClr val="FFFFFF"/>
                </a:solidFill>
              </a:rPr>
              <a:pPr>
                <a:lnSpc>
                  <a:spcPct val="100000"/>
                </a:lnSpc>
                <a:spcBef>
                  <a:spcPct val="0"/>
                </a:spcBef>
                <a:buFontTx/>
                <a:buNone/>
              </a:pPr>
              <a:t>14:19</a:t>
            </a:fld>
            <a:endParaRPr lang="en-GB" sz="1400">
              <a:solidFill>
                <a:srgbClr val="FFFFFF"/>
              </a:solidFill>
            </a:endParaRPr>
          </a:p>
        </p:txBody>
      </p:sp>
      <p:grpSp>
        <p:nvGrpSpPr>
          <p:cNvPr id="45059" name="Group 2"/>
          <p:cNvGrpSpPr>
            <a:grpSpLocks/>
          </p:cNvGrpSpPr>
          <p:nvPr/>
        </p:nvGrpSpPr>
        <p:grpSpPr bwMode="auto">
          <a:xfrm>
            <a:off x="3348038" y="188913"/>
            <a:ext cx="2016125" cy="6669087"/>
            <a:chOff x="2109" y="119"/>
            <a:chExt cx="1270" cy="4201"/>
          </a:xfrm>
        </p:grpSpPr>
        <p:sp>
          <p:nvSpPr>
            <p:cNvPr id="4507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507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507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507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507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507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507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508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508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5060" name="Text Box 14"/>
          <p:cNvSpPr txBox="1">
            <a:spLocks noChangeArrowheads="1"/>
          </p:cNvSpPr>
          <p:nvPr/>
        </p:nvSpPr>
        <p:spPr bwMode="auto">
          <a:xfrm>
            <a:off x="5796136" y="4077072"/>
            <a:ext cx="3347864" cy="1283428"/>
          </a:xfrm>
          <a:prstGeom prst="rect">
            <a:avLst/>
          </a:prstGeom>
          <a:solidFill>
            <a:srgbClr val="FFCC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Apply (C)</a:t>
            </a:r>
          </a:p>
          <a:p>
            <a:pPr>
              <a:lnSpc>
                <a:spcPct val="100000"/>
              </a:lnSpc>
              <a:spcBef>
                <a:spcPct val="30000"/>
              </a:spcBef>
              <a:buFontTx/>
              <a:buNone/>
            </a:pPr>
            <a:r>
              <a:rPr lang="en-GB" sz="1800" b="1" dirty="0" smtClean="0">
                <a:solidFill>
                  <a:srgbClr val="000000"/>
                </a:solidFill>
              </a:rPr>
              <a:t>Explain how the relationship and flowers is an example of mutualism?</a:t>
            </a:r>
            <a:endParaRPr lang="en-GB" sz="1800" b="1" dirty="0">
              <a:solidFill>
                <a:srgbClr val="000000"/>
              </a:solidFill>
            </a:endParaRPr>
          </a:p>
        </p:txBody>
      </p:sp>
      <p:sp>
        <p:nvSpPr>
          <p:cNvPr id="45062" name="Text Box 16"/>
          <p:cNvSpPr txBox="1">
            <a:spLocks noChangeArrowheads="1"/>
          </p:cNvSpPr>
          <p:nvPr/>
        </p:nvSpPr>
        <p:spPr bwMode="auto">
          <a:xfrm>
            <a:off x="0" y="4797152"/>
            <a:ext cx="3024187" cy="1006429"/>
          </a:xfrm>
          <a:prstGeom prst="rect">
            <a:avLst/>
          </a:prstGeom>
          <a:solidFill>
            <a:srgbClr val="FFFF66"/>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Remember (E)</a:t>
            </a:r>
          </a:p>
          <a:p>
            <a:pPr>
              <a:lnSpc>
                <a:spcPct val="100000"/>
              </a:lnSpc>
              <a:spcBef>
                <a:spcPct val="30000"/>
              </a:spcBef>
              <a:buFontTx/>
              <a:buNone/>
            </a:pPr>
            <a:r>
              <a:rPr lang="en-GB" sz="1800" b="1" dirty="0" smtClean="0">
                <a:solidFill>
                  <a:srgbClr val="000000"/>
                </a:solidFill>
              </a:rPr>
              <a:t>What is mutualism and </a:t>
            </a:r>
            <a:r>
              <a:rPr lang="en-GB" sz="1800" b="1" dirty="0" err="1" smtClean="0">
                <a:solidFill>
                  <a:srgbClr val="000000"/>
                </a:solidFill>
              </a:rPr>
              <a:t>Paracitism</a:t>
            </a:r>
            <a:r>
              <a:rPr lang="en-GB" sz="1800" b="1" dirty="0" smtClean="0">
                <a:solidFill>
                  <a:srgbClr val="000000"/>
                </a:solidFill>
              </a:rPr>
              <a:t>?</a:t>
            </a:r>
            <a:endParaRPr lang="en-GB" sz="1800" b="1" dirty="0">
              <a:solidFill>
                <a:srgbClr val="000000"/>
              </a:solidFill>
            </a:endParaRPr>
          </a:p>
        </p:txBody>
      </p:sp>
      <p:sp>
        <p:nvSpPr>
          <p:cNvPr id="45063" name="Text Box 17"/>
          <p:cNvSpPr txBox="1">
            <a:spLocks noChangeArrowheads="1"/>
          </p:cNvSpPr>
          <p:nvPr/>
        </p:nvSpPr>
        <p:spPr bwMode="auto">
          <a:xfrm>
            <a:off x="5580063" y="1484784"/>
            <a:ext cx="3563937" cy="1061829"/>
          </a:xfrm>
          <a:prstGeom prst="rect">
            <a:avLst/>
          </a:prstGeom>
          <a:solidFill>
            <a:srgbClr val="FF99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dirty="0" smtClean="0">
                <a:solidFill>
                  <a:srgbClr val="000000"/>
                </a:solidFill>
              </a:rPr>
              <a:t>Explain mutualism and parasitism  using examples</a:t>
            </a:r>
            <a:r>
              <a:rPr lang="en-GB" sz="1800" b="1" dirty="0" smtClean="0">
                <a:solidFill>
                  <a:srgbClr val="000000"/>
                </a:solidFill>
              </a:rPr>
              <a:t>.</a:t>
            </a:r>
            <a:endParaRPr lang="en-GB" sz="1800" b="1" dirty="0">
              <a:solidFill>
                <a:srgbClr val="000000"/>
              </a:solidFill>
            </a:endParaRPr>
          </a:p>
        </p:txBody>
      </p:sp>
      <p:sp>
        <p:nvSpPr>
          <p:cNvPr id="45064" name="Text Box 18"/>
          <p:cNvSpPr txBox="1">
            <a:spLocks noChangeArrowheads="1"/>
          </p:cNvSpPr>
          <p:nvPr/>
        </p:nvSpPr>
        <p:spPr bwMode="auto">
          <a:xfrm>
            <a:off x="179388" y="1628775"/>
            <a:ext cx="3024187" cy="1338828"/>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r>
              <a:rPr lang="en-GB" sz="1800" b="1" u="sng" dirty="0" smtClean="0">
                <a:solidFill>
                  <a:srgbClr val="000000"/>
                </a:solidFill>
              </a:rPr>
              <a:t>)</a:t>
            </a:r>
          </a:p>
          <a:p>
            <a:pPr>
              <a:lnSpc>
                <a:spcPct val="100000"/>
              </a:lnSpc>
              <a:spcBef>
                <a:spcPct val="50000"/>
              </a:spcBef>
              <a:buFontTx/>
              <a:buNone/>
            </a:pPr>
            <a:r>
              <a:rPr lang="en-GB" sz="1800" dirty="0" smtClean="0">
                <a:solidFill>
                  <a:srgbClr val="000000"/>
                </a:solidFill>
              </a:rPr>
              <a:t>Explain a mutualism example in the nitrogen cycle. (Hint Root Nodules)</a:t>
            </a:r>
            <a:endParaRPr lang="en-GB" sz="1800" dirty="0">
              <a:solidFill>
                <a:srgbClr val="000000"/>
              </a:solidFill>
            </a:endParaRPr>
          </a:p>
        </p:txBody>
      </p:sp>
      <p:pic>
        <p:nvPicPr>
          <p:cNvPr id="4506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5067"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3</a:t>
            </a:r>
          </a:p>
        </p:txBody>
      </p:sp>
      <p:sp>
        <p:nvSpPr>
          <p:cNvPr id="45068"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5069"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a:solidFill>
                  <a:schemeClr val="bg1"/>
                </a:solidFill>
              </a:rPr>
              <a:t>Keywords:</a:t>
            </a:r>
          </a:p>
          <a:p>
            <a:pPr>
              <a:lnSpc>
                <a:spcPct val="100000"/>
              </a:lnSpc>
              <a:spcBef>
                <a:spcPct val="50000"/>
              </a:spcBef>
              <a:buFontTx/>
              <a:buNone/>
            </a:pPr>
            <a:endParaRPr lang="en-GB" sz="1800" b="1">
              <a:solidFill>
                <a:schemeClr val="bg1"/>
              </a:solidFill>
            </a:endParaRPr>
          </a:p>
          <a:p>
            <a:pPr>
              <a:lnSpc>
                <a:spcPct val="100000"/>
              </a:lnSpc>
              <a:spcBef>
                <a:spcPct val="50000"/>
              </a:spcBef>
              <a:buFontTx/>
              <a:buNone/>
            </a:pPr>
            <a:endParaRPr lang="en-GB" sz="1800"/>
          </a:p>
        </p:txBody>
      </p:sp>
      <p:sp>
        <p:nvSpPr>
          <p:cNvPr id="93210" name="Text Box 26"/>
          <p:cNvSpPr txBox="1">
            <a:spLocks noChangeArrowheads="1"/>
          </p:cNvSpPr>
          <p:nvPr/>
        </p:nvSpPr>
        <p:spPr bwMode="auto">
          <a:xfrm>
            <a:off x="3059113" y="2781300"/>
            <a:ext cx="2665412" cy="3049588"/>
          </a:xfrm>
          <a:prstGeom prst="rect">
            <a:avLst/>
          </a:prstGeom>
          <a:solidFill>
            <a:srgbClr val="FF99CC"/>
          </a:solidFill>
          <a:ln w="9525" algn="ctr">
            <a:noFill/>
            <a:miter lim="800000"/>
            <a:headEnd/>
            <a:tailEnd/>
          </a:ln>
        </p:spPr>
        <p:txBody>
          <a:bodyPr>
            <a:spAutoFit/>
          </a:bodyPr>
          <a:lstStyle/>
          <a:p>
            <a:pPr lvl="1">
              <a:spcBef>
                <a:spcPct val="50000"/>
              </a:spcBef>
              <a:buFontTx/>
              <a:buNone/>
            </a:pPr>
            <a:r>
              <a:rPr lang="en-GB" b="1">
                <a:solidFill>
                  <a:schemeClr val="bg1"/>
                </a:solidFill>
              </a:rPr>
              <a:t>Which task(s) will you choose to complete? Try to target a grade higher than your current grade.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3210"/>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3210"/>
                                        </p:tgtEl>
                                      </p:cBhvr>
                                    </p:animEffect>
                                    <p:set>
                                      <p:cBhvr>
                                        <p:cTn id="10" dur="1" fill="hold">
                                          <p:stCondLst>
                                            <p:cond delay="499"/>
                                          </p:stCondLst>
                                        </p:cTn>
                                        <p:tgtEl>
                                          <p:spTgt spid="93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animBg="1"/>
      <p:bldP spid="9321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p:cNvSpPr>
            <a:spLocks noGrp="1"/>
          </p:cNvSpPr>
          <p:nvPr>
            <p:ph type="dt" sz="quarter" idx="11"/>
          </p:nvPr>
        </p:nvSpPr>
        <p:spPr>
          <a:noFill/>
        </p:spPr>
        <p:txBody>
          <a:bodyPr/>
          <a:lstStyle/>
          <a:p>
            <a:fld id="{70D7B0EB-A490-442C-B41C-26131B1A6A9F}" type="datetime10">
              <a:rPr lang="en-GB" smtClean="0"/>
              <a:pPr/>
              <a:t>14:19</a:t>
            </a:fld>
            <a:endParaRPr lang="en-GB" smtClean="0"/>
          </a:p>
        </p:txBody>
      </p:sp>
      <p:sp>
        <p:nvSpPr>
          <p:cNvPr id="46083"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8452" name="Group 20"/>
          <p:cNvGraphicFramePr>
            <a:graphicFrameLocks noGrp="1"/>
          </p:cNvGraphicFramePr>
          <p:nvPr>
            <p:ph idx="1"/>
          </p:nvPr>
        </p:nvGraphicFramePr>
        <p:xfrm>
          <a:off x="468313" y="3141663"/>
          <a:ext cx="8229600" cy="24034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6098"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6099"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72450" y="0"/>
            <a:ext cx="971550"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4"/>
          <p:cNvSpPr>
            <a:spLocks noGrp="1"/>
          </p:cNvSpPr>
          <p:nvPr>
            <p:ph type="dt" sz="quarter" idx="11"/>
          </p:nvPr>
        </p:nvSpPr>
        <p:spPr>
          <a:noFill/>
        </p:spPr>
        <p:txBody>
          <a:bodyPr/>
          <a:lstStyle/>
          <a:p>
            <a:fld id="{A0A68E52-C3B3-4DD5-A1DD-0A8AC51D1239}" type="datetime10">
              <a:rPr lang="en-GB" smtClean="0"/>
              <a:pPr/>
              <a:t>14:19</a:t>
            </a:fld>
            <a:endParaRPr lang="en-GB" smtClean="0"/>
          </a:p>
        </p:txBody>
      </p:sp>
      <p:sp>
        <p:nvSpPr>
          <p:cNvPr id="47107"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a:t>
            </a:r>
          </a:p>
        </p:txBody>
      </p:sp>
      <p:sp>
        <p:nvSpPr>
          <p:cNvPr id="47108"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lnSpc>
                <a:spcPct val="80000"/>
              </a:lnSpc>
            </a:pPr>
            <a:r>
              <a:rPr lang="en-GB" sz="2400" dirty="0" smtClean="0">
                <a:solidFill>
                  <a:srgbClr val="FF99CC"/>
                </a:solidFill>
              </a:rPr>
              <a:t>If this is the answer what is the question?</a:t>
            </a:r>
          </a:p>
        </p:txBody>
      </p:sp>
      <p:pic>
        <p:nvPicPr>
          <p:cNvPr id="47109"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33094" t="11438" r="29722" b="6250"/>
          <a:stretch>
            <a:fillRect/>
          </a:stretch>
        </p:blipFill>
        <p:spPr bwMode="auto">
          <a:xfrm>
            <a:off x="0" y="0"/>
            <a:ext cx="5112568" cy="639878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32372" t="70500" r="29722" b="11782"/>
          <a:stretch>
            <a:fillRect/>
          </a:stretch>
        </p:blipFill>
        <p:spPr bwMode="auto">
          <a:xfrm>
            <a:off x="3635896" y="0"/>
            <a:ext cx="5508104" cy="198884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l="32290" t="16532" r="30903" b="55906"/>
          <a:stretch>
            <a:fillRect/>
          </a:stretch>
        </p:blipFill>
        <p:spPr bwMode="auto">
          <a:xfrm>
            <a:off x="3347864" y="4077072"/>
            <a:ext cx="5796136" cy="2160240"/>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4"/>
          <p:cNvSpPr>
            <a:spLocks noGrp="1"/>
          </p:cNvSpPr>
          <p:nvPr>
            <p:ph type="dt" sz="quarter" idx="11"/>
          </p:nvPr>
        </p:nvSpPr>
        <p:spPr>
          <a:noFill/>
        </p:spPr>
        <p:txBody>
          <a:bodyPr/>
          <a:lstStyle/>
          <a:p>
            <a:fld id="{A0A68E52-C3B3-4DD5-A1DD-0A8AC51D1239}" type="datetime10">
              <a:rPr lang="en-GB" smtClean="0"/>
              <a:pPr/>
              <a:t>14:19</a:t>
            </a:fld>
            <a:endParaRPr lang="en-GB" smtClean="0"/>
          </a:p>
        </p:txBody>
      </p:sp>
      <p:sp>
        <p:nvSpPr>
          <p:cNvPr id="47107"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a:t>
            </a:r>
          </a:p>
        </p:txBody>
      </p:sp>
      <p:sp>
        <p:nvSpPr>
          <p:cNvPr id="47108"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lnSpc>
                <a:spcPct val="80000"/>
              </a:lnSpc>
            </a:pPr>
            <a:r>
              <a:rPr lang="en-GB" sz="2400" dirty="0" smtClean="0">
                <a:solidFill>
                  <a:srgbClr val="FF99CC"/>
                </a:solidFill>
              </a:rPr>
              <a:t>If this is the answer what is the question?</a:t>
            </a:r>
          </a:p>
        </p:txBody>
      </p:sp>
      <p:pic>
        <p:nvPicPr>
          <p:cNvPr id="47109"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22328" t="19485" r="20668" b="29328"/>
          <a:stretch>
            <a:fillRect/>
          </a:stretch>
        </p:blipFill>
        <p:spPr bwMode="auto">
          <a:xfrm>
            <a:off x="-1" y="1484784"/>
            <a:ext cx="9128399" cy="4968552"/>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1"/>
          </p:nvPr>
        </p:nvSpPr>
        <p:spPr>
          <a:noFill/>
        </p:spPr>
        <p:txBody>
          <a:bodyPr/>
          <a:lstStyle/>
          <a:p>
            <a:fld id="{4C910128-2F5F-4AA8-8C73-19E7C1C5042A}" type="datetime10">
              <a:rPr lang="en-GB" smtClean="0"/>
              <a:pPr/>
              <a:t>14:19</a:t>
            </a:fld>
            <a:endParaRPr lang="en-GB" smtClean="0"/>
          </a:p>
        </p:txBody>
      </p:sp>
      <p:sp>
        <p:nvSpPr>
          <p:cNvPr id="32771"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32772" name="Rectangle 3"/>
          <p:cNvSpPr>
            <a:spLocks noGrp="1" noChangeArrowheads="1"/>
          </p:cNvSpPr>
          <p:nvPr>
            <p:ph type="body" idx="1"/>
          </p:nvPr>
        </p:nvSpPr>
        <p:spPr>
          <a:xfrm>
            <a:off x="0" y="2276872"/>
            <a:ext cx="6156325" cy="4581128"/>
          </a:xfrm>
          <a:solidFill>
            <a:srgbClr val="0000FF"/>
          </a:solidFill>
        </p:spPr>
        <p:txBody>
          <a:bodyPr/>
          <a:lstStyle/>
          <a:p>
            <a:pPr eaLnBrk="1" hangingPunct="1">
              <a:lnSpc>
                <a:spcPct val="80000"/>
              </a:lnSpc>
              <a:buFontTx/>
              <a:buNone/>
            </a:pPr>
            <a:endParaRPr lang="en-GB" sz="2000" b="1" dirty="0" smtClean="0">
              <a:solidFill>
                <a:schemeClr val="bg1"/>
              </a:solidFill>
            </a:endParaRPr>
          </a:p>
          <a:p>
            <a:pPr eaLnBrk="1" hangingPunct="1">
              <a:lnSpc>
                <a:spcPct val="80000"/>
              </a:lnSpc>
            </a:pPr>
            <a:r>
              <a:rPr lang="en-GB" sz="2000" b="1" dirty="0" smtClean="0"/>
              <a:t>What skills will you be developing this lesson?</a:t>
            </a:r>
          </a:p>
          <a:p>
            <a:pPr eaLnBrk="1" hangingPunct="1">
              <a:lnSpc>
                <a:spcPct val="80000"/>
              </a:lnSpc>
            </a:pPr>
            <a:endParaRPr lang="en-GB" sz="2000" b="1" dirty="0" smtClean="0"/>
          </a:p>
          <a:p>
            <a:pPr eaLnBrk="1" hangingPunct="1">
              <a:lnSpc>
                <a:spcPct val="80000"/>
              </a:lnSpc>
            </a:pPr>
            <a:r>
              <a:rPr lang="en-GB" sz="2000" b="1" i="1" dirty="0" smtClean="0"/>
              <a:t>Literacy- by writing well structured sentences and paragraphs</a:t>
            </a:r>
          </a:p>
          <a:p>
            <a:pPr eaLnBrk="1" hangingPunct="1">
              <a:lnSpc>
                <a:spcPct val="80000"/>
              </a:lnSpc>
            </a:pPr>
            <a:endParaRPr lang="en-GB" sz="2000" b="1" i="1" dirty="0" smtClean="0"/>
          </a:p>
          <a:p>
            <a:pPr eaLnBrk="1" hangingPunct="1">
              <a:lnSpc>
                <a:spcPct val="80000"/>
              </a:lnSpc>
            </a:pPr>
            <a:r>
              <a:rPr lang="en-GB" sz="2000" b="1" i="1" dirty="0" smtClean="0"/>
              <a:t>Personal skills- team work, leadership</a:t>
            </a:r>
          </a:p>
          <a:p>
            <a:pPr eaLnBrk="1" hangingPunct="1">
              <a:lnSpc>
                <a:spcPct val="80000"/>
              </a:lnSpc>
            </a:pPr>
            <a:r>
              <a:rPr lang="en-GB" sz="2000" b="1" i="1" dirty="0" smtClean="0"/>
              <a:t>Thinking and Learning- organisation, logic, participation, memory, exploration, creativity, judgement, planning, practice.</a:t>
            </a:r>
          </a:p>
          <a:p>
            <a:pPr eaLnBrk="1" hangingPunct="1">
              <a:lnSpc>
                <a:spcPct val="80000"/>
              </a:lnSpc>
            </a:pPr>
            <a:endParaRPr lang="en-GB" sz="2000" b="1" i="1" dirty="0" smtClean="0"/>
          </a:p>
          <a:p>
            <a:pPr eaLnBrk="1" hangingPunct="1">
              <a:lnSpc>
                <a:spcPct val="80000"/>
              </a:lnSpc>
            </a:pPr>
            <a:r>
              <a:rPr lang="en-GB" sz="2000" b="1" i="1" dirty="0" smtClean="0"/>
              <a:t>Reflection- through self or peer assessment of each Learning Outcome</a:t>
            </a:r>
          </a:p>
        </p:txBody>
      </p:sp>
      <p:pic>
        <p:nvPicPr>
          <p:cNvPr id="327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32774" name="Text Box 5"/>
          <p:cNvSpPr txBox="1">
            <a:spLocks noChangeArrowheads="1"/>
          </p:cNvSpPr>
          <p:nvPr/>
        </p:nvSpPr>
        <p:spPr bwMode="auto">
          <a:xfrm>
            <a:off x="467544" y="1124744"/>
            <a:ext cx="5904904" cy="830997"/>
          </a:xfrm>
          <a:prstGeom prst="rect">
            <a:avLst/>
          </a:prstGeom>
          <a:solidFill>
            <a:srgbClr val="99FF99"/>
          </a:solidFill>
          <a:ln w="9525">
            <a:noFill/>
            <a:miter lim="800000"/>
            <a:headEnd/>
            <a:tailEnd/>
          </a:ln>
        </p:spPr>
        <p:txBody>
          <a:bodyPr wrap="square">
            <a:spAutoFit/>
          </a:bodyPr>
          <a:lstStyle/>
          <a:p>
            <a:pPr>
              <a:lnSpc>
                <a:spcPct val="100000"/>
              </a:lnSpc>
              <a:spcBef>
                <a:spcPct val="0"/>
              </a:spcBef>
              <a:buFontTx/>
              <a:buNone/>
            </a:pPr>
            <a:r>
              <a:rPr lang="en-GB" b="1" dirty="0">
                <a:solidFill>
                  <a:schemeClr val="bg1"/>
                </a:solidFill>
              </a:rPr>
              <a:t>Key Question</a:t>
            </a:r>
            <a:r>
              <a:rPr lang="en-GB" b="1" dirty="0" smtClean="0">
                <a:solidFill>
                  <a:schemeClr val="bg1"/>
                </a:solidFill>
              </a:rPr>
              <a:t>: what do plants and animals compete for?</a:t>
            </a:r>
            <a:endParaRPr lang="en-GB" b="1" dirty="0">
              <a:solidFill>
                <a:schemeClr val="bg1"/>
              </a:solidFill>
            </a:endParaRPr>
          </a:p>
        </p:txBody>
      </p:sp>
      <p:sp>
        <p:nvSpPr>
          <p:cNvPr id="32775" name="Text Box 7"/>
          <p:cNvSpPr txBox="1">
            <a:spLocks noChangeArrowheads="1"/>
          </p:cNvSpPr>
          <p:nvPr/>
        </p:nvSpPr>
        <p:spPr bwMode="auto">
          <a:xfrm>
            <a:off x="6227763" y="4149725"/>
            <a:ext cx="2916237" cy="1970088"/>
          </a:xfrm>
          <a:prstGeom prst="rect">
            <a:avLst/>
          </a:prstGeom>
          <a:solidFill>
            <a:srgbClr val="FF3300"/>
          </a:solidFill>
          <a:ln w="9525">
            <a:noFill/>
            <a:miter lim="800000"/>
            <a:headEnd/>
            <a:tailEnd/>
          </a:ln>
        </p:spPr>
        <p:txBody>
          <a:bodyPr>
            <a:spAutoFit/>
          </a:bodyPr>
          <a:lstStyle/>
          <a:p>
            <a:pPr>
              <a:lnSpc>
                <a:spcPct val="80000"/>
              </a:lnSpc>
            </a:pPr>
            <a:r>
              <a:rPr lang="en-GB" sz="2800"/>
              <a:t>Quick Discussion:</a:t>
            </a:r>
          </a:p>
          <a:p>
            <a:pPr>
              <a:lnSpc>
                <a:spcPct val="80000"/>
              </a:lnSpc>
            </a:pPr>
            <a:r>
              <a:rPr lang="en-GB" sz="2800"/>
              <a:t>What do you already know?</a:t>
            </a:r>
          </a:p>
          <a:p>
            <a:pPr>
              <a:lnSpc>
                <a:spcPct val="80000"/>
              </a:lnSpc>
            </a:pPr>
            <a:endParaRPr lang="en-GB" sz="2800"/>
          </a:p>
        </p:txBody>
      </p:sp>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4"/>
          <p:cNvSpPr>
            <a:spLocks noGrp="1"/>
          </p:cNvSpPr>
          <p:nvPr>
            <p:ph type="dt" sz="quarter" idx="11"/>
          </p:nvPr>
        </p:nvSpPr>
        <p:spPr>
          <a:noFill/>
        </p:spPr>
        <p:txBody>
          <a:bodyPr/>
          <a:lstStyle/>
          <a:p>
            <a:fld id="{C2E91E8B-B2B6-4B23-B5F0-B95B23BB787B}" type="datetime10">
              <a:rPr lang="en-GB" smtClean="0"/>
              <a:pPr/>
              <a:t>14:19</a:t>
            </a:fld>
            <a:endParaRPr lang="en-GB" smtClean="0"/>
          </a:p>
        </p:txBody>
      </p:sp>
      <p:sp>
        <p:nvSpPr>
          <p:cNvPr id="33795"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smtClean="0"/>
              <a:t>Keywords:</a:t>
            </a:r>
          </a:p>
        </p:txBody>
      </p:sp>
      <p:sp>
        <p:nvSpPr>
          <p:cNvPr id="33796" name="Rectangle 3"/>
          <p:cNvSpPr>
            <a:spLocks noGrp="1" noChangeArrowheads="1"/>
          </p:cNvSpPr>
          <p:nvPr>
            <p:ph type="body" idx="1"/>
          </p:nvPr>
        </p:nvSpPr>
        <p:spPr>
          <a:xfrm>
            <a:off x="457200" y="1600200"/>
            <a:ext cx="8229600" cy="5257800"/>
          </a:xfrm>
        </p:spPr>
        <p:txBody>
          <a:bodyPr/>
          <a:lstStyle/>
          <a:p>
            <a:pPr eaLnBrk="1" hangingPunct="1"/>
            <a:r>
              <a:rPr lang="en-GB" sz="2400" b="1" dirty="0" smtClean="0"/>
              <a:t>Competition </a:t>
            </a:r>
          </a:p>
          <a:p>
            <a:pPr eaLnBrk="1" hangingPunct="1"/>
            <a:r>
              <a:rPr lang="en-GB" sz="2400" b="1" dirty="0" smtClean="0"/>
              <a:t>Ecological niches </a:t>
            </a:r>
          </a:p>
          <a:p>
            <a:pPr eaLnBrk="1" hangingPunct="1"/>
            <a:r>
              <a:rPr lang="en-GB" sz="2400" b="1" dirty="0" err="1" smtClean="0"/>
              <a:t>Interspecific</a:t>
            </a:r>
            <a:endParaRPr lang="en-GB" sz="2400" b="1" dirty="0" smtClean="0"/>
          </a:p>
          <a:p>
            <a:pPr eaLnBrk="1" hangingPunct="1"/>
            <a:r>
              <a:rPr lang="en-GB" sz="2400" b="1" dirty="0" err="1" smtClean="0"/>
              <a:t>Intraspecific</a:t>
            </a:r>
            <a:endParaRPr lang="en-GB" sz="2400" b="1" dirty="0" smtClean="0"/>
          </a:p>
          <a:p>
            <a:pPr eaLnBrk="1" hangingPunct="1"/>
            <a:r>
              <a:rPr lang="en-GB" sz="2400" b="1" dirty="0" smtClean="0"/>
              <a:t>Population</a:t>
            </a:r>
          </a:p>
          <a:p>
            <a:pPr eaLnBrk="1" hangingPunct="1"/>
            <a:r>
              <a:rPr lang="en-GB" sz="2400" b="1" dirty="0" smtClean="0"/>
              <a:t>Cyclical fluctuations </a:t>
            </a:r>
          </a:p>
          <a:p>
            <a:pPr eaLnBrk="1" hangingPunct="1"/>
            <a:r>
              <a:rPr lang="en-GB" sz="2400" b="1" dirty="0" smtClean="0"/>
              <a:t>Mutualism</a:t>
            </a:r>
          </a:p>
          <a:p>
            <a:pPr eaLnBrk="1" hangingPunct="1"/>
            <a:r>
              <a:rPr lang="en-GB" sz="2400" b="1" dirty="0" smtClean="0"/>
              <a:t>Parasite </a:t>
            </a:r>
          </a:p>
          <a:p>
            <a:pPr eaLnBrk="1" hangingPunct="1"/>
            <a:r>
              <a:rPr lang="en-GB" sz="2400" b="1" dirty="0" smtClean="0"/>
              <a:t>Predator</a:t>
            </a:r>
          </a:p>
          <a:p>
            <a:pPr eaLnBrk="1" hangingPunct="1"/>
            <a:r>
              <a:rPr lang="en-GB" sz="2400" b="1" dirty="0" smtClean="0"/>
              <a:t>Prey</a:t>
            </a:r>
          </a:p>
          <a:p>
            <a:pPr eaLnBrk="1" hangingPunct="1"/>
            <a:r>
              <a:rPr lang="en-GB" sz="2400" b="1" dirty="0" smtClean="0"/>
              <a:t>Population</a:t>
            </a:r>
          </a:p>
          <a:p>
            <a:pPr eaLnBrk="1" hangingPunct="1"/>
            <a:endParaRPr lang="en-US" dirty="0" smtClean="0"/>
          </a:p>
        </p:txBody>
      </p:sp>
      <p:sp>
        <p:nvSpPr>
          <p:cNvPr id="33797" name="Text Box 4"/>
          <p:cNvSpPr txBox="1">
            <a:spLocks noChangeArrowheads="1"/>
          </p:cNvSpPr>
          <p:nvPr/>
        </p:nvSpPr>
        <p:spPr bwMode="auto">
          <a:xfrm>
            <a:off x="5651500" y="1628775"/>
            <a:ext cx="3097213" cy="3600986"/>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b="1" dirty="0">
                <a:solidFill>
                  <a:schemeClr val="bg1"/>
                </a:solidFill>
              </a:rPr>
              <a:t>Here are some of the words we will be using this lesson…</a:t>
            </a:r>
          </a:p>
          <a:p>
            <a:pPr>
              <a:lnSpc>
                <a:spcPct val="100000"/>
              </a:lnSpc>
              <a:spcBef>
                <a:spcPct val="50000"/>
              </a:spcBef>
              <a:buFontTx/>
              <a:buNone/>
            </a:pPr>
            <a:r>
              <a:rPr lang="en-GB" b="1" dirty="0" smtClean="0">
                <a:solidFill>
                  <a:schemeClr val="bg1"/>
                </a:solidFill>
              </a:rPr>
              <a:t>1) </a:t>
            </a:r>
            <a:r>
              <a:rPr lang="en-GB" b="1" dirty="0">
                <a:solidFill>
                  <a:schemeClr val="bg1"/>
                </a:solidFill>
              </a:rPr>
              <a:t>Put your hand up if there is any key word from the list that you don’t know the meaning of.</a:t>
            </a:r>
          </a:p>
        </p:txBody>
      </p:sp>
      <p:pic>
        <p:nvPicPr>
          <p:cNvPr id="33798"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14:19</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pPr eaLnBrk="1" hangingPunct="1">
              <a:buFontTx/>
              <a:buNone/>
            </a:pPr>
            <a:r>
              <a:rPr lang="en-GB" sz="2400" b="1" dirty="0" smtClean="0"/>
              <a:t>Explore and Discover:</a:t>
            </a:r>
          </a:p>
          <a:p>
            <a:pPr eaLnBrk="1" hangingPunct="1"/>
            <a:r>
              <a:rPr lang="en-GB" sz="2400" b="1" dirty="0" smtClean="0"/>
              <a:t>Visual: </a:t>
            </a:r>
          </a:p>
          <a:p>
            <a:pPr eaLnBrk="1" hangingPunct="1"/>
            <a:r>
              <a:rPr lang="en-GB" sz="2400" b="1" dirty="0" smtClean="0"/>
              <a:t>Kinaesthetic:</a:t>
            </a:r>
            <a:endParaRPr lang="en-GB" b="1" dirty="0" smtClean="0"/>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14:19</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507288" cy="4997450"/>
          </a:xfrm>
          <a:ln>
            <a:solidFill>
              <a:srgbClr val="66FFFF"/>
            </a:solidFill>
          </a:ln>
        </p:spPr>
        <p:txBody>
          <a:bodyPr/>
          <a:lstStyle/>
          <a:p>
            <a:pPr eaLnBrk="1" hangingPunct="1">
              <a:buFontTx/>
              <a:buNone/>
            </a:pPr>
            <a:endParaRPr lang="en-GB" sz="2400" b="1" dirty="0" smtClean="0"/>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pic>
        <p:nvPicPr>
          <p:cNvPr id="6" name="Picture 5" descr="savannah"/>
          <p:cNvPicPr>
            <a:picLocks noChangeAspect="1" noChangeArrowheads="1"/>
          </p:cNvPicPr>
          <p:nvPr/>
        </p:nvPicPr>
        <p:blipFill>
          <a:blip r:embed="rId4" cstate="print"/>
          <a:srcRect/>
          <a:stretch>
            <a:fillRect/>
          </a:stretch>
        </p:blipFill>
        <p:spPr bwMode="auto">
          <a:xfrm>
            <a:off x="0" y="1484784"/>
            <a:ext cx="5795963" cy="5256584"/>
          </a:xfrm>
          <a:prstGeom prst="rect">
            <a:avLst/>
          </a:prstGeom>
          <a:noFill/>
        </p:spPr>
      </p:pic>
      <p:sp>
        <p:nvSpPr>
          <p:cNvPr id="7" name="Rectangle 4"/>
          <p:cNvSpPr txBox="1">
            <a:spLocks noChangeArrowheads="1"/>
          </p:cNvSpPr>
          <p:nvPr/>
        </p:nvSpPr>
        <p:spPr>
          <a:xfrm>
            <a:off x="5676900" y="1557338"/>
            <a:ext cx="3467100" cy="452596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Why are there so few trees?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Most trees have long thorns, why?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What resources are the organisms in competition for?</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14:19</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dirty="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r>
              <a:rPr lang="en-GB" sz="2400" dirty="0" smtClean="0"/>
              <a:t>Too dry/hot for most trees. Young trees are grazed down and old trees not replaced.</a:t>
            </a:r>
          </a:p>
          <a:p>
            <a:pPr>
              <a:buNone/>
            </a:pPr>
            <a:endParaRPr lang="en-GB" sz="2400" b="1" dirty="0" smtClean="0"/>
          </a:p>
          <a:p>
            <a:r>
              <a:rPr lang="en-GB" sz="2400" dirty="0" smtClean="0"/>
              <a:t>Thorns stop many of the herbivores eating them.</a:t>
            </a:r>
            <a:endParaRPr lang="en-GB" sz="2400" b="1" dirty="0" smtClean="0"/>
          </a:p>
          <a:p>
            <a:endParaRPr lang="en-GB" sz="2400" b="1" dirty="0" smtClean="0"/>
          </a:p>
          <a:p>
            <a:r>
              <a:rPr lang="en-GB" sz="2400" dirty="0" smtClean="0"/>
              <a:t> water, mates, shelter, food, space,</a:t>
            </a:r>
            <a:endParaRPr lang="en-GB" sz="2400" dirty="0"/>
          </a:p>
        </p:txBody>
      </p:sp>
      <p:pic>
        <p:nvPicPr>
          <p:cNvPr id="3482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1"/>
          </p:nvPr>
        </p:nvSpPr>
        <p:spPr>
          <a:noFill/>
        </p:spPr>
        <p:txBody>
          <a:bodyPr/>
          <a:lstStyle/>
          <a:p>
            <a:fld id="{BF451088-4B47-4EC8-8B42-887593931B9D}" type="datetime10">
              <a:rPr lang="en-GB" smtClean="0"/>
              <a:pPr/>
              <a:t>14:56</a:t>
            </a:fld>
            <a:endParaRPr lang="en-GB" smtClean="0"/>
          </a:p>
        </p:txBody>
      </p:sp>
      <p:sp>
        <p:nvSpPr>
          <p:cNvPr id="34819"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4820" name="Rectangle 3"/>
          <p:cNvSpPr>
            <a:spLocks noGrp="1" noChangeArrowheads="1"/>
          </p:cNvSpPr>
          <p:nvPr>
            <p:ph type="body" idx="1"/>
          </p:nvPr>
        </p:nvSpPr>
        <p:spPr>
          <a:xfrm>
            <a:off x="457200" y="1600200"/>
            <a:ext cx="8291513" cy="4997450"/>
          </a:xfrm>
          <a:ln>
            <a:solidFill>
              <a:srgbClr val="66FFFF"/>
            </a:solidFill>
          </a:ln>
        </p:spPr>
        <p:txBody>
          <a:bodyPr/>
          <a:lstStyle/>
          <a:p>
            <a:pPr eaLnBrk="1" hangingPunct="1">
              <a:buFontTx/>
              <a:buNone/>
            </a:pPr>
            <a:r>
              <a:rPr lang="en-GB" sz="2800" dirty="0" smtClean="0"/>
              <a:t>There is a limited supply of recourses for animals and plants. </a:t>
            </a:r>
          </a:p>
          <a:p>
            <a:pPr eaLnBrk="1" hangingPunct="1">
              <a:buFontTx/>
              <a:buNone/>
            </a:pPr>
            <a:r>
              <a:rPr lang="en-GB" sz="2800" dirty="0" smtClean="0"/>
              <a:t>All living things are in a battle to get material and resources which they need to survive </a:t>
            </a:r>
          </a:p>
          <a:p>
            <a:pPr eaLnBrk="1" hangingPunct="1">
              <a:buFontTx/>
              <a:buNone/>
            </a:pPr>
            <a:r>
              <a:rPr lang="en-GB" sz="2800" dirty="0" smtClean="0"/>
              <a:t>This is known as </a:t>
            </a:r>
            <a:r>
              <a:rPr lang="en-GB" sz="2800" u="sng" dirty="0" smtClean="0"/>
              <a:t>competition </a:t>
            </a:r>
          </a:p>
          <a:p>
            <a:pPr eaLnBrk="1" hangingPunct="1">
              <a:buFontTx/>
              <a:buNone/>
            </a:pPr>
            <a:r>
              <a:rPr lang="en-GB" sz="2800" dirty="0" smtClean="0"/>
              <a:t>The availability of resources can affect the distribution of an organism </a:t>
            </a:r>
          </a:p>
          <a:p>
            <a:pPr eaLnBrk="1" hangingPunct="1">
              <a:buFontTx/>
              <a:buNone/>
            </a:pPr>
            <a:endParaRPr lang="en-GB" sz="2800" dirty="0" smtClean="0"/>
          </a:p>
          <a:p>
            <a:pPr eaLnBrk="1" hangingPunct="1">
              <a:buFontTx/>
              <a:buNone/>
            </a:pPr>
            <a:r>
              <a:rPr lang="en-GB" sz="2800" dirty="0" smtClean="0"/>
              <a:t>Discuss what animals and plants complete for</a:t>
            </a:r>
            <a:r>
              <a:rPr lang="en-GB" sz="2800" dirty="0" smtClean="0"/>
              <a:t>?</a:t>
            </a:r>
          </a:p>
          <a:p>
            <a:pPr eaLnBrk="1" hangingPunct="1">
              <a:buNone/>
            </a:pPr>
            <a:r>
              <a:rPr lang="en-GB" sz="2800" smtClean="0">
                <a:hlinkClick r:id="rId3"/>
              </a:rPr>
              <a:t>http://www.bbc.co.uk/schools/gcsebitesize/science/ocr_gateway/understanding_environment/interdependencerev2.shtml</a:t>
            </a:r>
            <a:endParaRPr lang="en-GB" sz="2800" smtClean="0"/>
          </a:p>
          <a:p>
            <a:pPr eaLnBrk="1" hangingPunct="1">
              <a:buFontTx/>
              <a:buNone/>
            </a:pPr>
            <a:endParaRPr lang="en-GB" sz="2800" dirty="0" smtClean="0"/>
          </a:p>
        </p:txBody>
      </p:sp>
      <p:pic>
        <p:nvPicPr>
          <p:cNvPr id="34821" name="Picture 4"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16913" y="0"/>
            <a:ext cx="827087"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to="" calcmode="lin" valueType="num">
                                      <p:cBhvr>
                                        <p:cTn id="7" dur="1" fill="hold"/>
                                        <p:tgtEl>
                                          <p:spTgt spid="3482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 to="" calcmode="lin" valueType="num">
                                      <p:cBhvr>
                                        <p:cTn id="12" dur="1" fill="hold"/>
                                        <p:tgtEl>
                                          <p:spTgt spid="34820">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 to="" calcmode="lin" valueType="num">
                                      <p:cBhvr>
                                        <p:cTn id="17" dur="1" fill="hold"/>
                                        <p:tgtEl>
                                          <p:spTgt spid="3482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 to="" calcmode="lin" valueType="num">
                                      <p:cBhvr>
                                        <p:cTn id="22" dur="1" fill="hold"/>
                                        <p:tgtEl>
                                          <p:spTgt spid="34820">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4820">
                                            <p:txEl>
                                              <p:pRg st="5" end="5"/>
                                            </p:txEl>
                                          </p:spTgt>
                                        </p:tgtEl>
                                        <p:attrNameLst>
                                          <p:attrName>style.visibility</p:attrName>
                                        </p:attrNameLst>
                                      </p:cBhvr>
                                      <p:to>
                                        <p:strVal val="visible"/>
                                      </p:to>
                                    </p:set>
                                    <p:anim to="" calcmode="lin" valueType="num">
                                      <p:cBhvr>
                                        <p:cTn id="27" dur="1" fill="hold"/>
                                        <p:tgtEl>
                                          <p:spTgt spid="34820">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4820">
                                            <p:txEl>
                                              <p:pRg st="6" end="6"/>
                                            </p:txEl>
                                          </p:spTgt>
                                        </p:tgtEl>
                                        <p:attrNameLst>
                                          <p:attrName>style.visibility</p:attrName>
                                        </p:attrNameLst>
                                      </p:cBhvr>
                                      <p:to>
                                        <p:strVal val="visible"/>
                                      </p:to>
                                    </p:set>
                                    <p:anim to="" calcmode="lin" valueType="num">
                                      <p:cBhvr>
                                        <p:cTn id="32" dur="1" fill="hold"/>
                                        <p:tgtEl>
                                          <p:spTgt spid="3482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uiExpand="1" build="p"/>
    </p:bld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2323</TotalTime>
  <Words>6812</Words>
  <Application>Microsoft Office PowerPoint</Application>
  <PresentationFormat>On-screen Show (4:3)</PresentationFormat>
  <Paragraphs>1141</Paragraphs>
  <Slides>34</Slides>
  <Notes>32</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1_Default Design</vt:lpstr>
      <vt:lpstr>2_Default Design</vt:lpstr>
      <vt:lpstr>4_Default Design</vt:lpstr>
      <vt:lpstr> Lesson title: Cells Resources/Equipment (e- learning): 1) 2)  </vt:lpstr>
      <vt:lpstr>Syllabus/Unit Code:B2.3 Energy Flow  Lesson number: 6&amp;7 Lesson Title: Competition and Interdependence  </vt:lpstr>
      <vt:lpstr>Extended Learning</vt:lpstr>
      <vt:lpstr>BIG picture</vt:lpstr>
      <vt:lpstr>Keywords:</vt:lpstr>
      <vt:lpstr>New  Information for Learning Outcome 1</vt:lpstr>
      <vt:lpstr>New  Information for Learning Outcome 1</vt:lpstr>
      <vt:lpstr>New  Information for Learning Outcome 1</vt:lpstr>
      <vt:lpstr>New  Information for Learning Outcome 1</vt:lpstr>
      <vt:lpstr>Learning Activities for Outcome 1</vt:lpstr>
      <vt:lpstr>Learning Activities for Outcome 1</vt:lpstr>
      <vt:lpstr>New  Information for Learning Outcome 1</vt:lpstr>
      <vt:lpstr>New  Information for Learning Outcome 1</vt:lpstr>
      <vt:lpstr>New  Information for Learning Outcome 1</vt:lpstr>
      <vt:lpstr>Learning Activities for Outcome 1</vt:lpstr>
      <vt:lpstr>Demonstrate your Learning for Outcome 1</vt:lpstr>
      <vt:lpstr>Learning Outcome 1: Review</vt:lpstr>
      <vt:lpstr>New  Information for Learning Outcome 2</vt:lpstr>
      <vt:lpstr>Learning activity for Outcome 2</vt:lpstr>
      <vt:lpstr>New  Information for Learning Outcome 2</vt:lpstr>
      <vt:lpstr>New  Information for Learning Outcome 2</vt:lpstr>
      <vt:lpstr>Learning activity for Outcome 2</vt:lpstr>
      <vt:lpstr>Predator prey cycles</vt:lpstr>
      <vt:lpstr>Learning activity for Outcome 2</vt:lpstr>
      <vt:lpstr>Demonstrate your Learning for Outcome 2</vt:lpstr>
      <vt:lpstr>Learning Outcome 2: Review</vt:lpstr>
      <vt:lpstr>New  Information for Learning Outcome 3</vt:lpstr>
      <vt:lpstr>Learning Activities for Outcome 3</vt:lpstr>
      <vt:lpstr>Learning Activities for Outcome 3</vt:lpstr>
      <vt:lpstr>Learning Activities for Outcome 3</vt:lpstr>
      <vt:lpstr>Demonstrate your Learning for Outcome 3</vt:lpstr>
      <vt:lpstr>Learning Outcome 3: Review</vt:lpstr>
      <vt:lpstr>Review</vt:lpstr>
      <vt:lpstr>Review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IKaur</cp:lastModifiedBy>
  <cp:revision>196</cp:revision>
  <dcterms:created xsi:type="dcterms:W3CDTF">2002-02-17T22:22:16Z</dcterms:created>
  <dcterms:modified xsi:type="dcterms:W3CDTF">2012-01-19T14:56:07Z</dcterms:modified>
</cp:coreProperties>
</file>