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4" r:id="rId2"/>
    <p:sldMasterId id="2147483779" r:id="rId3"/>
    <p:sldMasterId id="2147483862" r:id="rId4"/>
  </p:sldMasterIdLst>
  <p:notesMasterIdLst>
    <p:notesMasterId r:id="rId37"/>
  </p:notesMasterIdLst>
  <p:handoutMasterIdLst>
    <p:handoutMasterId r:id="rId38"/>
  </p:handoutMasterIdLst>
  <p:sldIdLst>
    <p:sldId id="290" r:id="rId5"/>
    <p:sldId id="256" r:id="rId6"/>
    <p:sldId id="289" r:id="rId7"/>
    <p:sldId id="257" r:id="rId8"/>
    <p:sldId id="272" r:id="rId9"/>
    <p:sldId id="258" r:id="rId10"/>
    <p:sldId id="305" r:id="rId11"/>
    <p:sldId id="330" r:id="rId12"/>
    <p:sldId id="331" r:id="rId13"/>
    <p:sldId id="309" r:id="rId14"/>
    <p:sldId id="286" r:id="rId15"/>
    <p:sldId id="260" r:id="rId16"/>
    <p:sldId id="263" r:id="rId17"/>
    <p:sldId id="332" r:id="rId18"/>
    <p:sldId id="333" r:id="rId19"/>
    <p:sldId id="334" r:id="rId20"/>
    <p:sldId id="336" r:id="rId21"/>
    <p:sldId id="315" r:id="rId22"/>
    <p:sldId id="335" r:id="rId23"/>
    <p:sldId id="300" r:id="rId24"/>
    <p:sldId id="321" r:id="rId25"/>
    <p:sldId id="302" r:id="rId26"/>
    <p:sldId id="266" r:id="rId27"/>
    <p:sldId id="318" r:id="rId28"/>
    <p:sldId id="337" r:id="rId29"/>
    <p:sldId id="338" r:id="rId30"/>
    <p:sldId id="339" r:id="rId31"/>
    <p:sldId id="340" r:id="rId32"/>
    <p:sldId id="304" r:id="rId33"/>
    <p:sldId id="288" r:id="rId34"/>
    <p:sldId id="270" r:id="rId35"/>
    <p:sldId id="262" r:id="rId36"/>
  </p:sldIdLst>
  <p:sldSz cx="9144000" cy="6858000" type="screen4x3"/>
  <p:notesSz cx="6794500" cy="9906000"/>
  <p:defaultTextStyle>
    <a:defPPr>
      <a:defRPr lang="en-GB"/>
    </a:defPPr>
    <a:lvl1pPr algn="l" rtl="0" fontAlgn="base">
      <a:lnSpc>
        <a:spcPct val="90000"/>
      </a:lnSpc>
      <a:spcBef>
        <a:spcPct val="20000"/>
      </a:spcBef>
      <a:spcAft>
        <a:spcPct val="0"/>
      </a:spcAft>
      <a:buChar char="•"/>
      <a:defRPr sz="2400" kern="1200">
        <a:solidFill>
          <a:schemeClr val="tx1"/>
        </a:solidFill>
        <a:latin typeface="Arial" charset="0"/>
        <a:ea typeface="+mn-ea"/>
        <a:cs typeface="+mn-cs"/>
      </a:defRPr>
    </a:lvl1pPr>
    <a:lvl2pPr marL="457200" algn="l" rtl="0" fontAlgn="base">
      <a:lnSpc>
        <a:spcPct val="90000"/>
      </a:lnSpc>
      <a:spcBef>
        <a:spcPct val="20000"/>
      </a:spcBef>
      <a:spcAft>
        <a:spcPct val="0"/>
      </a:spcAft>
      <a:buChar char="•"/>
      <a:defRPr sz="2400" kern="1200">
        <a:solidFill>
          <a:schemeClr val="tx1"/>
        </a:solidFill>
        <a:latin typeface="Arial" charset="0"/>
        <a:ea typeface="+mn-ea"/>
        <a:cs typeface="+mn-cs"/>
      </a:defRPr>
    </a:lvl2pPr>
    <a:lvl3pPr marL="914400" algn="l" rtl="0" fontAlgn="base">
      <a:lnSpc>
        <a:spcPct val="90000"/>
      </a:lnSpc>
      <a:spcBef>
        <a:spcPct val="20000"/>
      </a:spcBef>
      <a:spcAft>
        <a:spcPct val="0"/>
      </a:spcAft>
      <a:buChar char="•"/>
      <a:defRPr sz="2400" kern="1200">
        <a:solidFill>
          <a:schemeClr val="tx1"/>
        </a:solidFill>
        <a:latin typeface="Arial" charset="0"/>
        <a:ea typeface="+mn-ea"/>
        <a:cs typeface="+mn-cs"/>
      </a:defRPr>
    </a:lvl3pPr>
    <a:lvl4pPr marL="1371600" algn="l" rtl="0" fontAlgn="base">
      <a:lnSpc>
        <a:spcPct val="90000"/>
      </a:lnSpc>
      <a:spcBef>
        <a:spcPct val="20000"/>
      </a:spcBef>
      <a:spcAft>
        <a:spcPct val="0"/>
      </a:spcAft>
      <a:buChar char="•"/>
      <a:defRPr sz="2400" kern="1200">
        <a:solidFill>
          <a:schemeClr val="tx1"/>
        </a:solidFill>
        <a:latin typeface="Arial" charset="0"/>
        <a:ea typeface="+mn-ea"/>
        <a:cs typeface="+mn-cs"/>
      </a:defRPr>
    </a:lvl4pPr>
    <a:lvl5pPr marL="1828800" algn="l" rtl="0" fontAlgn="base">
      <a:lnSpc>
        <a:spcPct val="90000"/>
      </a:lnSpc>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FCC00"/>
    <a:srgbClr val="99CCFF"/>
    <a:srgbClr val="33CC33"/>
    <a:srgbClr val="FF99CC"/>
    <a:srgbClr val="FF0000"/>
    <a:srgbClr val="99FF99"/>
    <a:srgbClr val="0000FF"/>
    <a:srgbClr val="CC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5" autoAdjust="0"/>
    <p:restoredTop sz="87368" autoAdjust="0"/>
  </p:normalViewPr>
  <p:slideViewPr>
    <p:cSldViewPr>
      <p:cViewPr varScale="1">
        <p:scale>
          <a:sx n="38" d="100"/>
          <a:sy n="38" d="100"/>
        </p:scale>
        <p:origin x="-120"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552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55300"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55301"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776F9C28-985D-49E3-94D1-2877789E432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4813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31179C40-6139-41DC-9275-91467586745F}" type="slidenum">
              <a:rPr lang="en-GB"/>
              <a:pPr>
                <a:defRPr/>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49155"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49156"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49157" name="Rectangle 7"/>
          <p:cNvSpPr>
            <a:spLocks noGrp="1" noChangeArrowheads="1"/>
          </p:cNvSpPr>
          <p:nvPr>
            <p:ph type="sldNum" sz="quarter" idx="5"/>
          </p:nvPr>
        </p:nvSpPr>
        <p:spPr>
          <a:noFill/>
        </p:spPr>
        <p:txBody>
          <a:bodyPr/>
          <a:lstStyle/>
          <a:p>
            <a:fld id="{9B5DD416-4432-46EE-9CD9-113D9AC6BC4D}" type="slidenum">
              <a:rPr lang="en-GB" smtClean="0">
                <a:solidFill>
                  <a:srgbClr val="000000"/>
                </a:solidFill>
              </a:rPr>
              <a:pPr/>
              <a:t>1</a:t>
            </a:fld>
            <a:endParaRPr lang="en-GB" smtClean="0">
              <a:solidFill>
                <a:srgbClr val="000000"/>
              </a:solidFill>
            </a:endParaRP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pPr algn="ctr">
              <a:lnSpc>
                <a:spcPct val="80000"/>
              </a:lnSpc>
            </a:pPr>
            <a:r>
              <a:rPr lang="en-GB" sz="1400" b="1" smtClean="0"/>
              <a:t>FEATHERSTONE HIGH SCHOOL                                                                                                                                                  </a:t>
            </a:r>
            <a:br>
              <a:rPr lang="en-GB" sz="1400" b="1" smtClean="0"/>
            </a:br>
            <a:r>
              <a:rPr lang="en-GB" sz="1400" b="1" smtClean="0"/>
              <a:t>A Leading Edge School _Science_Department Lesson plan</a:t>
            </a:r>
          </a:p>
          <a:p>
            <a:pPr>
              <a:lnSpc>
                <a:spcPct val="80000"/>
              </a:lnSpc>
            </a:pPr>
            <a:endParaRPr lang="en-GB" sz="1400" b="1" smtClean="0"/>
          </a:p>
          <a:p>
            <a:pPr>
              <a:lnSpc>
                <a:spcPct val="80000"/>
              </a:lnSpc>
            </a:pPr>
            <a:r>
              <a:rPr lang="en-GB" sz="800" b="1" smtClean="0"/>
              <a:t>Unit:            </a:t>
            </a:r>
          </a:p>
          <a:p>
            <a:pPr>
              <a:lnSpc>
                <a:spcPct val="80000"/>
              </a:lnSpc>
            </a:pPr>
            <a:r>
              <a:rPr lang="en-GB" sz="800" b="1" smtClean="0"/>
              <a:t>Year Group:                                   </a:t>
            </a:r>
          </a:p>
          <a:p>
            <a:pPr>
              <a:lnSpc>
                <a:spcPct val="80000"/>
              </a:lnSpc>
            </a:pPr>
            <a:r>
              <a:rPr lang="en-GB" sz="800" b="1" smtClean="0"/>
              <a:t>Lesson number in unit:                                </a:t>
            </a:r>
          </a:p>
          <a:p>
            <a:pPr>
              <a:lnSpc>
                <a:spcPct val="80000"/>
              </a:lnSpc>
            </a:pPr>
            <a:r>
              <a:rPr lang="en-GB" sz="800" b="1" smtClean="0"/>
              <a:t>Title:</a:t>
            </a:r>
          </a:p>
          <a:p>
            <a:pPr>
              <a:lnSpc>
                <a:spcPct val="80000"/>
              </a:lnSpc>
            </a:pPr>
            <a:r>
              <a:rPr lang="en-GB" sz="800" b="1" smtClean="0"/>
              <a:t>Links to syllabus / NC/:  </a:t>
            </a:r>
          </a:p>
          <a:p>
            <a:pPr>
              <a:lnSpc>
                <a:spcPct val="80000"/>
              </a:lnSpc>
            </a:pPr>
            <a:endParaRPr lang="en-GB" sz="800" b="1" smtClean="0"/>
          </a:p>
          <a:p>
            <a:pPr>
              <a:lnSpc>
                <a:spcPct val="80000"/>
              </a:lnSpc>
            </a:pPr>
            <a:r>
              <a:rPr lang="en-GB" sz="800" b="1" smtClean="0"/>
              <a:t>Big Picture: </a:t>
            </a:r>
          </a:p>
          <a:p>
            <a:pPr>
              <a:lnSpc>
                <a:spcPct val="80000"/>
              </a:lnSpc>
            </a:pPr>
            <a:endParaRPr lang="en-GB" sz="800" b="1" smtClean="0"/>
          </a:p>
          <a:p>
            <a:pPr>
              <a:lnSpc>
                <a:spcPct val="80000"/>
              </a:lnSpc>
            </a:pPr>
            <a:r>
              <a:rPr lang="en-GB" sz="800" b="1" smtClean="0"/>
              <a:t>Outcomes:</a:t>
            </a:r>
          </a:p>
          <a:p>
            <a:pPr>
              <a:lnSpc>
                <a:spcPct val="80000"/>
              </a:lnSpc>
            </a:pPr>
            <a:endParaRPr lang="en-GB" sz="800" b="1" smtClean="0"/>
          </a:p>
          <a:p>
            <a:pPr>
              <a:lnSpc>
                <a:spcPct val="80000"/>
              </a:lnSpc>
            </a:pPr>
            <a:r>
              <a:rPr lang="en-GB" sz="800" b="1" smtClean="0"/>
              <a:t>Homework – Optional or Essential: </a:t>
            </a:r>
          </a:p>
          <a:p>
            <a:pPr>
              <a:lnSpc>
                <a:spcPct val="80000"/>
              </a:lnSpc>
            </a:pPr>
            <a:endParaRPr lang="en-GB" sz="800" b="1" smtClean="0"/>
          </a:p>
          <a:p>
            <a:pPr>
              <a:lnSpc>
                <a:spcPct val="80000"/>
              </a:lnSpc>
            </a:pPr>
            <a:r>
              <a:rPr lang="en-GB" sz="800" b="1" smtClean="0"/>
              <a:t>Resources and Equipment (e- learning):</a:t>
            </a:r>
          </a:p>
          <a:p>
            <a:pPr>
              <a:lnSpc>
                <a:spcPct val="80000"/>
              </a:lnSpc>
            </a:pPr>
            <a:endParaRPr lang="en-GB" sz="800" b="1" smtClean="0"/>
          </a:p>
          <a:p>
            <a:pPr>
              <a:lnSpc>
                <a:spcPct val="80000"/>
              </a:lnSpc>
            </a:pPr>
            <a:r>
              <a:rPr lang="en-GB" sz="800" b="1" smtClean="0"/>
              <a:t>Key words:</a:t>
            </a:r>
          </a:p>
          <a:p>
            <a:pPr>
              <a:lnSpc>
                <a:spcPct val="80000"/>
              </a:lnSpc>
            </a:pPr>
            <a:endParaRPr lang="en-GB" sz="800" b="1" smtClean="0"/>
          </a:p>
          <a:p>
            <a:pPr>
              <a:lnSpc>
                <a:spcPct val="80000"/>
              </a:lnSpc>
            </a:pPr>
            <a:r>
              <a:rPr lang="en-GB" sz="800" b="1" smtClean="0"/>
              <a:t>Links to Literacy, Numeracy, PLTS, (Optional other links -</a:t>
            </a:r>
            <a:r>
              <a:rPr lang="en-GB" sz="800" b="1" i="1" smtClean="0"/>
              <a:t>may be on SOW</a:t>
            </a:r>
            <a:r>
              <a:rPr lang="en-GB" sz="800" b="1" smtClean="0"/>
              <a:t>- SEAL, Community Cohesion, Citizenship, SMSC, WRL):</a:t>
            </a:r>
          </a:p>
          <a:p>
            <a:pPr>
              <a:lnSpc>
                <a:spcPct val="80000"/>
              </a:lnSpc>
            </a:pPr>
            <a:endParaRPr lang="en-GB" sz="800" b="1" smtClean="0"/>
          </a:p>
          <a:p>
            <a:pPr>
              <a:lnSpc>
                <a:spcPct val="80000"/>
              </a:lnSpc>
            </a:pPr>
            <a:r>
              <a:rPr lang="en-GB" sz="800" b="1" smtClean="0"/>
              <a:t>Differentiation  to include Provision for EAL / SEN / G&amp;T:</a:t>
            </a:r>
            <a:r>
              <a:rPr lang="en-GB" sz="800" b="1" i="1" smtClean="0"/>
              <a:t>To include role of TA in lesson </a:t>
            </a:r>
            <a:r>
              <a:rPr lang="en-GB" sz="800" b="1" smtClean="0"/>
              <a:t> Connection to Past Learning/ Own Knowledge:</a:t>
            </a:r>
          </a:p>
          <a:p>
            <a:pPr>
              <a:lnSpc>
                <a:spcPct val="80000"/>
              </a:lnSpc>
            </a:pPr>
            <a:r>
              <a:rPr lang="en-GB" sz="800" b="1" smtClean="0"/>
              <a:t> </a:t>
            </a:r>
          </a:p>
          <a:p>
            <a:pPr>
              <a:lnSpc>
                <a:spcPct val="80000"/>
              </a:lnSpc>
            </a:pPr>
            <a:r>
              <a:rPr lang="en-GB" sz="800" b="1" smtClean="0"/>
              <a:t>Visual:</a:t>
            </a:r>
          </a:p>
          <a:p>
            <a:pPr>
              <a:lnSpc>
                <a:spcPct val="80000"/>
              </a:lnSpc>
            </a:pPr>
            <a:endParaRPr lang="en-GB" sz="800" b="1" smtClean="0"/>
          </a:p>
          <a:p>
            <a:pPr>
              <a:lnSpc>
                <a:spcPct val="80000"/>
              </a:lnSpc>
            </a:pPr>
            <a:r>
              <a:rPr lang="en-GB" sz="800" b="1" smtClean="0"/>
              <a:t>Audio:</a:t>
            </a:r>
          </a:p>
          <a:p>
            <a:pPr>
              <a:lnSpc>
                <a:spcPct val="80000"/>
              </a:lnSpc>
            </a:pPr>
            <a:endParaRPr lang="en-GB" sz="800" b="1" smtClean="0"/>
          </a:p>
          <a:p>
            <a:pPr>
              <a:lnSpc>
                <a:spcPct val="80000"/>
              </a:lnSpc>
            </a:pPr>
            <a:r>
              <a:rPr lang="en-GB" sz="800" b="1" smtClean="0"/>
              <a:t>Kinaesthetic:</a:t>
            </a:r>
          </a:p>
          <a:p>
            <a:pPr>
              <a:lnSpc>
                <a:spcPct val="80000"/>
              </a:lnSpc>
            </a:pPr>
            <a:endParaRPr lang="en-GB" sz="800" b="1" smtClean="0"/>
          </a:p>
          <a:p>
            <a:pPr>
              <a:lnSpc>
                <a:spcPct val="80000"/>
              </a:lnSpc>
            </a:pPr>
            <a:r>
              <a:rPr lang="en-GB" sz="800" b="1" smtClean="0"/>
              <a:t>Student activities in the lesson (listed in order):</a:t>
            </a:r>
          </a:p>
          <a:p>
            <a:pPr>
              <a:lnSpc>
                <a:spcPct val="80000"/>
              </a:lnSpc>
            </a:pPr>
            <a:endParaRPr lang="en-GB" sz="800" b="1" u="sng" smtClean="0"/>
          </a:p>
          <a:p>
            <a:pPr>
              <a:lnSpc>
                <a:spcPct val="80000"/>
              </a:lnSpc>
            </a:pPr>
            <a:r>
              <a:rPr lang="en-GB" sz="800" b="1" u="sng" smtClean="0"/>
              <a:t>Connector:</a:t>
            </a:r>
          </a:p>
          <a:p>
            <a:pPr>
              <a:lnSpc>
                <a:spcPct val="80000"/>
              </a:lnSpc>
            </a:pPr>
            <a:endParaRPr lang="en-GB" sz="800" b="1" u="sng" smtClean="0"/>
          </a:p>
          <a:p>
            <a:pPr>
              <a:lnSpc>
                <a:spcPct val="80000"/>
              </a:lnSpc>
            </a:pPr>
            <a:r>
              <a:rPr lang="en-GB" sz="800" b="1" u="sng" smtClean="0"/>
              <a:t>Input (through VAK):</a:t>
            </a:r>
          </a:p>
          <a:p>
            <a:pPr>
              <a:lnSpc>
                <a:spcPct val="80000"/>
              </a:lnSpc>
            </a:pPr>
            <a:endParaRPr lang="en-GB" sz="800" b="1" u="sng" smtClean="0"/>
          </a:p>
          <a:p>
            <a:pPr>
              <a:lnSpc>
                <a:spcPct val="80000"/>
              </a:lnSpc>
            </a:pPr>
            <a:r>
              <a:rPr lang="en-GB" sz="800" b="1" u="sng" smtClean="0"/>
              <a:t>Activity in Multiple intelligences: </a:t>
            </a:r>
          </a:p>
          <a:p>
            <a:pPr>
              <a:lnSpc>
                <a:spcPct val="80000"/>
              </a:lnSpc>
            </a:pPr>
            <a:endParaRPr lang="en-GB" sz="800" b="1" u="sng" smtClean="0"/>
          </a:p>
          <a:p>
            <a:pPr>
              <a:lnSpc>
                <a:spcPct val="80000"/>
              </a:lnSpc>
            </a:pPr>
            <a:r>
              <a:rPr lang="en-GB" sz="800" b="1" u="sng" smtClean="0"/>
              <a:t>Demonstrate New Understanding: </a:t>
            </a:r>
          </a:p>
          <a:p>
            <a:pPr>
              <a:lnSpc>
                <a:spcPct val="80000"/>
              </a:lnSpc>
            </a:pPr>
            <a:endParaRPr lang="en-GB" sz="800" b="1" u="sng" smtClean="0"/>
          </a:p>
          <a:p>
            <a:pPr>
              <a:lnSpc>
                <a:spcPct val="80000"/>
              </a:lnSpc>
            </a:pPr>
            <a:r>
              <a:rPr lang="en-GB" sz="800" b="1" u="sng" smtClean="0"/>
              <a:t>Review</a:t>
            </a:r>
            <a:r>
              <a:rPr lang="en-GB" sz="800" smtClean="0"/>
              <a:t>:</a:t>
            </a:r>
          </a:p>
          <a:p>
            <a:pPr>
              <a:lnSpc>
                <a:spcPct val="80000"/>
              </a:lnSpc>
            </a:pPr>
            <a:endParaRPr lang="en-GB" sz="800" smtClean="0"/>
          </a:p>
          <a:p>
            <a:pPr>
              <a:lnSpc>
                <a:spcPct val="80000"/>
              </a:lnSpc>
            </a:pPr>
            <a:endParaRPr lang="en-GB"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10</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56323"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56324"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56325" name="Rectangle 7"/>
          <p:cNvSpPr>
            <a:spLocks noGrp="1" noChangeArrowheads="1"/>
          </p:cNvSpPr>
          <p:nvPr>
            <p:ph type="sldNum" sz="quarter" idx="5"/>
          </p:nvPr>
        </p:nvSpPr>
        <p:spPr>
          <a:noFill/>
        </p:spPr>
        <p:txBody>
          <a:bodyPr/>
          <a:lstStyle/>
          <a:p>
            <a:fld id="{50F7F6A5-953A-4470-8044-9E5B4FBDF456}" type="slidenum">
              <a:rPr lang="en-GB" smtClean="0">
                <a:solidFill>
                  <a:srgbClr val="000000"/>
                </a:solidFill>
              </a:rPr>
              <a:pPr/>
              <a:t>11</a:t>
            </a:fld>
            <a:endParaRPr lang="en-GB" smtClean="0">
              <a:solidFill>
                <a:srgbClr val="000000"/>
              </a:solidFill>
            </a:endParaRP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n-GB" smtClean="0"/>
              <a:t>Nadia Habraszewski</a:t>
            </a:r>
          </a:p>
        </p:txBody>
      </p:sp>
      <p:sp>
        <p:nvSpPr>
          <p:cNvPr id="57347" name="Rectangle 3"/>
          <p:cNvSpPr>
            <a:spLocks noGrp="1" noChangeArrowheads="1"/>
          </p:cNvSpPr>
          <p:nvPr>
            <p:ph type="dt" sz="quarter" idx="1"/>
          </p:nvPr>
        </p:nvSpPr>
        <p:spPr>
          <a:noFill/>
        </p:spPr>
        <p:txBody>
          <a:bodyPr/>
          <a:lstStyle/>
          <a:p>
            <a:r>
              <a:rPr lang="en-GB" smtClean="0"/>
              <a:t>HQFT Scaffold</a:t>
            </a:r>
          </a:p>
        </p:txBody>
      </p:sp>
      <p:sp>
        <p:nvSpPr>
          <p:cNvPr id="57348" name="Rectangle 6"/>
          <p:cNvSpPr>
            <a:spLocks noGrp="1" noChangeArrowheads="1"/>
          </p:cNvSpPr>
          <p:nvPr>
            <p:ph type="ftr" sz="quarter" idx="4"/>
          </p:nvPr>
        </p:nvSpPr>
        <p:spPr>
          <a:noFill/>
        </p:spPr>
        <p:txBody>
          <a:bodyPr/>
          <a:lstStyle/>
          <a:p>
            <a:r>
              <a:rPr lang="en-GB" smtClean="0"/>
              <a:t>Featherstone High School</a:t>
            </a:r>
          </a:p>
        </p:txBody>
      </p:sp>
      <p:sp>
        <p:nvSpPr>
          <p:cNvPr id="57349" name="Rectangle 7"/>
          <p:cNvSpPr>
            <a:spLocks noGrp="1" noChangeArrowheads="1"/>
          </p:cNvSpPr>
          <p:nvPr>
            <p:ph type="sldNum" sz="quarter" idx="5"/>
          </p:nvPr>
        </p:nvSpPr>
        <p:spPr>
          <a:noFill/>
        </p:spPr>
        <p:txBody>
          <a:bodyPr/>
          <a:lstStyle/>
          <a:p>
            <a:fld id="{8F07F43E-F0BE-4510-AD15-195C2755F2CA}" type="slidenum">
              <a:rPr lang="en-GB" smtClean="0"/>
              <a:pPr/>
              <a:t>12</a:t>
            </a:fld>
            <a:endParaRPr lang="en-GB" smtClean="0"/>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r>
              <a:rPr lang="en-GB" smtClean="0"/>
              <a:t>Can use the traffic light cards to express how well you did on the task</a:t>
            </a:r>
          </a:p>
          <a:p>
            <a:pPr eaLnBrk="1" hangingPunct="1"/>
            <a:endParaRPr lang="en-GB" smtClean="0"/>
          </a:p>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13</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14</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15</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1F96140-2BA9-4871-B3DA-DC9159543826}" type="slidenum">
              <a:rPr lang="en-US"/>
              <a:pPr/>
              <a:t>16</a:t>
            </a:fld>
            <a:endParaRPr lang="en-US"/>
          </a:p>
        </p:txBody>
      </p:sp>
      <p:sp>
        <p:nvSpPr>
          <p:cNvPr id="6" name="Rectangle 8"/>
          <p:cNvSpPr>
            <a:spLocks noGrp="1" noChangeArrowheads="1"/>
          </p:cNvSpPr>
          <p:nvPr>
            <p:ph type="hdr" sz="quarter"/>
          </p:nvPr>
        </p:nvSpPr>
        <p:spPr>
          <a:ln/>
        </p:spPr>
        <p:txBody>
          <a:bodyPr/>
          <a:lstStyle/>
          <a:p>
            <a:r>
              <a:rPr lang="en-GB"/>
              <a:t>Boardworks GCSE Science: Biology </a:t>
            </a:r>
          </a:p>
          <a:p>
            <a:r>
              <a:rPr lang="en-GB"/>
              <a:t>Evolution</a:t>
            </a:r>
          </a:p>
        </p:txBody>
      </p:sp>
      <p:sp>
        <p:nvSpPr>
          <p:cNvPr id="309250" name="Rectangle 2"/>
          <p:cNvSpPr>
            <a:spLocks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GB" b="1"/>
              <a:t>Teacher notes</a:t>
            </a:r>
          </a:p>
          <a:p>
            <a:r>
              <a:rPr lang="en-GB"/>
              <a:t>This five-stage sequence examines natural selection among a population of different coloured rabbits. Suitable prompts could include:</a:t>
            </a:r>
          </a:p>
          <a:p>
            <a:endParaRPr lang="en-GB"/>
          </a:p>
          <a:p>
            <a:pPr>
              <a:buFontTx/>
              <a:buChar char="•"/>
            </a:pPr>
            <a:r>
              <a:rPr lang="en-GB"/>
              <a:t>These rabbits look different. Could natural selection happen if every member of the rabbit population was identical?</a:t>
            </a:r>
          </a:p>
          <a:p>
            <a:pPr>
              <a:buFontTx/>
              <a:buChar char="•"/>
            </a:pPr>
            <a:r>
              <a:rPr lang="en-GB"/>
              <a:t>What's the key thing the rabbits have to be able to do to make sure their genes are passed on to the next generation?</a:t>
            </a:r>
          </a:p>
          <a:p>
            <a:pPr>
              <a:buFontTx/>
              <a:buChar char="•"/>
            </a:pPr>
            <a:r>
              <a:rPr lang="en-GB"/>
              <a:t>What might prevent a rabbit living long enough to reproduce?</a:t>
            </a:r>
          </a:p>
          <a:p>
            <a:pPr>
              <a:buFontTx/>
              <a:buChar char="•"/>
            </a:pPr>
            <a:r>
              <a:rPr lang="en-GB"/>
              <a:t>Which of these rabbits looks best adapted to their icy environment?</a:t>
            </a:r>
          </a:p>
          <a:p>
            <a:pPr>
              <a:buFontTx/>
              <a:buChar char="•"/>
            </a:pPr>
            <a:r>
              <a:rPr lang="en-GB"/>
              <a:t>How is the number of white and brown rabbits likely to change in the future?</a:t>
            </a:r>
          </a:p>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42E5474-B545-4990-BEFF-3F1AA878AB06}" type="slidenum">
              <a:rPr lang="en-US"/>
              <a:pPr/>
              <a:t>17</a:t>
            </a:fld>
            <a:endParaRPr lang="en-US"/>
          </a:p>
        </p:txBody>
      </p:sp>
      <p:sp>
        <p:nvSpPr>
          <p:cNvPr id="6" name="Rectangle 8"/>
          <p:cNvSpPr>
            <a:spLocks noGrp="1" noChangeArrowheads="1"/>
          </p:cNvSpPr>
          <p:nvPr>
            <p:ph type="hdr" sz="quarter"/>
          </p:nvPr>
        </p:nvSpPr>
        <p:spPr>
          <a:ln/>
        </p:spPr>
        <p:txBody>
          <a:bodyPr/>
          <a:lstStyle/>
          <a:p>
            <a:r>
              <a:rPr lang="en-GB"/>
              <a:t>Boardworks GCSE Science: Biology </a:t>
            </a:r>
          </a:p>
          <a:p>
            <a:r>
              <a:rPr lang="en-GB"/>
              <a:t>Evolution</a:t>
            </a:r>
          </a:p>
        </p:txBody>
      </p:sp>
      <p:sp>
        <p:nvSpPr>
          <p:cNvPr id="321538" name="Rectangle 2"/>
          <p:cNvSpPr>
            <a:spLocks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18</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19</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en-GB" smtClean="0"/>
              <a:t>Nadia Habraszewski</a:t>
            </a:r>
          </a:p>
        </p:txBody>
      </p:sp>
      <p:sp>
        <p:nvSpPr>
          <p:cNvPr id="50179" name="Rectangle 3"/>
          <p:cNvSpPr>
            <a:spLocks noGrp="1" noChangeArrowheads="1"/>
          </p:cNvSpPr>
          <p:nvPr>
            <p:ph type="dt" sz="quarter" idx="1"/>
          </p:nvPr>
        </p:nvSpPr>
        <p:spPr>
          <a:noFill/>
        </p:spPr>
        <p:txBody>
          <a:bodyPr/>
          <a:lstStyle/>
          <a:p>
            <a:r>
              <a:rPr lang="en-GB" smtClean="0"/>
              <a:t>HQFT Scaffold</a:t>
            </a:r>
          </a:p>
        </p:txBody>
      </p:sp>
      <p:sp>
        <p:nvSpPr>
          <p:cNvPr id="50180" name="Rectangle 6"/>
          <p:cNvSpPr>
            <a:spLocks noGrp="1" noChangeArrowheads="1"/>
          </p:cNvSpPr>
          <p:nvPr>
            <p:ph type="ftr" sz="quarter" idx="4"/>
          </p:nvPr>
        </p:nvSpPr>
        <p:spPr>
          <a:noFill/>
        </p:spPr>
        <p:txBody>
          <a:bodyPr/>
          <a:lstStyle/>
          <a:p>
            <a:r>
              <a:rPr lang="en-GB" smtClean="0"/>
              <a:t>Featherstone High School</a:t>
            </a:r>
          </a:p>
        </p:txBody>
      </p:sp>
      <p:sp>
        <p:nvSpPr>
          <p:cNvPr id="50181" name="Rectangle 7"/>
          <p:cNvSpPr>
            <a:spLocks noGrp="1" noChangeArrowheads="1"/>
          </p:cNvSpPr>
          <p:nvPr>
            <p:ph type="sldNum" sz="quarter" idx="5"/>
          </p:nvPr>
        </p:nvSpPr>
        <p:spPr>
          <a:noFill/>
        </p:spPr>
        <p:txBody>
          <a:bodyPr/>
          <a:lstStyle/>
          <a:p>
            <a:fld id="{4A39251D-EA6E-4DB5-A426-05806D10A1AF}" type="slidenum">
              <a:rPr lang="en-GB" smtClean="0"/>
              <a:pPr/>
              <a:t>2</a:t>
            </a:fld>
            <a:endParaRPr lang="en-GB" smtClean="0"/>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p:spPr>
        <p:txBody>
          <a:bodyPr/>
          <a:lstStyle/>
          <a:p>
            <a:pPr marL="228600" indent="-228600" eaLnBrk="1" hangingPunct="1"/>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eaLnBrk="1" hangingPunct="1"/>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eaLnBrk="1" hangingPunct="1"/>
            <a:r>
              <a:rPr lang="en-GB" b="1" smtClean="0"/>
              <a:t>Learning Objectives: Stems and Samples </a:t>
            </a:r>
          </a:p>
          <a:p>
            <a:pPr marL="228600" indent="-228600" eaLnBrk="1" hangingPunct="1"/>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eaLnBrk="1" hangingPunct="1">
              <a:buFontTx/>
              <a:buAutoNum type="arabicPeriod"/>
            </a:pPr>
            <a:r>
              <a:rPr lang="en-GB" b="1" smtClean="0"/>
              <a:t>Create a stem. Stem Examples:</a:t>
            </a:r>
          </a:p>
          <a:p>
            <a:pPr marL="228600" indent="-228600" eaLnBrk="1" hangingPunct="1"/>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eaLnBrk="1" hangingPunct="1"/>
            <a:r>
              <a:rPr lang="en-GB" b="1" smtClean="0"/>
              <a:t>2. After you create the stem, add a verb: analyze, recognize, compare, provide, list, etc. For a list of action verbs see below. </a:t>
            </a:r>
          </a:p>
          <a:p>
            <a:pPr marL="228600" indent="-228600" eaLnBrk="1" hangingPunct="1"/>
            <a:r>
              <a:rPr lang="en-GB" b="1" smtClean="0"/>
              <a:t>3. One you have a stem and a verb, determine the actual product, process, or outcome:</a:t>
            </a:r>
          </a:p>
          <a:p>
            <a:pPr marL="228600" indent="-228600" eaLnBrk="1" hangingPunct="1"/>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eaLnBrk="1" hangingPunct="1"/>
            <a:r>
              <a:rPr lang="en-GB" b="1" smtClean="0"/>
              <a:t>listen for the purpose of following directions . . . </a:t>
            </a:r>
          </a:p>
          <a:p>
            <a:pPr marL="228600" indent="-228600" eaLnBrk="1" hangingPunct="1"/>
            <a:r>
              <a:rPr lang="en-GB" b="1" smtClean="0"/>
              <a:t>record his or her understanding/knowledge by creating pictures . . . </a:t>
            </a:r>
          </a:p>
          <a:p>
            <a:pPr marL="228600" indent="-228600" eaLnBrk="1" hangingPunct="1"/>
            <a:r>
              <a:rPr lang="en-GB" b="1" smtClean="0"/>
              <a:t>use the vocabulary of _____ (shapes, colors, etc.) to describe _____ (flowers, etc.) </a:t>
            </a:r>
          </a:p>
          <a:p>
            <a:pPr marL="228600" indent="-228600" eaLnBrk="1" hangingPunct="1"/>
            <a:r>
              <a:rPr lang="en-GB" b="1" smtClean="0"/>
              <a:t>explain the meaning of the word(s): _____. </a:t>
            </a:r>
          </a:p>
          <a:p>
            <a:pPr marL="228600" indent="-228600" eaLnBrk="1" hangingPunct="1"/>
            <a:r>
              <a:rPr lang="en-GB" b="1" smtClean="0"/>
              <a:t>generate ideas and plans for writing by using _____ (brainstorming, clustering, etc.) </a:t>
            </a:r>
          </a:p>
          <a:p>
            <a:pPr marL="228600" indent="-228600" eaLnBrk="1" hangingPunct="1"/>
            <a:r>
              <a:rPr lang="en-GB" b="1" smtClean="0"/>
              <a:t>develop a draft . . . </a:t>
            </a:r>
          </a:p>
          <a:p>
            <a:pPr marL="228600" indent="-228600" eaLnBrk="1" hangingPunct="1"/>
            <a:r>
              <a:rPr lang="en-GB" b="1" smtClean="0"/>
              <a:t>edit a draft for a specific purpose such as _____ (word choice, etc.) </a:t>
            </a:r>
          </a:p>
          <a:p>
            <a:pPr marL="228600" indent="-228600" eaLnBrk="1" hangingPunct="1"/>
            <a:r>
              <a:rPr lang="en-GB" b="1" smtClean="0"/>
              <a:t>discuss the differences and similarities between the two main characters from _____ and _____. </a:t>
            </a:r>
          </a:p>
          <a:p>
            <a:pPr marL="228600" indent="-228600" eaLnBrk="1" hangingPunct="1"/>
            <a:r>
              <a:rPr lang="en-GB" b="1" smtClean="0"/>
              <a:t>identify the definition of _____ (fables, fairy tales, etc.). </a:t>
            </a:r>
          </a:p>
          <a:p>
            <a:pPr marL="228600" indent="-228600" eaLnBrk="1" hangingPunct="1"/>
            <a:r>
              <a:rPr lang="en-GB" b="1" smtClean="0"/>
              <a:t>understand and be able to identify the traditional elements in _____ (fables, fairy tales, etc.) </a:t>
            </a:r>
          </a:p>
          <a:p>
            <a:pPr marL="228600" indent="-228600" eaLnBrk="1" hangingPunct="1"/>
            <a:r>
              <a:rPr lang="en-GB" b="1" smtClean="0"/>
              <a:t>define the literary term _____. </a:t>
            </a:r>
          </a:p>
          <a:p>
            <a:pPr marL="228600" indent="-228600" eaLnBrk="1" hangingPunct="1"/>
            <a:r>
              <a:rPr lang="en-GB" b="1" smtClean="0"/>
              <a:t>re-tell in his/her own words _____. </a:t>
            </a:r>
          </a:p>
          <a:p>
            <a:pPr marL="228600" indent="-228600" eaLnBrk="1" hangingPunct="1"/>
            <a:r>
              <a:rPr lang="en-GB" b="1" smtClean="0"/>
              <a:t>summarize the plot of _____. </a:t>
            </a:r>
          </a:p>
          <a:p>
            <a:pPr marL="228600" indent="-228600" eaLnBrk="1" hangingPunct="1"/>
            <a:r>
              <a:rPr lang="en-GB" b="1" smtClean="0"/>
              <a:t>make inferences from the text . . . </a:t>
            </a:r>
          </a:p>
          <a:p>
            <a:pPr marL="228600" indent="-228600" eaLnBrk="1" hangingPunct="1"/>
            <a:r>
              <a:rPr lang="en-GB" b="1" smtClean="0"/>
              <a:t>demonstrate understanding by writing three facts about . . . </a:t>
            </a:r>
          </a:p>
          <a:p>
            <a:pPr marL="228600" indent="-228600" eaLnBrk="1" hangingPunct="1"/>
            <a:r>
              <a:rPr lang="en-GB" b="1" smtClean="0"/>
              <a:t>listen critically to interpret and evaluate . . . </a:t>
            </a:r>
          </a:p>
          <a:p>
            <a:pPr marL="228600" indent="-228600" eaLnBrk="1" hangingPunct="1"/>
            <a:r>
              <a:rPr lang="en-GB" b="1" smtClean="0"/>
              <a:t>represent textual information by _____ (drawing, painting, etc.) </a:t>
            </a:r>
          </a:p>
          <a:p>
            <a:pPr marL="228600" indent="-228600" eaLnBrk="1" hangingPunct="1"/>
            <a:r>
              <a:rPr lang="en-GB" b="1" smtClean="0"/>
              <a:t>recognize and list the literary devices found in _____. </a:t>
            </a:r>
          </a:p>
          <a:p>
            <a:pPr marL="228600" indent="-228600" eaLnBrk="1" hangingPunct="1"/>
            <a:r>
              <a:rPr lang="en-GB" b="1" smtClean="0"/>
              <a:t>state an opinion about _____, using examples from the text to support the opinion </a:t>
            </a:r>
          </a:p>
          <a:p>
            <a:pPr marL="228600" indent="-228600" eaLnBrk="1" hangingPunct="1"/>
            <a:r>
              <a:rPr lang="en-GB" b="1" smtClean="0"/>
              <a:t>compare the experience of _____ (a character in a text) to his or her own life </a:t>
            </a:r>
          </a:p>
          <a:p>
            <a:pPr marL="228600" indent="-228600" eaLnBrk="1" hangingPunct="1"/>
            <a:r>
              <a:rPr lang="en-GB" b="1" smtClean="0"/>
              <a:t>list the primary plot details in _____ (a text, short story, novel, or drama) </a:t>
            </a:r>
          </a:p>
          <a:p>
            <a:pPr marL="228600" indent="-228600" eaLnBrk="1" hangingPunct="1"/>
            <a:r>
              <a:rPr lang="en-GB" b="1" smtClean="0"/>
              <a:t>compare and contrast three different versions of _____ (Cinderella, The Three Little Pigs, etc.) </a:t>
            </a:r>
          </a:p>
          <a:p>
            <a:pPr marL="228600" indent="-228600" eaLnBrk="1" hangingPunct="1"/>
            <a:r>
              <a:rPr lang="en-GB" b="1" smtClean="0"/>
              <a:t>write a narrative version of _____, with appropriate plot characteristics of the genre </a:t>
            </a:r>
          </a:p>
          <a:p>
            <a:pPr marL="228600" indent="-228600" eaLnBrk="1" hangingPunct="1"/>
            <a:r>
              <a:rPr lang="en-GB" b="1" smtClean="0"/>
              <a:t>compare excerpts of _____ (a novel) to first-hand accounts of _____ (the Civil War, WWI, etc.) </a:t>
            </a:r>
          </a:p>
          <a:p>
            <a:pPr marL="228600" indent="-228600" eaLnBrk="1" hangingPunct="1"/>
            <a:r>
              <a:rPr lang="en-GB" b="1" smtClean="0"/>
              <a:t>describe _____ (Victorian, Elizabethan, etc.) attitudes toward _____ (a social concern, a vice, a virtue, an event, etc.) </a:t>
            </a:r>
          </a:p>
          <a:p>
            <a:pPr marL="228600" indent="-228600" eaLnBrk="1" hangingPunct="1"/>
            <a:r>
              <a:rPr lang="en-GB" b="1" smtClean="0"/>
              <a:t>analyze _____ (a character's) desire to _____ </a:t>
            </a:r>
          </a:p>
          <a:p>
            <a:pPr marL="228600" indent="-228600" eaLnBrk="1" hangingPunct="1"/>
            <a:r>
              <a:rPr lang="en-GB" b="1" smtClean="0"/>
              <a:t>list elements of _____ (a writer's) style in _____ (a text) </a:t>
            </a:r>
          </a:p>
          <a:p>
            <a:pPr marL="228600" indent="-228600" eaLnBrk="1" hangingPunct="1"/>
            <a:r>
              <a:rPr lang="en-GB" b="1" smtClean="0"/>
              <a:t>identify and trace the development of _____ literature from _____ to _____ </a:t>
            </a:r>
          </a:p>
          <a:p>
            <a:pPr marL="228600" indent="-228600" eaLnBrk="1" hangingPunct="1"/>
            <a:r>
              <a:rPr lang="en-GB" b="1" smtClean="0"/>
              <a:t>define basic literary terms and apply them to _____ (a specific text or work) </a:t>
            </a:r>
          </a:p>
          <a:p>
            <a:pPr marL="228600" indent="-228600" eaLnBrk="1" hangingPunct="1"/>
            <a:r>
              <a:rPr lang="en-GB" b="1" smtClean="0"/>
              <a:t>produce an effective essay which details _____ </a:t>
            </a:r>
          </a:p>
          <a:p>
            <a:pPr marL="228600" indent="-228600" eaLnBrk="1" hangingPunct="1"/>
            <a:r>
              <a:rPr lang="en-GB" b="1" smtClean="0"/>
              <a:t>produce an effective persuasive essay which takes a stand for/against _____ </a:t>
            </a:r>
          </a:p>
          <a:p>
            <a:pPr marL="228600" indent="-228600" eaLnBrk="1" hangingPunct="1"/>
            <a:r>
              <a:rPr lang="en-GB" b="1" smtClean="0"/>
              <a:t>use the work of _____ as inspiration for a representative piece about _____ </a:t>
            </a:r>
          </a:p>
          <a:p>
            <a:pPr marL="228600" indent="-228600" eaLnBrk="1" hangingPunct="1"/>
            <a:r>
              <a:rPr lang="en-GB" b="1" smtClean="0"/>
              <a:t>draw parallels between _____(a text) and _____ (a text) </a:t>
            </a:r>
          </a:p>
          <a:p>
            <a:pPr marL="228600" indent="-228600" eaLnBrk="1" hangingPunct="1"/>
            <a:r>
              <a:rPr lang="en-GB" b="1" smtClean="0"/>
              <a:t>explore the nature and implications of _____ (a vice, a virtue, a societal concern, a characteristic, etc.) </a:t>
            </a:r>
          </a:p>
          <a:p>
            <a:pPr marL="228600" indent="-228600" eaLnBrk="1" hangingPunct="1"/>
            <a:r>
              <a:rPr lang="en-GB" b="1" smtClean="0"/>
              <a:t>explore allegory in various works of children's literature . . . </a:t>
            </a:r>
          </a:p>
          <a:p>
            <a:pPr marL="228600" indent="-228600" eaLnBrk="1" hangingPunct="1"/>
            <a:r>
              <a:rPr lang="en-GB" b="1" smtClean="0"/>
              <a:t>recite a poem (or excerpt of text) with fluency </a:t>
            </a:r>
          </a:p>
          <a:p>
            <a:pPr marL="228600" indent="-228600" eaLnBrk="1" hangingPunct="1"/>
            <a:r>
              <a:rPr lang="en-GB" b="1" smtClean="0"/>
              <a:t>use specific examples in _____ (a text) to illustrate an aspect of human behavior </a:t>
            </a:r>
          </a:p>
          <a:p>
            <a:pPr marL="228600" indent="-228600" eaLnBrk="1" hangingPunct="1"/>
            <a:r>
              <a:rPr lang="en-GB" b="1" smtClean="0"/>
              <a:t>compose a _____ (haiku, verse, rhyme, poem, etc.) </a:t>
            </a:r>
          </a:p>
          <a:p>
            <a:pPr marL="228600" indent="-228600" eaLnBrk="1" hangingPunct="1"/>
            <a:r>
              <a:rPr lang="en-GB" b="1" smtClean="0"/>
              <a:t>describe the traditional rules and conventions of _____ (haiku, the personal essay, etc.) </a:t>
            </a:r>
          </a:p>
          <a:p>
            <a:pPr marL="228600" indent="-228600" eaLnBrk="1" hangingPunct="1"/>
            <a:r>
              <a:rPr lang="en-GB" b="1" smtClean="0"/>
              <a:t>demonstrate mastery in the study of _____ through cooperative learning and research. . . </a:t>
            </a:r>
          </a:p>
          <a:p>
            <a:pPr marL="228600" indent="-228600" eaLnBrk="1" hangingPunct="1"/>
            <a:r>
              <a:rPr lang="en-GB" b="1" smtClean="0"/>
              <a:t> Math Examples:  After completing the lesson, the student will be able to:</a:t>
            </a:r>
          </a:p>
          <a:p>
            <a:pPr marL="228600" indent="-228600" eaLnBrk="1" hangingPunct="1"/>
            <a:r>
              <a:rPr lang="en-GB" b="1" smtClean="0"/>
              <a:t>sort _____ by _____ (color, size, etc.) </a:t>
            </a:r>
          </a:p>
          <a:p>
            <a:pPr marL="228600" indent="-228600" eaLnBrk="1" hangingPunct="1"/>
            <a:r>
              <a:rPr lang="en-GB" b="1" smtClean="0"/>
              <a:t>follow directions to create _____ (a product) </a:t>
            </a:r>
          </a:p>
          <a:p>
            <a:pPr marL="228600" indent="-228600" eaLnBrk="1" hangingPunct="1"/>
            <a:r>
              <a:rPr lang="en-GB" b="1" smtClean="0"/>
              <a:t>acquire data by measuring with _____ (a yardstick, etc.) </a:t>
            </a:r>
          </a:p>
          <a:p>
            <a:pPr marL="228600" indent="-228600" eaLnBrk="1" hangingPunct="1"/>
            <a:r>
              <a:rPr lang="en-GB" b="1" smtClean="0"/>
              <a:t>display data using _____ (a graph, etc.) </a:t>
            </a:r>
          </a:p>
          <a:p>
            <a:pPr marL="228600" indent="-228600" eaLnBrk="1" hangingPunct="1"/>
            <a:r>
              <a:rPr lang="en-GB" b="1" smtClean="0"/>
              <a:t>calculate . . . </a:t>
            </a:r>
          </a:p>
          <a:p>
            <a:pPr marL="228600" indent="-228600" eaLnBrk="1" hangingPunct="1"/>
            <a:r>
              <a:rPr lang="en-GB" b="1" smtClean="0"/>
              <a:t>identify and describe _____ (polygons) using the language of _____ (geometry) </a:t>
            </a:r>
          </a:p>
          <a:p>
            <a:pPr marL="228600" indent="-228600" eaLnBrk="1" hangingPunct="1"/>
            <a:r>
              <a:rPr lang="en-GB" b="1" smtClean="0"/>
              <a:t>record observations of . . . </a:t>
            </a:r>
          </a:p>
          <a:p>
            <a:pPr marL="228600" indent="-228600" eaLnBrk="1" hangingPunct="1"/>
            <a:r>
              <a:rPr lang="en-GB" b="1" smtClean="0"/>
              <a:t>exercise the skills of _____ (multiplication, addition, etc.) to . . . </a:t>
            </a:r>
          </a:p>
          <a:p>
            <a:pPr marL="228600" indent="-228600" eaLnBrk="1" hangingPunct="1"/>
            <a:r>
              <a:rPr lang="en-GB" b="1" smtClean="0"/>
              <a:t>discuss, interpret, and ascribe meaning to the organized data . . . </a:t>
            </a:r>
          </a:p>
          <a:p>
            <a:pPr marL="228600" indent="-228600" eaLnBrk="1" hangingPunct="1"/>
            <a:r>
              <a:rPr lang="en-GB" b="1" smtClean="0"/>
              <a:t>explain the elements of _____ (a pictograph, etc.) </a:t>
            </a:r>
          </a:p>
          <a:p>
            <a:pPr marL="228600" indent="-228600" eaLnBrk="1" hangingPunct="1"/>
            <a:r>
              <a:rPr lang="en-GB" b="1" smtClean="0"/>
              <a:t>use collected data to answer the question(s): _____ </a:t>
            </a:r>
          </a:p>
          <a:p>
            <a:pPr marL="228600" indent="-228600" eaLnBrk="1" hangingPunct="1"/>
            <a:r>
              <a:rPr lang="en-GB" b="1" smtClean="0"/>
              <a:t>construct _____ (picture graphs, bar graphs, etc.) </a:t>
            </a:r>
          </a:p>
          <a:p>
            <a:pPr marL="228600" indent="-228600" eaLnBrk="1" hangingPunct="1"/>
            <a:r>
              <a:rPr lang="en-GB" b="1" smtClean="0"/>
              <a:t>create a series of mathematical steps to be used to . . . </a:t>
            </a:r>
          </a:p>
          <a:p>
            <a:pPr marL="228600" indent="-228600" eaLnBrk="1" hangingPunct="1"/>
            <a:r>
              <a:rPr lang="en-GB" b="1" smtClean="0"/>
              <a:t>plot a set of points of graph paper . . . </a:t>
            </a:r>
          </a:p>
          <a:p>
            <a:pPr marL="228600" indent="-228600" eaLnBrk="1" hangingPunct="1"/>
            <a:r>
              <a:rPr lang="en-GB" b="1" smtClean="0"/>
              <a:t>interpret the results of the calculations . . . </a:t>
            </a:r>
          </a:p>
          <a:p>
            <a:pPr marL="228600" indent="-228600" eaLnBrk="1" hangingPunct="1"/>
            <a:r>
              <a:rPr lang="en-GB" b="1" smtClean="0"/>
              <a:t>solve a numerical expression using _____ (the standard order of operations, etc.) </a:t>
            </a:r>
          </a:p>
          <a:p>
            <a:pPr marL="228600" indent="-228600" eaLnBrk="1" hangingPunct="1"/>
            <a:r>
              <a:rPr lang="en-GB" b="1" smtClean="0"/>
              <a:t>use a spreadsheet to calculate . . . </a:t>
            </a:r>
          </a:p>
          <a:p>
            <a:pPr marL="228600" indent="-228600" eaLnBrk="1" hangingPunct="1"/>
            <a:r>
              <a:rPr lang="en-GB" b="1" smtClean="0"/>
              <a:t> Science Examples:  </a:t>
            </a:r>
          </a:p>
          <a:p>
            <a:pPr marL="228600" indent="-228600" eaLnBrk="1" hangingPunct="1"/>
            <a:r>
              <a:rPr lang="en-GB" b="1" smtClean="0"/>
              <a:t>recall information about the reading . . . </a:t>
            </a:r>
          </a:p>
          <a:p>
            <a:pPr marL="228600" indent="-228600" eaLnBrk="1" hangingPunct="1"/>
            <a:r>
              <a:rPr lang="en-GB" b="1" smtClean="0"/>
              <a:t>develop a basic knowledge of _____ (the solar system, etc.) </a:t>
            </a:r>
          </a:p>
          <a:p>
            <a:pPr marL="228600" indent="-228600" eaLnBrk="1" hangingPunct="1"/>
            <a:r>
              <a:rPr lang="en-GB" b="1" smtClean="0"/>
              <a:t>record observations about . . . </a:t>
            </a:r>
          </a:p>
          <a:p>
            <a:pPr marL="228600" indent="-228600" eaLnBrk="1" hangingPunct="1"/>
            <a:r>
              <a:rPr lang="en-GB" b="1" smtClean="0"/>
              <a:t>record and compare facts about _____ (the sun, moon, etc.) </a:t>
            </a:r>
          </a:p>
          <a:p>
            <a:pPr marL="228600" indent="-228600" eaLnBrk="1" hangingPunct="1"/>
            <a:r>
              <a:rPr lang="en-GB" b="1" smtClean="0"/>
              <a:t>collect, organize, display, and interpret data about _____ </a:t>
            </a:r>
          </a:p>
          <a:p>
            <a:pPr marL="228600" indent="-228600" eaLnBrk="1" hangingPunct="1"/>
            <a:r>
              <a:rPr lang="en-GB" b="1" smtClean="0"/>
              <a:t>demonstrate an understand of _____ in terms of _____ </a:t>
            </a:r>
          </a:p>
          <a:p>
            <a:pPr marL="228600" indent="-228600" eaLnBrk="1" hangingPunct="1"/>
            <a:r>
              <a:rPr lang="en-GB" b="1" smtClean="0"/>
              <a:t>create a visual representation of _____ (the water cycle, etc.) </a:t>
            </a:r>
          </a:p>
          <a:p>
            <a:pPr marL="228600" indent="-228600" eaLnBrk="1" hangingPunct="1"/>
            <a:r>
              <a:rPr lang="en-GB" b="1" smtClean="0"/>
              <a:t>understand the basic structure of _____ (an atom) </a:t>
            </a:r>
          </a:p>
          <a:p>
            <a:pPr marL="228600" indent="-228600" eaLnBrk="1" hangingPunct="1"/>
            <a:r>
              <a:rPr lang="en-GB" b="1" smtClean="0"/>
              <a:t>identify states of matter . . . </a:t>
            </a:r>
          </a:p>
          <a:p>
            <a:pPr marL="228600" indent="-228600" eaLnBrk="1" hangingPunct="1"/>
            <a:r>
              <a:rPr lang="en-GB" b="1" smtClean="0"/>
              <a:t>create a concept map of . . . </a:t>
            </a:r>
          </a:p>
          <a:p>
            <a:pPr marL="228600" indent="-228600" eaLnBrk="1" hangingPunct="1"/>
            <a:r>
              <a:rPr lang="en-GB" b="1" smtClean="0"/>
              <a:t>identify relevant questions for inquiry </a:t>
            </a:r>
          </a:p>
          <a:p>
            <a:pPr marL="228600" indent="-228600" eaLnBrk="1" hangingPunct="1"/>
            <a:r>
              <a:rPr lang="en-GB" b="1" smtClean="0"/>
              <a:t>sequence and catagorize information . . . </a:t>
            </a:r>
          </a:p>
          <a:p>
            <a:pPr marL="228600" indent="-228600" eaLnBrk="1" hangingPunct="1"/>
            <a:r>
              <a:rPr lang="en-GB" b="1" smtClean="0"/>
              <a:t>demonstrate learning by producing a _____ </a:t>
            </a:r>
          </a:p>
          <a:p>
            <a:pPr marL="228600" indent="-228600" eaLnBrk="1" hangingPunct="1"/>
            <a:r>
              <a:rPr lang="en-GB" b="1" smtClean="0"/>
              <a:t>present their findings of _____ to the class </a:t>
            </a:r>
          </a:p>
          <a:p>
            <a:pPr marL="228600" indent="-228600" eaLnBrk="1" hangingPunct="1"/>
            <a:r>
              <a:rPr lang="en-GB" b="1" smtClean="0"/>
              <a:t> Social Studies Examples:  After completing the lesson, the student will be able to:</a:t>
            </a:r>
          </a:p>
          <a:p>
            <a:pPr marL="228600" indent="-228600" eaLnBrk="1" hangingPunct="1"/>
            <a:r>
              <a:rPr lang="en-GB" b="1" smtClean="0"/>
              <a:t>place events in chronological order and describe how . . . </a:t>
            </a:r>
          </a:p>
          <a:p>
            <a:pPr marL="228600" indent="-228600" eaLnBrk="1" hangingPunct="1"/>
            <a:r>
              <a:rPr lang="en-GB" b="1" smtClean="0"/>
              <a:t>create a timeline of events . . . </a:t>
            </a:r>
          </a:p>
          <a:p>
            <a:pPr marL="228600" indent="-228600" eaLnBrk="1" hangingPunct="1"/>
            <a:r>
              <a:rPr lang="en-GB" b="1" smtClean="0"/>
              <a:t>record his or her knowledge using pictures . . . </a:t>
            </a:r>
          </a:p>
          <a:p>
            <a:pPr marL="228600" indent="-228600" eaLnBrk="1" hangingPunct="1"/>
            <a:r>
              <a:rPr lang="en-GB" b="1" smtClean="0"/>
              <a:t>connect his or her own experiences with . . . </a:t>
            </a:r>
          </a:p>
          <a:p>
            <a:pPr marL="228600" indent="-228600" eaLnBrk="1" hangingPunct="1"/>
            <a:r>
              <a:rPr lang="en-GB" b="1" smtClean="0"/>
              <a:t>obtain information about _____ (a topic) using a CD, the Internet, an encyclopedia, etc. </a:t>
            </a:r>
          </a:p>
          <a:p>
            <a:pPr marL="228600" indent="-228600" eaLnBrk="1" hangingPunct="1"/>
            <a:r>
              <a:rPr lang="en-GB" b="1" smtClean="0"/>
              <a:t>identify the contributions of _____ (a person, an event) to _____ (the nation, the process, etc.) </a:t>
            </a:r>
          </a:p>
          <a:p>
            <a:pPr marL="228600" indent="-228600" eaLnBrk="1" hangingPunct="1"/>
            <a:r>
              <a:rPr lang="en-GB" b="1" smtClean="0"/>
              <a:t>understand how _____ ( a person, place, or thing) has influenced _____ (an era, the nation, etc.) </a:t>
            </a:r>
          </a:p>
          <a:p>
            <a:pPr marL="228600" indent="-228600" eaLnBrk="1" hangingPunct="1"/>
            <a:r>
              <a:rPr lang="en-GB" b="1" smtClean="0"/>
              <a:t>identify the causes and effects of . . . </a:t>
            </a:r>
          </a:p>
          <a:p>
            <a:pPr marL="228600" indent="-228600" eaLnBrk="1" hangingPunct="1"/>
            <a:r>
              <a:rPr lang="en-GB" b="1" smtClean="0"/>
              <a:t>identify relevant questions for inquiry </a:t>
            </a:r>
          </a:p>
          <a:p>
            <a:pPr marL="228600" indent="-228600" eaLnBrk="1" hangingPunct="1"/>
            <a:r>
              <a:rPr lang="en-GB" b="1" smtClean="0"/>
              <a:t>understand the basic structures and functions of _____ (government) </a:t>
            </a:r>
          </a:p>
          <a:p>
            <a:pPr marL="228600" indent="-228600" eaLnBrk="1" hangingPunct="1"/>
            <a:r>
              <a:rPr lang="en-GB" b="1" smtClean="0"/>
              <a:t>organize and interpret information using _____ (graphs, charts, political cartoons, etc.) </a:t>
            </a:r>
          </a:p>
          <a:p>
            <a:pPr marL="228600" indent="-228600" eaLnBrk="1" hangingPunct="1"/>
            <a:r>
              <a:rPr lang="en-GB" b="1" smtClean="0"/>
              <a:t>understand the historical context of . . . </a:t>
            </a:r>
          </a:p>
          <a:p>
            <a:pPr marL="228600" indent="-228600" eaLnBrk="1" hangingPunct="1"/>
            <a:r>
              <a:rPr lang="en-GB" b="1" smtClean="0"/>
              <a:t>create Venn Diagrams which compare and contrast . . . </a:t>
            </a:r>
          </a:p>
          <a:p>
            <a:pPr marL="228600" indent="-228600" eaLnBrk="1" hangingPunct="1"/>
            <a:endParaRPr lang="en-GB" b="1" smtClean="0"/>
          </a:p>
          <a:p>
            <a:pPr marL="228600" indent="-228600" eaLnBrk="1" hangingPunct="1"/>
            <a:r>
              <a:rPr lang="en-GB" b="1" smtClean="0"/>
              <a:t>Words for phrasing lesson outcomes:</a:t>
            </a:r>
          </a:p>
          <a:p>
            <a:pPr marL="228600" indent="-228600" eaLnBrk="1" hangingPunct="1"/>
            <a:r>
              <a:rPr lang="en-GB" b="1" smtClean="0"/>
              <a:t>Blooms taxonomy </a:t>
            </a:r>
            <a:r>
              <a:rPr lang="en-GB" b="1" smtClean="0">
                <a:sym typeface="Wingdings" pitchFamily="2" charset="2"/>
              </a:rPr>
              <a:t>(in increasing order of complexity)</a:t>
            </a:r>
            <a:endParaRPr lang="en-GB" b="1" smtClean="0"/>
          </a:p>
          <a:p>
            <a:pPr marL="228600" indent="-228600" eaLnBrk="1" hangingPunct="1"/>
            <a:r>
              <a:rPr lang="en-GB" b="1" smtClean="0"/>
              <a:t>Recall/Describe</a:t>
            </a:r>
          </a:p>
          <a:p>
            <a:pPr marL="228600" indent="-228600" eaLnBrk="1" hangingPunct="1"/>
            <a:r>
              <a:rPr lang="en-GB" b="1" smtClean="0"/>
              <a:t>Understand/Explain</a:t>
            </a:r>
          </a:p>
          <a:p>
            <a:pPr marL="228600" indent="-228600" eaLnBrk="1" hangingPunct="1"/>
            <a:r>
              <a:rPr lang="en-GB" b="1" smtClean="0"/>
              <a:t>Apply</a:t>
            </a:r>
          </a:p>
          <a:p>
            <a:pPr marL="228600" indent="-228600" eaLnBrk="1" hangingPunct="1"/>
            <a:r>
              <a:rPr lang="en-GB" b="1" smtClean="0"/>
              <a:t>Analyse</a:t>
            </a:r>
          </a:p>
          <a:p>
            <a:pPr marL="228600" indent="-228600" eaLnBrk="1" hangingPunct="1"/>
            <a:r>
              <a:rPr lang="en-GB" b="1" smtClean="0"/>
              <a:t>Evaluate</a:t>
            </a:r>
          </a:p>
          <a:p>
            <a:pPr marL="228600" indent="-228600" eaLnBrk="1" hangingPunct="1"/>
            <a:r>
              <a:rPr lang="en-GB" b="1" smtClean="0"/>
              <a:t>Create</a:t>
            </a:r>
          </a:p>
          <a:p>
            <a:pPr marL="228600" indent="-228600" eaLnBrk="1" hangingPunct="1"/>
            <a:endParaRPr lang="en-GB" b="1" smtClean="0"/>
          </a:p>
          <a:p>
            <a:pPr marL="228600" indent="-228600" eaLnBrk="1" hangingPunct="1"/>
            <a:r>
              <a:rPr lang="en-GB" b="1" smtClean="0"/>
              <a:t>Other useful command words:</a:t>
            </a:r>
          </a:p>
          <a:p>
            <a:pPr marL="228600" indent="-228600" eaLnBrk="1" hangingPunct="1"/>
            <a:r>
              <a:rPr lang="en-GB" b="1" smtClean="0"/>
              <a:t>Analyse </a:t>
            </a:r>
            <a:r>
              <a:rPr lang="en-GB" smtClean="0"/>
              <a:t>Separate information into components and identify their characteristics.</a:t>
            </a:r>
          </a:p>
          <a:p>
            <a:pPr marL="228600" indent="-228600" eaLnBrk="1" hangingPunct="1"/>
            <a:r>
              <a:rPr lang="en-GB" b="1" smtClean="0"/>
              <a:t>Annotate </a:t>
            </a:r>
            <a:r>
              <a:rPr lang="en-GB" smtClean="0"/>
              <a:t>To provide notes of explanation.</a:t>
            </a:r>
          </a:p>
          <a:p>
            <a:pPr marL="228600" indent="-228600" eaLnBrk="1" hangingPunct="1"/>
            <a:r>
              <a:rPr lang="en-GB" b="1" smtClean="0"/>
              <a:t>Apply </a:t>
            </a:r>
            <a:r>
              <a:rPr lang="en-GB" smtClean="0"/>
              <a:t>Put into effect in a recognised way.</a:t>
            </a:r>
          </a:p>
          <a:p>
            <a:pPr marL="228600" indent="-228600" eaLnBrk="1" hangingPunct="1"/>
            <a:r>
              <a:rPr lang="en-GB" b="1" smtClean="0"/>
              <a:t>Assess </a:t>
            </a:r>
            <a:r>
              <a:rPr lang="en-GB" smtClean="0"/>
              <a:t>Make an informed judgement.</a:t>
            </a:r>
          </a:p>
          <a:p>
            <a:pPr marL="228600" indent="-228600" eaLnBrk="1" hangingPunct="1"/>
            <a:r>
              <a:rPr lang="en-GB" b="1" smtClean="0"/>
              <a:t>Calculate </a:t>
            </a:r>
            <a:r>
              <a:rPr lang="en-GB" smtClean="0"/>
              <a:t>Generate a numerical answer, with working shown.</a:t>
            </a:r>
          </a:p>
          <a:p>
            <a:pPr marL="228600" indent="-228600" eaLnBrk="1" hangingPunct="1"/>
            <a:r>
              <a:rPr lang="en-GB" b="1" smtClean="0"/>
              <a:t>Comment </a:t>
            </a:r>
            <a:r>
              <a:rPr lang="en-GB" smtClean="0"/>
              <a:t>Present an informed opinion or infer points of interest relevant to the context of</a:t>
            </a:r>
          </a:p>
          <a:p>
            <a:pPr marL="228600" indent="-228600" eaLnBrk="1" hangingPunct="1"/>
            <a:r>
              <a:rPr lang="en-GB" smtClean="0"/>
              <a:t>the question.</a:t>
            </a:r>
          </a:p>
          <a:p>
            <a:pPr marL="228600" indent="-228600" eaLnBrk="1" hangingPunct="1"/>
            <a:r>
              <a:rPr lang="en-GB" b="1" smtClean="0"/>
              <a:t>Compare </a:t>
            </a:r>
            <a:r>
              <a:rPr lang="en-GB" smtClean="0"/>
              <a:t>Identify similarities.</a:t>
            </a:r>
          </a:p>
          <a:p>
            <a:pPr marL="228600" indent="-228600" eaLnBrk="1" hangingPunct="1"/>
            <a:r>
              <a:rPr lang="en-GB" b="1" smtClean="0"/>
              <a:t>Complete </a:t>
            </a:r>
            <a:r>
              <a:rPr lang="en-GB" smtClean="0"/>
              <a:t>Write the information required.</a:t>
            </a:r>
          </a:p>
          <a:p>
            <a:pPr marL="228600" indent="-228600" eaLnBrk="1" hangingPunct="1"/>
            <a:r>
              <a:rPr lang="en-GB" b="1" smtClean="0"/>
              <a:t>Consider </a:t>
            </a:r>
            <a:r>
              <a:rPr lang="en-GB" smtClean="0"/>
              <a:t>Review and respond to information provided.</a:t>
            </a:r>
          </a:p>
          <a:p>
            <a:pPr marL="228600" indent="-228600" eaLnBrk="1" hangingPunct="1"/>
            <a:r>
              <a:rPr lang="en-GB" b="1" smtClean="0"/>
              <a:t>Contrast </a:t>
            </a:r>
            <a:r>
              <a:rPr lang="en-GB" smtClean="0"/>
              <a:t>Identify differences.</a:t>
            </a:r>
          </a:p>
          <a:p>
            <a:pPr marL="228600" indent="-228600" eaLnBrk="1" hangingPunct="1"/>
            <a:r>
              <a:rPr lang="en-GB" b="1" smtClean="0"/>
              <a:t>Deduce </a:t>
            </a:r>
            <a:r>
              <a:rPr lang="en-GB" smtClean="0"/>
              <a:t>Draw conclusions from information provided.</a:t>
            </a:r>
          </a:p>
          <a:p>
            <a:pPr marL="228600" indent="-228600" eaLnBrk="1" hangingPunct="1"/>
            <a:r>
              <a:rPr lang="en-GB" b="1" smtClean="0"/>
              <a:t>Define </a:t>
            </a:r>
            <a:r>
              <a:rPr lang="en-GB" smtClean="0"/>
              <a:t>Specify meaning of the word or term.</a:t>
            </a:r>
          </a:p>
          <a:p>
            <a:pPr marL="228600" indent="-228600" eaLnBrk="1" hangingPunct="1"/>
            <a:r>
              <a:rPr lang="en-GB" b="1" smtClean="0"/>
              <a:t>Demonstrate </a:t>
            </a:r>
            <a:r>
              <a:rPr lang="en-GB" smtClean="0"/>
              <a:t>Provide clear evidence.</a:t>
            </a:r>
          </a:p>
          <a:p>
            <a:pPr marL="228600" indent="-228600" eaLnBrk="1" hangingPunct="1"/>
            <a:r>
              <a:rPr lang="en-GB" b="1" smtClean="0"/>
              <a:t>Describe </a:t>
            </a:r>
            <a:r>
              <a:rPr lang="en-GB" smtClean="0"/>
              <a:t>Provide a detailed account (using diagrams/data from figures or tables where</a:t>
            </a:r>
          </a:p>
          <a:p>
            <a:pPr marL="228600" indent="-228600" eaLnBrk="1" hangingPunct="1"/>
            <a:r>
              <a:rPr lang="en-GB" smtClean="0"/>
              <a:t>appropriate). The depth of the answer should be judged from the marks allocated</a:t>
            </a:r>
          </a:p>
          <a:p>
            <a:pPr marL="228600" indent="-228600" eaLnBrk="1" hangingPunct="1"/>
            <a:r>
              <a:rPr lang="en-GB" smtClean="0"/>
              <a:t>for the question.</a:t>
            </a:r>
          </a:p>
          <a:p>
            <a:pPr marL="228600" indent="-228600" eaLnBrk="1" hangingPunct="1"/>
            <a:r>
              <a:rPr lang="en-GB" b="1" smtClean="0"/>
              <a:t>Determine </a:t>
            </a:r>
            <a:r>
              <a:rPr lang="en-GB" smtClean="0"/>
              <a:t>The quantity cannot be measured directly but can be obtained by calculation. A</a:t>
            </a:r>
          </a:p>
          <a:p>
            <a:pPr marL="228600" indent="-228600" eaLnBrk="1" hangingPunct="1"/>
            <a:r>
              <a:rPr lang="en-GB" smtClean="0"/>
              <a:t>value can be obtained by following a specific procedure or substituting values</a:t>
            </a:r>
          </a:p>
          <a:p>
            <a:pPr marL="228600" indent="-228600" eaLnBrk="1" hangingPunct="1"/>
            <a:r>
              <a:rPr lang="en-GB" smtClean="0"/>
              <a:t>into a formula.</a:t>
            </a:r>
          </a:p>
          <a:p>
            <a:pPr marL="228600" indent="-228600" eaLnBrk="1" hangingPunct="1"/>
            <a:r>
              <a:rPr lang="en-GB" b="1" smtClean="0"/>
              <a:t>Discuss </a:t>
            </a:r>
            <a:r>
              <a:rPr lang="en-GB" smtClean="0"/>
              <a:t>Give a detailed account that addresses a range of ideas and arguments.</a:t>
            </a:r>
          </a:p>
          <a:p>
            <a:pPr marL="228600" indent="-228600" eaLnBrk="1" hangingPunct="1"/>
            <a:r>
              <a:rPr lang="en-GB" b="1" smtClean="0"/>
              <a:t>Distinguish </a:t>
            </a:r>
            <a:r>
              <a:rPr lang="en-GB" smtClean="0"/>
              <a:t>Recognise and identify difference(s).</a:t>
            </a:r>
          </a:p>
          <a:p>
            <a:pPr marL="228600" indent="-228600" eaLnBrk="1" hangingPunct="1"/>
            <a:r>
              <a:rPr lang="en-GB" b="1" smtClean="0"/>
              <a:t>Draw </a:t>
            </a:r>
            <a:r>
              <a:rPr lang="en-GB" smtClean="0"/>
              <a:t>Produce a diagram or to infer.</a:t>
            </a:r>
          </a:p>
          <a:p>
            <a:pPr marL="228600" indent="-228600" eaLnBrk="1" hangingPunct="1"/>
            <a:r>
              <a:rPr lang="en-GB" b="1" smtClean="0"/>
              <a:t>Estimate </a:t>
            </a:r>
            <a:r>
              <a:rPr lang="en-GB" smtClean="0"/>
              <a:t>Assign an approximate value.</a:t>
            </a:r>
          </a:p>
          <a:p>
            <a:pPr marL="228600" indent="-228600" eaLnBrk="1" hangingPunct="1"/>
            <a:r>
              <a:rPr lang="en-GB" b="1" smtClean="0"/>
              <a:t>Evaluate </a:t>
            </a:r>
            <a:r>
              <a:rPr lang="en-GB" smtClean="0"/>
              <a:t>Judge from available evidence.</a:t>
            </a:r>
          </a:p>
          <a:p>
            <a:pPr marL="228600" indent="-228600" eaLnBrk="1" hangingPunct="1"/>
            <a:r>
              <a:rPr lang="en-GB" b="1" smtClean="0"/>
              <a:t>Examine </a:t>
            </a:r>
            <a:r>
              <a:rPr lang="en-GB" smtClean="0"/>
              <a:t>Investigate closely.</a:t>
            </a:r>
          </a:p>
          <a:p>
            <a:pPr marL="228600" indent="-228600" eaLnBrk="1" hangingPunct="1"/>
            <a:r>
              <a:rPr lang="en-GB" b="1" smtClean="0"/>
              <a:t>Explain </a:t>
            </a:r>
            <a:r>
              <a:rPr lang="en-GB" smtClean="0"/>
              <a:t>Set out reasons or purposes using biological background. The depth of treatment</a:t>
            </a:r>
          </a:p>
          <a:p>
            <a:pPr marL="228600" indent="-228600" eaLnBrk="1" hangingPunct="1"/>
            <a:r>
              <a:rPr lang="en-GB" smtClean="0"/>
              <a:t>should be judged from the marks allocated for the question.</a:t>
            </a:r>
          </a:p>
          <a:p>
            <a:pPr marL="228600" indent="-228600" eaLnBrk="1" hangingPunct="1"/>
            <a:r>
              <a:rPr lang="en-GB" b="1" smtClean="0"/>
              <a:t>Identify </a:t>
            </a:r>
            <a:r>
              <a:rPr lang="en-GB" smtClean="0"/>
              <a:t>Recognise or select relevant characteristics.</a:t>
            </a:r>
          </a:p>
          <a:p>
            <a:pPr marL="228600" indent="-228600" eaLnBrk="1" hangingPunct="1"/>
            <a:r>
              <a:rPr lang="en-GB" b="1" smtClean="0"/>
              <a:t>Illustrate </a:t>
            </a:r>
            <a:r>
              <a:rPr lang="en-GB" smtClean="0"/>
              <a:t>Make clear by using examples or provide diagrams.</a:t>
            </a:r>
          </a:p>
          <a:p>
            <a:pPr marL="228600" indent="-228600" eaLnBrk="1" hangingPunct="1"/>
            <a:r>
              <a:rPr lang="en-GB" b="1" smtClean="0"/>
              <a:t>Interpret </a:t>
            </a:r>
            <a:r>
              <a:rPr lang="en-GB" smtClean="0"/>
              <a:t>Translate information provided.</a:t>
            </a:r>
          </a:p>
          <a:p>
            <a:pPr marL="228600" indent="-228600" eaLnBrk="1" hangingPunct="1"/>
            <a:r>
              <a:rPr lang="en-GB" b="1" smtClean="0"/>
              <a:t>Justify </a:t>
            </a:r>
            <a:r>
              <a:rPr lang="en-GB" smtClean="0"/>
              <a:t>Present a reasoned case.</a:t>
            </a:r>
          </a:p>
          <a:p>
            <a:pPr marL="228600" indent="-228600" eaLnBrk="1" hangingPunct="1"/>
            <a:r>
              <a:rPr lang="en-GB" b="1" smtClean="0"/>
              <a:t>Label </a:t>
            </a:r>
            <a:r>
              <a:rPr lang="en-GB" smtClean="0"/>
              <a:t>To indicate (by using a straight line).</a:t>
            </a:r>
          </a:p>
          <a:p>
            <a:pPr marL="228600" indent="-228600" eaLnBrk="1" hangingPunct="1"/>
            <a:r>
              <a:rPr lang="en-GB" b="1" smtClean="0"/>
              <a:t>List </a:t>
            </a:r>
            <a:r>
              <a:rPr lang="en-GB" smtClean="0"/>
              <a:t>Provide a number of points with no elaboration. If you are asked for two points</a:t>
            </a:r>
          </a:p>
          <a:p>
            <a:pPr marL="228600" indent="-228600" eaLnBrk="1" hangingPunct="1"/>
            <a:r>
              <a:rPr lang="en-GB" smtClean="0"/>
              <a:t>then give only two!</a:t>
            </a:r>
          </a:p>
          <a:p>
            <a:pPr marL="228600" indent="-228600" eaLnBrk="1" hangingPunct="1"/>
            <a:r>
              <a:rPr lang="en-GB" b="1" smtClean="0"/>
              <a:t>Measure </a:t>
            </a:r>
            <a:r>
              <a:rPr lang="en-GB" smtClean="0"/>
              <a:t>Establish a value using a suitable measuring instrument.</a:t>
            </a:r>
          </a:p>
          <a:p>
            <a:pPr marL="228600" indent="-228600" eaLnBrk="1" hangingPunct="1"/>
            <a:r>
              <a:rPr lang="en-GB" b="1" smtClean="0"/>
              <a:t>Name </a:t>
            </a:r>
            <a:r>
              <a:rPr lang="en-GB" smtClean="0"/>
              <a:t>To provide appropriate word(s) or term(s).</a:t>
            </a:r>
          </a:p>
          <a:p>
            <a:pPr marL="228600" indent="-228600" eaLnBrk="1" hangingPunct="1"/>
            <a:r>
              <a:rPr lang="en-GB" b="1" smtClean="0"/>
              <a:t>Outline </a:t>
            </a:r>
            <a:r>
              <a:rPr lang="en-GB" smtClean="0"/>
              <a:t>Restrict the outline to essential detail only.</a:t>
            </a:r>
          </a:p>
          <a:p>
            <a:pPr marL="228600" indent="-228600" eaLnBrk="1" hangingPunct="1"/>
            <a:r>
              <a:rPr lang="en-GB" b="1" smtClean="0"/>
              <a:t>Plot </a:t>
            </a:r>
            <a:r>
              <a:rPr lang="en-GB" smtClean="0"/>
              <a:t>Mark out points on a graph or illustrate by use of a suitable graph.</a:t>
            </a:r>
          </a:p>
          <a:p>
            <a:pPr marL="228600" indent="-228600" eaLnBrk="1" hangingPunct="1"/>
            <a:r>
              <a:rPr lang="en-GB" b="1" smtClean="0"/>
              <a:t>Predict </a:t>
            </a:r>
            <a:r>
              <a:rPr lang="en-GB" smtClean="0"/>
              <a:t>Suggest possible outcome(s).</a:t>
            </a:r>
          </a:p>
          <a:p>
            <a:pPr marL="228600" indent="-228600" eaLnBrk="1" hangingPunct="1"/>
            <a:r>
              <a:rPr lang="en-GB" b="1" smtClean="0"/>
              <a:t>Recall </a:t>
            </a:r>
            <a:r>
              <a:rPr lang="en-GB" smtClean="0"/>
              <a:t>Repeat knowledge from prior learning.</a:t>
            </a:r>
          </a:p>
          <a:p>
            <a:pPr marL="228600" indent="-228600" eaLnBrk="1" hangingPunct="1"/>
            <a:r>
              <a:rPr lang="en-GB" b="1" smtClean="0"/>
              <a:t>Recognise </a:t>
            </a:r>
            <a:r>
              <a:rPr lang="en-GB" smtClean="0"/>
              <a:t>To identify.</a:t>
            </a:r>
          </a:p>
          <a:p>
            <a:pPr marL="228600" indent="-228600" eaLnBrk="1" hangingPunct="1"/>
            <a:r>
              <a:rPr lang="en-GB" b="1" smtClean="0"/>
              <a:t>Record </a:t>
            </a:r>
            <a:r>
              <a:rPr lang="en-GB" smtClean="0"/>
              <a:t>Report or note.</a:t>
            </a:r>
          </a:p>
          <a:p>
            <a:pPr marL="228600" indent="-228600" eaLnBrk="1" hangingPunct="1"/>
            <a:r>
              <a:rPr lang="en-GB" b="1" smtClean="0"/>
              <a:t>Relate </a:t>
            </a:r>
            <a:r>
              <a:rPr lang="en-GB" smtClean="0"/>
              <a:t>Make interconnections.</a:t>
            </a:r>
          </a:p>
          <a:p>
            <a:pPr marL="228600" indent="-228600" eaLnBrk="1" hangingPunct="1"/>
            <a:r>
              <a:rPr lang="en-GB" b="1" smtClean="0"/>
              <a:t>Sketch </a:t>
            </a:r>
            <a:r>
              <a:rPr lang="en-GB" smtClean="0"/>
              <a:t>Produce a simple, freehand drawing. A single clear sharp line should be used.</a:t>
            </a:r>
          </a:p>
          <a:p>
            <a:pPr marL="228600" indent="-228600" eaLnBrk="1" hangingPunct="1"/>
            <a:r>
              <a:rPr lang="en-GB" smtClean="0"/>
              <a:t>In the context of a graph, the general shape of the curve would be sufficient.</a:t>
            </a:r>
          </a:p>
          <a:p>
            <a:pPr marL="228600" indent="-228600" eaLnBrk="1" hangingPunct="1"/>
            <a:r>
              <a:rPr lang="en-GB" b="1" smtClean="0"/>
              <a:t>State </a:t>
            </a:r>
            <a:r>
              <a:rPr lang="en-GB" smtClean="0"/>
              <a:t>Produce a concise answer with no supporting argument.</a:t>
            </a:r>
          </a:p>
          <a:p>
            <a:pPr marL="228600" indent="-228600" eaLnBrk="1" hangingPunct="1"/>
            <a:r>
              <a:rPr lang="en-GB" b="1" smtClean="0"/>
              <a:t>Suggest </a:t>
            </a:r>
            <a:r>
              <a:rPr lang="en-GB" smtClean="0"/>
              <a:t>Apply your biological knowledge and understanding to a situation which you may</a:t>
            </a:r>
          </a:p>
          <a:p>
            <a:pPr marL="228600" indent="-228600" eaLnBrk="1" hangingPunct="1"/>
            <a:r>
              <a:rPr lang="en-GB" smtClean="0"/>
              <a:t>not have covered in the specification.</a:t>
            </a:r>
          </a:p>
          <a:p>
            <a:pPr marL="228600" indent="-228600" eaLnBrk="1" hangingPunct="1"/>
            <a:r>
              <a:rPr lang="en-GB" b="1" smtClean="0"/>
              <a:t>Summarise </a:t>
            </a:r>
            <a:r>
              <a:rPr lang="en-GB" smtClean="0"/>
              <a:t>Present main points in outline only.</a:t>
            </a:r>
          </a:p>
          <a:p>
            <a:pPr marL="228600" indent="-228600" eaLnBrk="1" hangingPunct="1"/>
            <a:r>
              <a:rPr lang="en-GB" b="1" smtClean="0"/>
              <a:t>Use </a:t>
            </a:r>
            <a:r>
              <a:rPr lang="en-GB" smtClean="0"/>
              <a:t>Apply the information provided or apply prior learning.</a:t>
            </a:r>
          </a:p>
          <a:p>
            <a:pPr marL="228600" indent="-228600" eaLnBrk="1" hangingPunct="1"/>
            <a:r>
              <a:rPr lang="en-GB" b="1" smtClean="0"/>
              <a:t>How: </a:t>
            </a:r>
            <a:r>
              <a:rPr lang="en-GB" smtClean="0"/>
              <a:t>Describe in what way or by what means……</a:t>
            </a:r>
          </a:p>
          <a:p>
            <a:pPr marL="228600" indent="-228600" eaLnBrk="1" hangingPunct="1"/>
            <a:r>
              <a:rPr lang="en-GB" b="1" smtClean="0"/>
              <a:t>What: </a:t>
            </a:r>
            <a:r>
              <a:rPr lang="en-GB" smtClean="0"/>
              <a:t>Provide specific information……</a:t>
            </a:r>
          </a:p>
          <a:p>
            <a:pPr marL="228600" indent="-228600" eaLnBrk="1" hangingPunct="1"/>
            <a:r>
              <a:rPr lang="en-GB" b="1" smtClean="0"/>
              <a:t>Why: </a:t>
            </a:r>
            <a:r>
              <a:rPr lang="en-GB" smtClean="0"/>
              <a:t>Explain the reason or purpose……</a:t>
            </a:r>
          </a:p>
          <a:p>
            <a:pPr marL="228600" indent="-228600" eaLnBrk="1" hangingPunct="1"/>
            <a:r>
              <a:rPr lang="en-GB" b="1" smtClean="0"/>
              <a:t>Accuracy: </a:t>
            </a:r>
            <a:r>
              <a:rPr lang="en-GB" smtClean="0"/>
              <a:t>The accuracy of an observation, reading or measurement is the degree to which</a:t>
            </a:r>
          </a:p>
          <a:p>
            <a:pPr marL="228600" indent="-228600" eaLnBrk="1" hangingPunct="1"/>
            <a:r>
              <a:rPr lang="en-GB" smtClean="0"/>
              <a:t>it approaches a notional ‘true’ value or outcome. For example: closeness to a</a:t>
            </a:r>
          </a:p>
          <a:p>
            <a:pPr marL="228600" indent="-228600" eaLnBrk="1" hangingPunct="1"/>
            <a:r>
              <a:rPr lang="en-GB" smtClean="0"/>
              <a:t>line of best fit; accuracy of apparatus on percentage error.</a:t>
            </a:r>
          </a:p>
          <a:p>
            <a:pPr marL="228600" indent="-228600" eaLnBrk="1" hangingPunct="1"/>
            <a:r>
              <a:rPr lang="en-GB" b="1" smtClean="0"/>
              <a:t>Precision: </a:t>
            </a:r>
            <a:r>
              <a:rPr lang="en-GB" smtClean="0"/>
              <a:t>The ability to be exact (degree of precision).</a:t>
            </a:r>
          </a:p>
          <a:p>
            <a:pPr marL="228600" indent="-228600" eaLnBrk="1" hangingPunct="1"/>
            <a:r>
              <a:rPr lang="en-GB" b="1" smtClean="0"/>
              <a:t>Reliability: </a:t>
            </a:r>
            <a:r>
              <a:rPr lang="en-GB" smtClean="0"/>
              <a:t>The measure of confidence that can be placed in a set of observations or</a:t>
            </a:r>
          </a:p>
          <a:p>
            <a:pPr marL="228600" indent="-228600" eaLnBrk="1" hangingPunct="1"/>
            <a:r>
              <a:rPr lang="en-GB" smtClean="0"/>
              <a:t>measurements. For example: confidence limits of statistical tests or</a:t>
            </a:r>
          </a:p>
          <a:p>
            <a:pPr marL="228600" indent="-228600" eaLnBrk="1" hangingPunct="1"/>
            <a:r>
              <a:rPr lang="en-GB" smtClean="0"/>
              <a:t>concordance of repeats or standard deviation.</a:t>
            </a:r>
          </a:p>
          <a:p>
            <a:pPr marL="228600" indent="-228600" eaLnBrk="1" hangingPunct="1"/>
            <a:r>
              <a:rPr lang="en-GB" b="1" smtClean="0"/>
              <a:t>Validity: </a:t>
            </a:r>
            <a:r>
              <a:rPr lang="en-GB" smtClean="0"/>
              <a:t>The implication that the outcome of an activity is not being distorted by</a:t>
            </a:r>
          </a:p>
          <a:p>
            <a:pPr marL="228600" indent="-228600" eaLnBrk="1" hangingPunct="1"/>
            <a:r>
              <a:rPr lang="en-GB" smtClean="0"/>
              <a:t>extraneous factors.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20</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21</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4515"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4516"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451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A18A76A9-2EF5-40EC-945B-211649B3A646}" type="slidenum">
              <a:rPr lang="en-GB" sz="1200">
                <a:solidFill>
                  <a:srgbClr val="000000"/>
                </a:solidFill>
              </a:rPr>
              <a:pPr algn="r">
                <a:lnSpc>
                  <a:spcPct val="100000"/>
                </a:lnSpc>
                <a:spcBef>
                  <a:spcPct val="0"/>
                </a:spcBef>
                <a:buFontTx/>
                <a:buNone/>
              </a:pPr>
              <a:t>22</a:t>
            </a:fld>
            <a:endParaRPr lang="en-GB" sz="1200">
              <a:solidFill>
                <a:srgbClr val="000000"/>
              </a:solidFill>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GB" smtClean="0"/>
              <a:t>Nadia Habraszewski</a:t>
            </a:r>
          </a:p>
        </p:txBody>
      </p:sp>
      <p:sp>
        <p:nvSpPr>
          <p:cNvPr id="61443" name="Rectangle 3"/>
          <p:cNvSpPr>
            <a:spLocks noGrp="1" noChangeArrowheads="1"/>
          </p:cNvSpPr>
          <p:nvPr>
            <p:ph type="dt" sz="quarter" idx="1"/>
          </p:nvPr>
        </p:nvSpPr>
        <p:spPr>
          <a:noFill/>
        </p:spPr>
        <p:txBody>
          <a:bodyPr/>
          <a:lstStyle/>
          <a:p>
            <a:r>
              <a:rPr lang="en-GB" smtClean="0"/>
              <a:t>HQFT Scaffold</a:t>
            </a:r>
          </a:p>
        </p:txBody>
      </p:sp>
      <p:sp>
        <p:nvSpPr>
          <p:cNvPr id="61444" name="Rectangle 6"/>
          <p:cNvSpPr>
            <a:spLocks noGrp="1" noChangeArrowheads="1"/>
          </p:cNvSpPr>
          <p:nvPr>
            <p:ph type="ftr" sz="quarter" idx="4"/>
          </p:nvPr>
        </p:nvSpPr>
        <p:spPr>
          <a:noFill/>
        </p:spPr>
        <p:txBody>
          <a:bodyPr/>
          <a:lstStyle/>
          <a:p>
            <a:r>
              <a:rPr lang="en-GB" smtClean="0"/>
              <a:t>Featherstone High School</a:t>
            </a:r>
          </a:p>
        </p:txBody>
      </p:sp>
      <p:sp>
        <p:nvSpPr>
          <p:cNvPr id="61445" name="Rectangle 7"/>
          <p:cNvSpPr>
            <a:spLocks noGrp="1" noChangeArrowheads="1"/>
          </p:cNvSpPr>
          <p:nvPr>
            <p:ph type="sldNum" sz="quarter" idx="5"/>
          </p:nvPr>
        </p:nvSpPr>
        <p:spPr>
          <a:noFill/>
        </p:spPr>
        <p:txBody>
          <a:bodyPr/>
          <a:lstStyle/>
          <a:p>
            <a:fld id="{2D3CEF03-C9BD-4DF0-9AAD-830E183288AA}" type="slidenum">
              <a:rPr lang="en-GB" smtClean="0"/>
              <a:pPr/>
              <a:t>23</a:t>
            </a:fld>
            <a:endParaRPr lang="en-GB" smtClean="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24</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E432752-AC52-4BFB-85E7-5342F9D0E6D4}" type="slidenum">
              <a:rPr lang="en-US">
                <a:solidFill>
                  <a:prstClr val="black"/>
                </a:solidFill>
              </a:rPr>
              <a:pPr/>
              <a:t>25</a:t>
            </a:fld>
            <a:endParaRPr lang="en-US">
              <a:solidFill>
                <a:prstClr val="black"/>
              </a:solidFill>
            </a:endParaRPr>
          </a:p>
        </p:txBody>
      </p:sp>
      <p:sp>
        <p:nvSpPr>
          <p:cNvPr id="6" name="Rectangle 8"/>
          <p:cNvSpPr>
            <a:spLocks noGrp="1" noChangeArrowheads="1"/>
          </p:cNvSpPr>
          <p:nvPr>
            <p:ph type="hdr" sz="quarter"/>
          </p:nvPr>
        </p:nvSpPr>
        <p:spPr>
          <a:ln/>
        </p:spPr>
        <p:txBody>
          <a:bodyPr/>
          <a:lstStyle/>
          <a:p>
            <a:r>
              <a:rPr lang="en-GB">
                <a:solidFill>
                  <a:prstClr val="black"/>
                </a:solidFill>
              </a:rPr>
              <a:t>Boardworks GCSE Science: Biology </a:t>
            </a:r>
          </a:p>
          <a:p>
            <a:r>
              <a:rPr lang="en-GB">
                <a:solidFill>
                  <a:prstClr val="black"/>
                </a:solidFill>
              </a:rPr>
              <a:t>Evolution</a:t>
            </a:r>
          </a:p>
        </p:txBody>
      </p:sp>
      <p:sp>
        <p:nvSpPr>
          <p:cNvPr id="330754" name="Rectangle 2"/>
          <p:cNvSpPr>
            <a:spLocks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099EC6F-E9BC-4A0B-B540-B48A2E579071}" type="slidenum">
              <a:rPr lang="en-US">
                <a:solidFill>
                  <a:prstClr val="black"/>
                </a:solidFill>
              </a:rPr>
              <a:pPr/>
              <a:t>26</a:t>
            </a:fld>
            <a:endParaRPr lang="en-US">
              <a:solidFill>
                <a:prstClr val="black"/>
              </a:solidFill>
            </a:endParaRPr>
          </a:p>
        </p:txBody>
      </p:sp>
      <p:sp>
        <p:nvSpPr>
          <p:cNvPr id="6" name="Rectangle 8"/>
          <p:cNvSpPr>
            <a:spLocks noGrp="1" noChangeArrowheads="1"/>
          </p:cNvSpPr>
          <p:nvPr>
            <p:ph type="hdr" sz="quarter"/>
          </p:nvPr>
        </p:nvSpPr>
        <p:spPr>
          <a:ln/>
        </p:spPr>
        <p:txBody>
          <a:bodyPr/>
          <a:lstStyle/>
          <a:p>
            <a:r>
              <a:rPr lang="en-GB">
                <a:solidFill>
                  <a:prstClr val="black"/>
                </a:solidFill>
              </a:rPr>
              <a:t>Boardworks GCSE Science: Biology </a:t>
            </a:r>
          </a:p>
          <a:p>
            <a:r>
              <a:rPr lang="en-GB">
                <a:solidFill>
                  <a:prstClr val="black"/>
                </a:solidFill>
              </a:rPr>
              <a:t>Evolution</a:t>
            </a:r>
          </a:p>
        </p:txBody>
      </p:sp>
      <p:sp>
        <p:nvSpPr>
          <p:cNvPr id="338946" name="Rectangle 2"/>
          <p:cNvSpPr>
            <a:spLocks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F6AE3FB-EA2E-4643-9B7F-0A419FE8BD27}" type="slidenum">
              <a:rPr lang="en-US">
                <a:solidFill>
                  <a:prstClr val="black"/>
                </a:solidFill>
              </a:rPr>
              <a:pPr/>
              <a:t>27</a:t>
            </a:fld>
            <a:endParaRPr lang="en-US">
              <a:solidFill>
                <a:prstClr val="black"/>
              </a:solidFill>
            </a:endParaRPr>
          </a:p>
        </p:txBody>
      </p:sp>
      <p:sp>
        <p:nvSpPr>
          <p:cNvPr id="6" name="Rectangle 8"/>
          <p:cNvSpPr>
            <a:spLocks noGrp="1" noChangeArrowheads="1"/>
          </p:cNvSpPr>
          <p:nvPr>
            <p:ph type="hdr" sz="quarter"/>
          </p:nvPr>
        </p:nvSpPr>
        <p:spPr>
          <a:ln/>
        </p:spPr>
        <p:txBody>
          <a:bodyPr/>
          <a:lstStyle/>
          <a:p>
            <a:r>
              <a:rPr lang="en-GB">
                <a:solidFill>
                  <a:prstClr val="black"/>
                </a:solidFill>
              </a:rPr>
              <a:t>Boardworks GCSE Science: Biology </a:t>
            </a:r>
          </a:p>
          <a:p>
            <a:r>
              <a:rPr lang="en-GB">
                <a:solidFill>
                  <a:prstClr val="black"/>
                </a:solidFill>
              </a:rPr>
              <a:t>Evolution</a:t>
            </a:r>
          </a:p>
        </p:txBody>
      </p:sp>
      <p:sp>
        <p:nvSpPr>
          <p:cNvPr id="222210" name="Rectangle 2"/>
          <p:cNvSpPr>
            <a:spLocks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GB" b="1"/>
              <a:t>Teacher notes</a:t>
            </a:r>
          </a:p>
          <a:p>
            <a:r>
              <a:rPr lang="en-GB"/>
              <a:t>This six-stage sequence shows how superbugs can arise. Suitable prompts could include:</a:t>
            </a:r>
          </a:p>
          <a:p>
            <a:endParaRPr lang="en-GB"/>
          </a:p>
          <a:p>
            <a:pPr>
              <a:buFontTx/>
              <a:buChar char="•"/>
            </a:pPr>
            <a:r>
              <a:rPr lang="en-GB"/>
              <a:t>Superbugs are produced by natural selection, so what can you tell about the original population of bacteria? Bacteria usually divide in two when they reproduce. What could make vary?</a:t>
            </a:r>
          </a:p>
          <a:p>
            <a:pPr>
              <a:buFontTx/>
              <a:buChar char="•"/>
            </a:pPr>
            <a:r>
              <a:rPr lang="en-GB"/>
              <a:t>What will happen to the percentage of resistant bacteria if they are exposed to antibiotics?</a:t>
            </a:r>
          </a:p>
          <a:p>
            <a:pPr>
              <a:buFontTx/>
              <a:buChar char="•"/>
            </a:pPr>
            <a:r>
              <a:rPr lang="en-GB"/>
              <a:t>Does that mean the resistant bacteria will take over the patient’s body? Could they escape and infect other people too?</a:t>
            </a:r>
          </a:p>
          <a:p>
            <a:pPr>
              <a:buFontTx/>
              <a:buChar char="•"/>
            </a:pPr>
            <a:r>
              <a:rPr lang="en-GB"/>
              <a:t>What if the resistant gene was on a plasmid?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479A3D7-8CAB-421D-A317-FF239003D100}" type="slidenum">
              <a:rPr lang="en-US">
                <a:solidFill>
                  <a:prstClr val="black"/>
                </a:solidFill>
              </a:rPr>
              <a:pPr/>
              <a:t>28</a:t>
            </a:fld>
            <a:endParaRPr lang="en-US">
              <a:solidFill>
                <a:prstClr val="black"/>
              </a:solidFill>
            </a:endParaRPr>
          </a:p>
        </p:txBody>
      </p:sp>
      <p:sp>
        <p:nvSpPr>
          <p:cNvPr id="6" name="Rectangle 8"/>
          <p:cNvSpPr>
            <a:spLocks noGrp="1" noChangeArrowheads="1"/>
          </p:cNvSpPr>
          <p:nvPr>
            <p:ph type="hdr" sz="quarter"/>
          </p:nvPr>
        </p:nvSpPr>
        <p:spPr>
          <a:ln/>
        </p:spPr>
        <p:txBody>
          <a:bodyPr/>
          <a:lstStyle/>
          <a:p>
            <a:r>
              <a:rPr lang="en-GB">
                <a:solidFill>
                  <a:prstClr val="black"/>
                </a:solidFill>
              </a:rPr>
              <a:t>Boardworks GCSE Science: Biology </a:t>
            </a:r>
          </a:p>
          <a:p>
            <a:r>
              <a:rPr lang="en-GB">
                <a:solidFill>
                  <a:prstClr val="black"/>
                </a:solidFill>
              </a:rPr>
              <a:t>Evolution</a:t>
            </a:r>
          </a:p>
        </p:txBody>
      </p:sp>
      <p:sp>
        <p:nvSpPr>
          <p:cNvPr id="292866" name="Rectangle 2"/>
          <p:cNvSpPr>
            <a:spLocks noChangeArrowheads="1" noTextEdit="1"/>
          </p:cNvSpPr>
          <p:nvPr>
            <p:ph type="sldImg"/>
          </p:nvPr>
        </p:nvSpPr>
        <p:spPr>
          <a:ln/>
        </p:spPr>
      </p:sp>
      <p:sp>
        <p:nvSpPr>
          <p:cNvPr id="292867" name="Rectangle 3"/>
          <p:cNvSpPr>
            <a:spLocks noGrp="1" noChangeArrowheads="1"/>
          </p:cNvSpPr>
          <p:nvPr>
            <p:ph type="body" idx="1"/>
          </p:nvPr>
        </p:nvSpPr>
        <p:spPr/>
        <p:txBody>
          <a:bodyPr/>
          <a:lstStyle/>
          <a:p>
            <a:r>
              <a:rPr lang="en-GB" b="1"/>
              <a:t>Photo credit: </a:t>
            </a:r>
            <a:r>
              <a:rPr lang="en-GB"/>
              <a:t>Dr Kari Lounatmaa / Science Photo Library</a:t>
            </a:r>
          </a:p>
          <a:p>
            <a:r>
              <a:rPr lang="en-GB"/>
              <a:t>Coloured transmission electron micrograph (TEM) of a section through a methicillin-resistant </a:t>
            </a:r>
            <a:r>
              <a:rPr lang="en-GB" i="1"/>
              <a:t>Staphylococcus</a:t>
            </a:r>
            <a:r>
              <a:rPr lang="en-GB"/>
              <a:t> </a:t>
            </a:r>
            <a:r>
              <a:rPr lang="en-GB" i="1"/>
              <a:t>aureus</a:t>
            </a:r>
            <a:r>
              <a:rPr lang="en-GB"/>
              <a:t> (MRSA) bacterium. This bacterium is resistant to most antibiotic drugs. </a:t>
            </a:r>
            <a:r>
              <a:rPr lang="en-GB" i="1"/>
              <a:t>Staphylococcus</a:t>
            </a:r>
            <a:r>
              <a:rPr lang="en-GB"/>
              <a:t> </a:t>
            </a:r>
            <a:r>
              <a:rPr lang="en-GB" i="1"/>
              <a:t>aureus</a:t>
            </a:r>
            <a:r>
              <a:rPr lang="en-GB"/>
              <a:t> is a Gram-positive spherical (coccus) bacterium. Here, its capsule (red), cell wall (green) and DNA (</a:t>
            </a:r>
            <a:r>
              <a:rPr lang="en-GB" i="1"/>
              <a:t>deoxyribonucleic</a:t>
            </a:r>
            <a:r>
              <a:rPr lang="en-GB"/>
              <a:t> </a:t>
            </a:r>
            <a:r>
              <a:rPr lang="en-GB" i="1"/>
              <a:t>acid</a:t>
            </a:r>
            <a:r>
              <a:rPr lang="en-GB"/>
              <a:t>) genetic material (yellow) are seen. </a:t>
            </a:r>
            <a:r>
              <a:rPr lang="en-GB" i="1"/>
              <a:t>S. aureus</a:t>
            </a:r>
            <a:r>
              <a:rPr lang="en-GB"/>
              <a:t> can cause boils, abscesses and wound infections. MRSA is of serious concern in hospitals and has caused dangerous outbreaks, particularly in geriatric wards. Its spread may be very hard to control. Magnification: x41,500 at 6x7cm size. x144,000 at 7.5x9.5 inch size.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29</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t>Nadia Habraszewski</a:t>
            </a:r>
          </a:p>
        </p:txBody>
      </p:sp>
      <p:sp>
        <p:nvSpPr>
          <p:cNvPr id="51203"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t>HQFT Scaffold</a:t>
            </a:r>
          </a:p>
        </p:txBody>
      </p:sp>
      <p:sp>
        <p:nvSpPr>
          <p:cNvPr id="51204"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t>Featherstone High School</a:t>
            </a:r>
          </a:p>
        </p:txBody>
      </p:sp>
      <p:sp>
        <p:nvSpPr>
          <p:cNvPr id="51205"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44EEBFA0-FAB1-4524-9AC5-91E2D1F94CBD}" type="slidenum">
              <a:rPr lang="en-GB" sz="1200"/>
              <a:pPr algn="r">
                <a:lnSpc>
                  <a:spcPct val="100000"/>
                </a:lnSpc>
                <a:spcBef>
                  <a:spcPct val="0"/>
                </a:spcBef>
                <a:buFontTx/>
                <a:buNone/>
              </a:pPr>
              <a:t>3</a:t>
            </a:fld>
            <a:endParaRPr lang="en-GB" sz="12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p:spPr>
        <p:txBody>
          <a:bodyPr/>
          <a:lstStyle/>
          <a:p>
            <a:pPr eaLnBrk="1" hangingPunct="1"/>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eaLnBrk="1" hangingPunct="1"/>
            <a:r>
              <a:rPr lang="en-GB" b="1" smtClean="0"/>
              <a:t>Ideas for homework activities:</a:t>
            </a:r>
            <a:br>
              <a:rPr lang="en-GB" b="1" smtClean="0"/>
            </a:br>
            <a:r>
              <a:rPr lang="en-GB" smtClean="0"/>
              <a:t>Three main types of homework: practice, preparation, and extension. </a:t>
            </a:r>
          </a:p>
          <a:p>
            <a:pPr eaLnBrk="1" hangingPunct="1"/>
            <a:r>
              <a:rPr lang="en-GB" smtClean="0"/>
              <a:t>Practice:</a:t>
            </a:r>
          </a:p>
          <a:p>
            <a:pPr eaLnBrk="1" hangingPunct="1"/>
            <a:r>
              <a:rPr lang="en-GB" smtClean="0"/>
              <a:t> Practice assignments reinforce newly acquired skills. For example, students who have just learned a new method of solving a mathematical problem should be given new sample problems to complete on their own. </a:t>
            </a:r>
          </a:p>
          <a:p>
            <a:pPr eaLnBrk="1" hangingPunct="1"/>
            <a:r>
              <a:rPr lang="en-GB" smtClean="0"/>
              <a:t>Preparation:</a:t>
            </a:r>
          </a:p>
          <a:p>
            <a:pPr eaLnBrk="1" hangingPunct="1"/>
            <a:r>
              <a:rPr lang="en-GB" smtClean="0"/>
              <a:t>Preparation assignments help students get ready for activities that will occur in the classroom. Students may, for example, be required to do background research on a topic to be discussed later in class. </a:t>
            </a:r>
          </a:p>
          <a:p>
            <a:pPr eaLnBrk="1" hangingPunct="1"/>
            <a:r>
              <a:rPr lang="en-GB" smtClean="0"/>
              <a:t>Extension:</a:t>
            </a:r>
          </a:p>
          <a:p>
            <a:pPr eaLnBrk="1" hangingPunct="1"/>
            <a:r>
              <a:rPr lang="en-GB" smtClean="0"/>
              <a:t>Extension assignments are frequently long-term continuing projects that parallel classwork. Students must apply previous learning to complete these assignments, which can include science fair projects and presentations. </a:t>
            </a:r>
          </a:p>
          <a:p>
            <a:pPr eaLnBrk="1" hangingPunct="1"/>
            <a:endParaRPr lang="en-GB" smtClean="0"/>
          </a:p>
          <a:p>
            <a:pPr eaLnBrk="1" hangingPunct="1"/>
            <a:r>
              <a:rPr lang="en-GB" smtClean="0"/>
              <a:t>designing a poster, leaflet</a:t>
            </a:r>
          </a:p>
          <a:p>
            <a:pPr eaLnBrk="1" hangingPunct="1"/>
            <a:r>
              <a:rPr lang="en-GB" smtClean="0"/>
              <a:t>carrying out an interview/survey</a:t>
            </a:r>
          </a:p>
          <a:p>
            <a:pPr eaLnBrk="1" hangingPunct="1"/>
            <a:r>
              <a:rPr lang="en-GB" smtClean="0"/>
              <a:t>researching further information</a:t>
            </a:r>
          </a:p>
          <a:p>
            <a:pPr eaLnBrk="1" hangingPunct="1"/>
            <a:r>
              <a:rPr lang="en-GB" smtClean="0"/>
              <a:t>making up a story about key points</a:t>
            </a:r>
          </a:p>
          <a:p>
            <a:pPr eaLnBrk="1" hangingPunct="1"/>
            <a:r>
              <a:rPr lang="en-GB" smtClean="0"/>
              <a:t>reading over notes and highlighting key points</a:t>
            </a:r>
          </a:p>
          <a:p>
            <a:pPr eaLnBrk="1" hangingPunct="1"/>
            <a:r>
              <a:rPr lang="en-GB" smtClean="0"/>
              <a:t>making up a quiz for peers on key points</a:t>
            </a:r>
          </a:p>
          <a:p>
            <a:pPr eaLnBrk="1" hangingPunct="1"/>
            <a:r>
              <a:rPr lang="en-GB" smtClean="0"/>
              <a:t>model mapping</a:t>
            </a:r>
          </a:p>
          <a:p>
            <a:pPr eaLnBrk="1" hangingPunct="1"/>
            <a:r>
              <a:rPr lang="en-GB" smtClean="0"/>
              <a:t>explaining key points to others</a:t>
            </a:r>
          </a:p>
          <a:p>
            <a:pPr eaLnBrk="1" hangingPunct="1"/>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eaLnBrk="1" hangingPunct="1"/>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eaLnBrk="1" hangingPunct="1"/>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eaLnBrk="1" hangingPunct="1"/>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eaLnBrk="1" hangingPunct="1"/>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eaLnBrk="1" hangingPunct="1"/>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4515"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4516"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451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A18A76A9-2EF5-40EC-945B-211649B3A646}" type="slidenum">
              <a:rPr lang="en-GB" sz="1200">
                <a:solidFill>
                  <a:srgbClr val="000000"/>
                </a:solidFill>
              </a:rPr>
              <a:pPr algn="r">
                <a:lnSpc>
                  <a:spcPct val="100000"/>
                </a:lnSpc>
                <a:spcBef>
                  <a:spcPct val="0"/>
                </a:spcBef>
                <a:buFontTx/>
                <a:buNone/>
              </a:pPr>
              <a:t>30</a:t>
            </a:fld>
            <a:endParaRPr lang="en-GB" sz="1200">
              <a:solidFill>
                <a:srgbClr val="000000"/>
              </a:solidFill>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GB" smtClean="0"/>
              <a:t>Nadia Habraszewski</a:t>
            </a:r>
          </a:p>
        </p:txBody>
      </p:sp>
      <p:sp>
        <p:nvSpPr>
          <p:cNvPr id="65539" name="Rectangle 3"/>
          <p:cNvSpPr>
            <a:spLocks noGrp="1" noChangeArrowheads="1"/>
          </p:cNvSpPr>
          <p:nvPr>
            <p:ph type="dt" sz="quarter" idx="1"/>
          </p:nvPr>
        </p:nvSpPr>
        <p:spPr>
          <a:noFill/>
        </p:spPr>
        <p:txBody>
          <a:bodyPr/>
          <a:lstStyle/>
          <a:p>
            <a:r>
              <a:rPr lang="en-GB" smtClean="0"/>
              <a:t>HQFT Scaffold</a:t>
            </a:r>
          </a:p>
        </p:txBody>
      </p:sp>
      <p:sp>
        <p:nvSpPr>
          <p:cNvPr id="65540" name="Rectangle 6"/>
          <p:cNvSpPr>
            <a:spLocks noGrp="1" noChangeArrowheads="1"/>
          </p:cNvSpPr>
          <p:nvPr>
            <p:ph type="ftr" sz="quarter" idx="4"/>
          </p:nvPr>
        </p:nvSpPr>
        <p:spPr>
          <a:noFill/>
        </p:spPr>
        <p:txBody>
          <a:bodyPr/>
          <a:lstStyle/>
          <a:p>
            <a:r>
              <a:rPr lang="en-GB" smtClean="0"/>
              <a:t>Featherstone High School</a:t>
            </a:r>
          </a:p>
        </p:txBody>
      </p:sp>
      <p:sp>
        <p:nvSpPr>
          <p:cNvPr id="65541" name="Rectangle 7"/>
          <p:cNvSpPr>
            <a:spLocks noGrp="1" noChangeArrowheads="1"/>
          </p:cNvSpPr>
          <p:nvPr>
            <p:ph type="sldNum" sz="quarter" idx="5"/>
          </p:nvPr>
        </p:nvSpPr>
        <p:spPr>
          <a:noFill/>
        </p:spPr>
        <p:txBody>
          <a:bodyPr/>
          <a:lstStyle/>
          <a:p>
            <a:fld id="{1F7FA5FD-3568-4D8C-AD92-59E7F88B7A46}" type="slidenum">
              <a:rPr lang="en-GB" smtClean="0"/>
              <a:pPr/>
              <a:t>31</a:t>
            </a:fld>
            <a:endParaRPr lang="en-GB" smtClean="0"/>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p:spPr>
        <p:txBody>
          <a:bodyPr/>
          <a:lstStyle/>
          <a:p>
            <a:pPr eaLnBrk="1" hangingPunct="1"/>
            <a:r>
              <a:rPr lang="en-GB" smtClean="0"/>
              <a:t>Can be done as self or peer assessment activity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GB" smtClean="0"/>
              <a:t>Nadia Habraszewski</a:t>
            </a:r>
          </a:p>
        </p:txBody>
      </p:sp>
      <p:sp>
        <p:nvSpPr>
          <p:cNvPr id="66563" name="Rectangle 3"/>
          <p:cNvSpPr>
            <a:spLocks noGrp="1" noChangeArrowheads="1"/>
          </p:cNvSpPr>
          <p:nvPr>
            <p:ph type="dt" sz="quarter" idx="1"/>
          </p:nvPr>
        </p:nvSpPr>
        <p:spPr>
          <a:noFill/>
        </p:spPr>
        <p:txBody>
          <a:bodyPr/>
          <a:lstStyle/>
          <a:p>
            <a:r>
              <a:rPr lang="en-GB" smtClean="0"/>
              <a:t>HQFT Scaffold</a:t>
            </a:r>
          </a:p>
        </p:txBody>
      </p:sp>
      <p:sp>
        <p:nvSpPr>
          <p:cNvPr id="66564" name="Rectangle 6"/>
          <p:cNvSpPr>
            <a:spLocks noGrp="1" noChangeArrowheads="1"/>
          </p:cNvSpPr>
          <p:nvPr>
            <p:ph type="ftr" sz="quarter" idx="4"/>
          </p:nvPr>
        </p:nvSpPr>
        <p:spPr>
          <a:noFill/>
        </p:spPr>
        <p:txBody>
          <a:bodyPr/>
          <a:lstStyle/>
          <a:p>
            <a:r>
              <a:rPr lang="en-GB" smtClean="0"/>
              <a:t>Featherstone High School</a:t>
            </a:r>
          </a:p>
        </p:txBody>
      </p:sp>
      <p:sp>
        <p:nvSpPr>
          <p:cNvPr id="66565" name="Rectangle 7"/>
          <p:cNvSpPr>
            <a:spLocks noGrp="1" noChangeArrowheads="1"/>
          </p:cNvSpPr>
          <p:nvPr>
            <p:ph type="sldNum" sz="quarter" idx="5"/>
          </p:nvPr>
        </p:nvSpPr>
        <p:spPr>
          <a:noFill/>
        </p:spPr>
        <p:txBody>
          <a:bodyPr/>
          <a:lstStyle/>
          <a:p>
            <a:fld id="{CFC38629-A40F-40BC-97FD-CDF91861D35E}" type="slidenum">
              <a:rPr lang="en-GB" smtClean="0"/>
              <a:pPr/>
              <a:t>32</a:t>
            </a:fld>
            <a:endParaRPr lang="en-GB"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p:spPr>
        <p:txBody>
          <a:bodyPr/>
          <a:lstStyle/>
          <a:p>
            <a:pPr eaLnBrk="1" hangingPunct="1"/>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endParaRPr lang="en-GB" u="sng" smtClean="0"/>
          </a:p>
          <a:p>
            <a:pPr eaLnBrk="1" hangingPunct="1"/>
            <a:r>
              <a:rPr lang="en-GB" u="sng" smtClean="0"/>
              <a:t>Ideas for interactive Review activities (can also be for Connectors)</a:t>
            </a:r>
          </a:p>
          <a:p>
            <a:pPr eaLnBrk="1" hangingPunct="1"/>
            <a:r>
              <a:rPr lang="en-GB" u="sng" smtClean="0"/>
              <a:t>Pass the parcel</a:t>
            </a:r>
            <a:endParaRPr lang="en-GB" smtClean="0"/>
          </a:p>
          <a:p>
            <a:pPr eaLnBrk="1" hangingPunct="1"/>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r>
              <a:rPr lang="en-GB" smtClean="0"/>
              <a:t>Could also be used to review what they learnt in the previous session by filling the box with questions which the children should answer when they pick them out.</a:t>
            </a:r>
          </a:p>
          <a:p>
            <a:pPr eaLnBrk="1" hangingPunct="1"/>
            <a:r>
              <a:rPr lang="en-GB" u="sng" smtClean="0"/>
              <a:t>Move to the answer</a:t>
            </a:r>
            <a:endParaRPr lang="en-GB" smtClean="0"/>
          </a:p>
          <a:p>
            <a:pPr eaLnBrk="1" hangingPunct="1"/>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r>
              <a:rPr lang="en-GB" u="sng" smtClean="0"/>
              <a:t>Beat the teacher</a:t>
            </a:r>
            <a:endParaRPr lang="en-GB" smtClean="0"/>
          </a:p>
          <a:p>
            <a:pPr eaLnBrk="1" hangingPunct="1"/>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r>
              <a:rPr lang="en-GB" u="sng" smtClean="0"/>
              <a:t>Bingo</a:t>
            </a:r>
            <a:endParaRPr lang="en-GB" smtClean="0"/>
          </a:p>
          <a:p>
            <a:pPr eaLnBrk="1" hangingPunct="1"/>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r>
              <a:rPr lang="en-GB" smtClean="0"/>
              <a:t>Definition bingo where you give the children a selection of words to choose 4 from, then you read the definitions. First one to cross off their 4 words wins. It works well with maths, science, geography and French.</a:t>
            </a:r>
          </a:p>
          <a:p>
            <a:pPr eaLnBrk="1" hangingPunct="1"/>
            <a:r>
              <a:rPr lang="en-GB" u="sng" smtClean="0"/>
              <a:t>Box game</a:t>
            </a:r>
            <a:endParaRPr lang="en-GB" smtClean="0"/>
          </a:p>
          <a:p>
            <a:pPr eaLnBrk="1" hangingPunct="1"/>
            <a:r>
              <a:rPr lang="en-GB" smtClean="0"/>
              <a:t>Child comes up to the front and steps into the imaginary box (but there's no reason why it couldn't be real!), they then can't leave until they get a question correct (maths).</a:t>
            </a:r>
          </a:p>
          <a:p>
            <a:pPr eaLnBrk="1" hangingPunct="1"/>
            <a:r>
              <a:rPr lang="en-GB" u="sng" smtClean="0"/>
              <a:t>Easy/Medium/Hard/Mega-hard</a:t>
            </a:r>
            <a:endParaRPr lang="en-GB" smtClean="0"/>
          </a:p>
          <a:p>
            <a:pPr eaLnBrk="1" hangingPunct="1"/>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r>
              <a:rPr lang="en-GB" u="sng" smtClean="0"/>
              <a:t>Blockbusters</a:t>
            </a:r>
            <a:endParaRPr lang="en-GB" smtClean="0">
              <a:hlinkClick r:id="rId3"/>
            </a:endParaRPr>
          </a:p>
          <a:p>
            <a:pPr eaLnBrk="1" hangingPunct="1"/>
            <a:r>
              <a:rPr lang="en-GB" smtClean="0">
                <a:hlinkClick r:id="rId3"/>
              </a:rPr>
              <a:t>http://www.bigbrownenvelope.co.uk/</a:t>
            </a:r>
            <a:r>
              <a:rPr lang="en-GB" smtClean="0"/>
              <a:t> - version for promethean and smartboard on here.</a:t>
            </a:r>
            <a:endParaRPr lang="en-GB" smtClean="0">
              <a:hlinkClick r:id="rId4"/>
            </a:endParaRPr>
          </a:p>
          <a:p>
            <a:pPr eaLnBrk="1" hangingPunct="1"/>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r>
              <a:rPr lang="en-GB" u="sng" smtClean="0"/>
              <a:t>Who wants to be a millionaire? </a:t>
            </a:r>
            <a:endParaRPr lang="en-GB" smtClean="0">
              <a:hlinkClick r:id="rId5"/>
            </a:endParaRPr>
          </a:p>
          <a:p>
            <a:pPr eaLnBrk="1" hangingPunct="1"/>
            <a:r>
              <a:rPr lang="en-GB" smtClean="0">
                <a:hlinkClick r:id="rId5"/>
              </a:rPr>
              <a:t>www.primaryresources.co.uk</a:t>
            </a:r>
            <a:r>
              <a:rPr lang="en-GB" smtClean="0"/>
              <a:t> (sorry, can’t provide an actual link as they don’t work for some reason!) hosts a free powerpoint version of this.</a:t>
            </a:r>
          </a:p>
          <a:p>
            <a:pPr eaLnBrk="1" hangingPunct="1"/>
            <a:r>
              <a:rPr lang="en-GB" u="sng" smtClean="0"/>
              <a:t>Find me a partner</a:t>
            </a:r>
            <a:endParaRPr lang="en-GB" smtClean="0"/>
          </a:p>
          <a:p>
            <a:pPr eaLnBrk="1" hangingPunct="1"/>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r>
              <a:rPr lang="en-GB" u="sng" smtClean="0"/>
              <a:t>Question answer match</a:t>
            </a:r>
            <a:endParaRPr lang="en-GB" smtClean="0"/>
          </a:p>
          <a:p>
            <a:pPr eaLnBrk="1" hangingPunct="1"/>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r>
              <a:rPr lang="en-GB" u="sng" smtClean="0"/>
              <a:t>Charades</a:t>
            </a:r>
            <a:endParaRPr lang="en-GB" smtClean="0"/>
          </a:p>
          <a:p>
            <a:pPr eaLnBrk="1" hangingPunct="1"/>
            <a:r>
              <a:rPr lang="en-GB" smtClean="0"/>
              <a:t>Get them to act an adverb or another term you have learnt during the lesson and the other children have to guess it.</a:t>
            </a:r>
          </a:p>
          <a:p>
            <a:pPr eaLnBrk="1" hangingPunct="1"/>
            <a:r>
              <a:rPr lang="en-GB" u="sng" smtClean="0"/>
              <a:t>Taboo</a:t>
            </a:r>
            <a:endParaRPr lang="en-GB" smtClean="0"/>
          </a:p>
          <a:p>
            <a:pPr eaLnBrk="1" hangingPunct="1"/>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r>
              <a:rPr lang="en-GB" u="sng" smtClean="0"/>
              <a:t>Odd one out</a:t>
            </a:r>
            <a:endParaRPr lang="en-GB" smtClean="0"/>
          </a:p>
          <a:p>
            <a:pPr eaLnBrk="1" hangingPunct="1"/>
            <a:r>
              <a:rPr lang="en-GB" smtClean="0"/>
              <a:t>Provide children with a set of three statements.  Children should decide which is the odd one out and why.  They must also be prepared to justify their choice.</a:t>
            </a:r>
            <a:endParaRPr lang="en-GB" u="sng" smtClean="0"/>
          </a:p>
          <a:p>
            <a:pPr eaLnBrk="1" hangingPunct="1"/>
            <a:r>
              <a:rPr lang="en-GB" u="sng" smtClean="0"/>
              <a:t>Hotseating</a:t>
            </a:r>
            <a:endParaRPr lang="en-GB" smtClean="0"/>
          </a:p>
          <a:p>
            <a:pPr eaLnBrk="1" hangingPunct="1"/>
            <a:r>
              <a:rPr lang="en-GB" smtClean="0"/>
              <a:t>Need I say more?</a:t>
            </a:r>
          </a:p>
          <a:p>
            <a:pPr eaLnBrk="1" hangingPunct="1"/>
            <a:r>
              <a:rPr lang="en-GB" u="sng" smtClean="0"/>
              <a:t>Call my bluff</a:t>
            </a:r>
            <a:endParaRPr lang="en-GB" smtClean="0"/>
          </a:p>
          <a:p>
            <a:pPr eaLnBrk="1" hangingPunct="1"/>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r>
              <a:rPr lang="en-GB" u="sng" smtClean="0"/>
              <a:t>Mystery Number Game</a:t>
            </a:r>
            <a:endParaRPr lang="en-GB" smtClean="0"/>
          </a:p>
          <a:p>
            <a:pPr eaLnBrk="1" hangingPunct="1"/>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r>
              <a:rPr lang="en-GB" u="sng" smtClean="0"/>
              <a:t>Fizz Buzz</a:t>
            </a:r>
            <a:endParaRPr lang="en-GB" smtClean="0"/>
          </a:p>
          <a:p>
            <a:pPr eaLnBrk="1" hangingPunct="1"/>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r>
              <a:rPr lang="en-GB" u="sng" smtClean="0"/>
              <a:t>First letter – last letter</a:t>
            </a:r>
            <a:endParaRPr lang="en-GB" smtClean="0"/>
          </a:p>
          <a:p>
            <a:pPr eaLnBrk="1" hangingPunct="1"/>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r>
              <a:rPr lang="en-GB" u="sng" smtClean="0"/>
              <a:t>Definitions</a:t>
            </a:r>
            <a:endParaRPr lang="en-GB" smtClean="0"/>
          </a:p>
          <a:p>
            <a:pPr eaLnBrk="1" hangingPunct="1"/>
            <a:r>
              <a:rPr lang="en-GB" smtClean="0"/>
              <a:t>Have set of words and definitions (good for literacy but also for science vocabulary or other topic vocabulary)</a:t>
            </a:r>
          </a:p>
          <a:p>
            <a:pPr eaLnBrk="1" hangingPunct="1"/>
            <a:r>
              <a:rPr lang="en-GB" smtClean="0"/>
              <a:t>hand out and kids move around trying to find their partner word/definition</a:t>
            </a:r>
          </a:p>
          <a:p>
            <a:pPr eaLnBrk="1" hangingPunct="1"/>
            <a:r>
              <a:rPr lang="en-GB" smtClean="0"/>
              <a:t>use to play bingo cards have words teacher reads definitions </a:t>
            </a:r>
          </a:p>
          <a:p>
            <a:pPr eaLnBrk="1" hangingPunct="1"/>
            <a:r>
              <a:rPr lang="en-GB" smtClean="0"/>
              <a:t>on table how quick can you match them all</a:t>
            </a:r>
          </a:p>
          <a:p>
            <a:pPr eaLnBrk="1" hangingPunct="1"/>
            <a:r>
              <a:rPr lang="en-GB" smtClean="0"/>
              <a:t>use later as pairs game in independent time</a:t>
            </a:r>
          </a:p>
          <a:p>
            <a:pPr eaLnBrk="1" hangingPunct="1"/>
            <a:r>
              <a:rPr lang="en-GB" u="sng" smtClean="0"/>
              <a:t>Spot the Mistake</a:t>
            </a:r>
            <a:endParaRPr lang="en-GB" smtClean="0"/>
          </a:p>
          <a:p>
            <a:pPr eaLnBrk="1" hangingPunct="1"/>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r>
              <a:rPr lang="en-GB" u="sng" smtClean="0"/>
              <a:t>Jump up!</a:t>
            </a:r>
            <a:endParaRPr lang="en-GB" smtClean="0"/>
          </a:p>
          <a:p>
            <a:pPr eaLnBrk="1" hangingPunct="1"/>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r>
              <a:rPr lang="en-GB" u="sng" smtClean="0"/>
              <a:t>Alien Counting</a:t>
            </a:r>
            <a:endParaRPr lang="en-GB" smtClean="0"/>
          </a:p>
          <a:p>
            <a:pPr eaLnBrk="1" hangingPunct="1"/>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r>
              <a:rPr lang="en-GB" u="sng" smtClean="0"/>
              <a:t>Cut up – back together</a:t>
            </a:r>
            <a:endParaRPr lang="en-GB" smtClean="0"/>
          </a:p>
          <a:p>
            <a:pPr eaLnBrk="1" hangingPunct="1"/>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r>
              <a:rPr lang="en-GB" u="sng" smtClean="0"/>
              <a:t>Odd one out</a:t>
            </a:r>
            <a:endParaRPr lang="en-GB" smtClean="0"/>
          </a:p>
          <a:p>
            <a:pPr eaLnBrk="1" hangingPunct="1"/>
            <a:r>
              <a:rPr lang="en-GB" smtClean="0"/>
              <a:t>Provide the children with a selection of 5 words (give the pictures to match if you like) – children should decide the odd one out.</a:t>
            </a:r>
          </a:p>
          <a:p>
            <a:pPr eaLnBrk="1" hangingPunct="1"/>
            <a:r>
              <a:rPr lang="en-GB" smtClean="0"/>
              <a:t>Plum, onion, carrot, cabbage, broccoli </a:t>
            </a:r>
          </a:p>
          <a:p>
            <a:pPr eaLnBrk="1" hangingPunct="1"/>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r>
              <a:rPr lang="en-GB" u="sng" smtClean="0"/>
              <a:t>Eyes closed</a:t>
            </a:r>
            <a:endParaRPr lang="en-GB" smtClean="0"/>
          </a:p>
          <a:p>
            <a:pPr eaLnBrk="1" hangingPunct="1"/>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r>
              <a:rPr lang="en-GB" u="sng" smtClean="0"/>
              <a:t>What’s the question?</a:t>
            </a:r>
            <a:endParaRPr lang="en-GB" smtClean="0"/>
          </a:p>
          <a:p>
            <a:pPr eaLnBrk="1" hangingPunct="1"/>
            <a:r>
              <a:rPr lang="en-GB" smtClean="0"/>
              <a:t>Give them an answer and ask them what the question is. This generates discussion.</a:t>
            </a:r>
            <a:endParaRPr lang="en-GB" u="sng" smtClean="0"/>
          </a:p>
          <a:p>
            <a:pPr eaLnBrk="1" hangingPunct="1"/>
            <a:r>
              <a:rPr lang="en-GB" u="sng" smtClean="0"/>
              <a:t>Making numbers</a:t>
            </a:r>
            <a:endParaRPr lang="en-GB" smtClean="0"/>
          </a:p>
          <a:p>
            <a:pPr eaLnBrk="1" hangingPunct="1"/>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r>
              <a:rPr lang="en-GB" u="sng" smtClean="0"/>
              <a:t>Bus Queue – ordering numbers</a:t>
            </a:r>
            <a:endParaRPr lang="en-GB" smtClean="0"/>
          </a:p>
          <a:p>
            <a:pPr eaLnBrk="1" hangingPunct="1"/>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r>
              <a:rPr lang="en-GB" u="sng" smtClean="0"/>
              <a:t>5 answers – fastest fingers</a:t>
            </a:r>
            <a:endParaRPr lang="en-GB" smtClean="0"/>
          </a:p>
          <a:p>
            <a:pPr eaLnBrk="1" hangingPunct="1"/>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r>
              <a:rPr lang="en-GB" u="sng" smtClean="0"/>
              <a:t>Odd and even popcorn</a:t>
            </a:r>
            <a:endParaRPr lang="en-GB" smtClean="0"/>
          </a:p>
          <a:p>
            <a:pPr eaLnBrk="1" hangingPunct="1"/>
            <a:r>
              <a:rPr lang="en-GB" smtClean="0"/>
              <a:t>All children stand behind their chairs. If you shout out a even number they crouch down, and if an odd number they jump up? Last few in win.</a:t>
            </a:r>
            <a:endParaRPr lang="en-GB" u="sng" smtClean="0"/>
          </a:p>
          <a:p>
            <a:pPr eaLnBrk="1" hangingPunct="1"/>
            <a:r>
              <a:rPr lang="en-GB" u="sng" smtClean="0"/>
              <a:t>Number Bonds – ball/beanbag</a:t>
            </a:r>
            <a:endParaRPr lang="en-GB" smtClean="0"/>
          </a:p>
          <a:p>
            <a:pPr eaLnBrk="1" hangingPunct="1"/>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r>
              <a:rPr lang="en-GB" smtClean="0"/>
              <a:t>The bond to ten game is very versatile. For example, what about making it the 'doubling' game, or the 'one less' game, or the 'nine more' game?</a:t>
            </a:r>
            <a:endParaRPr lang="en-GB" u="sng" smtClean="0"/>
          </a:p>
          <a:p>
            <a:pPr eaLnBrk="1" hangingPunct="1"/>
            <a:r>
              <a:rPr lang="en-GB" smtClean="0"/>
              <a:t/>
            </a:r>
            <a:br>
              <a:rPr lang="en-GB" smtClean="0"/>
            </a:br>
            <a:r>
              <a:rPr lang="en-GB" u="sng" smtClean="0"/>
              <a:t>Noun/Adjective Game</a:t>
            </a:r>
            <a:endParaRPr lang="en-GB" smtClean="0"/>
          </a:p>
          <a:p>
            <a:pPr eaLnBrk="1" hangingPunct="1"/>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r>
              <a:rPr lang="en-GB" u="sng" smtClean="0"/>
              <a:t>Words within words</a:t>
            </a:r>
            <a:endParaRPr lang="en-GB" smtClean="0"/>
          </a:p>
          <a:p>
            <a:pPr eaLnBrk="1" hangingPunct="1"/>
            <a:r>
              <a:rPr lang="en-GB" smtClean="0"/>
              <a:t>Write a word on board and they look for other words hidden in it.</a:t>
            </a:r>
            <a:endParaRPr lang="en-GB" u="sng" smtClean="0"/>
          </a:p>
          <a:p>
            <a:pPr eaLnBrk="1" hangingPunct="1"/>
            <a:r>
              <a:rPr lang="en-GB" u="sng" smtClean="0"/>
              <a:t>Football</a:t>
            </a:r>
            <a:endParaRPr lang="en-GB" smtClean="0"/>
          </a:p>
          <a:p>
            <a:pPr eaLnBrk="1" hangingPunct="1"/>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r>
              <a:rPr lang="en-GB" u="sng" smtClean="0"/>
              <a:t>Pick ‘n’ Mix</a:t>
            </a:r>
            <a:endParaRPr lang="en-GB" smtClean="0"/>
          </a:p>
          <a:p>
            <a:pPr eaLnBrk="1" hangingPunct="1"/>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r>
              <a:rPr lang="en-GB" u="sng" smtClean="0"/>
              <a:t>Fly Swatters</a:t>
            </a:r>
            <a:endParaRPr lang="en-GB" smtClean="0"/>
          </a:p>
          <a:p>
            <a:pPr eaLnBrk="1" hangingPunct="1"/>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r>
              <a:rPr lang="en-GB" u="sng" smtClean="0"/>
              <a:t>Volcanoes and Lakes</a:t>
            </a:r>
            <a:endParaRPr lang="en-GB" smtClean="0"/>
          </a:p>
          <a:p>
            <a:pPr eaLnBrk="1" hangingPunct="1"/>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r>
              <a:rPr lang="en-GB" u="sng" smtClean="0"/>
              <a:t>Countdown</a:t>
            </a:r>
            <a:endParaRPr lang="en-GB" smtClean="0">
              <a:hlinkClick r:id="rId13"/>
            </a:endParaRPr>
          </a:p>
          <a:p>
            <a:pPr eaLnBrk="1" hangingPunct="1"/>
            <a:r>
              <a:rPr lang="en-GB" smtClean="0">
                <a:hlinkClick r:id="rId13"/>
              </a:rPr>
              <a:t>http://www.woodlands-junior.kent.sch.uk/maths/countdown/</a:t>
            </a:r>
            <a:r>
              <a:rPr lang="en-GB"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GB" smtClean="0"/>
              <a:t>Nadia Habraszewski</a:t>
            </a:r>
          </a:p>
        </p:txBody>
      </p:sp>
      <p:sp>
        <p:nvSpPr>
          <p:cNvPr id="52227" name="Rectangle 3"/>
          <p:cNvSpPr>
            <a:spLocks noGrp="1" noChangeArrowheads="1"/>
          </p:cNvSpPr>
          <p:nvPr>
            <p:ph type="dt" sz="quarter" idx="1"/>
          </p:nvPr>
        </p:nvSpPr>
        <p:spPr>
          <a:noFill/>
        </p:spPr>
        <p:txBody>
          <a:bodyPr/>
          <a:lstStyle/>
          <a:p>
            <a:r>
              <a:rPr lang="en-GB" smtClean="0"/>
              <a:t>HQFT Scaffold</a:t>
            </a:r>
          </a:p>
        </p:txBody>
      </p:sp>
      <p:sp>
        <p:nvSpPr>
          <p:cNvPr id="52228" name="Rectangle 6"/>
          <p:cNvSpPr>
            <a:spLocks noGrp="1" noChangeArrowheads="1"/>
          </p:cNvSpPr>
          <p:nvPr>
            <p:ph type="ftr" sz="quarter" idx="4"/>
          </p:nvPr>
        </p:nvSpPr>
        <p:spPr>
          <a:noFill/>
        </p:spPr>
        <p:txBody>
          <a:bodyPr/>
          <a:lstStyle/>
          <a:p>
            <a:r>
              <a:rPr lang="en-GB" smtClean="0"/>
              <a:t>Featherstone High School</a:t>
            </a:r>
          </a:p>
        </p:txBody>
      </p:sp>
      <p:sp>
        <p:nvSpPr>
          <p:cNvPr id="52229" name="Rectangle 7"/>
          <p:cNvSpPr>
            <a:spLocks noGrp="1" noChangeArrowheads="1"/>
          </p:cNvSpPr>
          <p:nvPr>
            <p:ph type="sldNum" sz="quarter" idx="5"/>
          </p:nvPr>
        </p:nvSpPr>
        <p:spPr>
          <a:noFill/>
        </p:spPr>
        <p:txBody>
          <a:bodyPr/>
          <a:lstStyle/>
          <a:p>
            <a:fld id="{82C6F6CC-7DE6-41E2-A0F2-F88AD553ECDC}" type="slidenum">
              <a:rPr lang="en-GB" smtClean="0"/>
              <a:pPr/>
              <a:t>4</a:t>
            </a:fld>
            <a:endParaRPr lang="en-GB" smtClean="0"/>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p:spPr>
        <p:txBody>
          <a:bodyPr/>
          <a:lstStyle/>
          <a:p>
            <a:pPr marL="228600" indent="-228600" eaLnBrk="1" hangingPunct="1"/>
            <a:r>
              <a:rPr lang="en-GB" smtClean="0"/>
              <a:t>Big Picture Ideas:</a:t>
            </a:r>
          </a:p>
          <a:p>
            <a:pPr marL="228600" indent="-228600" eaLnBrk="1" hangingPunct="1"/>
            <a:endParaRPr lang="en-GB" smtClean="0"/>
          </a:p>
          <a:p>
            <a:pPr marL="228600" indent="-228600" eaLnBrk="1" hangingPunct="1">
              <a:buFontTx/>
              <a:buAutoNum type="arabicParenR"/>
            </a:pPr>
            <a:r>
              <a:rPr lang="en-GB" smtClean="0"/>
              <a:t> Pose a problem/key Question for pupils to solve by the end of the lesson using the new understanding they gain along the way</a:t>
            </a:r>
          </a:p>
          <a:p>
            <a:pPr marL="228600" indent="-228600" eaLnBrk="1" hangingPunct="1">
              <a:buFontTx/>
              <a:buAutoNum type="arabicParenR"/>
            </a:pPr>
            <a:r>
              <a:rPr lang="en-GB" smtClean="0"/>
              <a:t> Select a wow factor video clip to stimulate pupil engagement</a:t>
            </a:r>
          </a:p>
          <a:p>
            <a:pPr marL="228600" indent="-228600" eaLnBrk="1" hangingPunct="1">
              <a:buFontTx/>
              <a:buAutoNum type="arabicParenR"/>
            </a:pPr>
            <a:r>
              <a:rPr lang="en-GB" smtClean="0"/>
              <a:t> Add in a music clip connected to the lesson subject and ask pupils to suggest links.</a:t>
            </a:r>
          </a:p>
          <a:p>
            <a:pPr marL="228600" indent="-228600" eaLnBrk="1" hangingPunct="1">
              <a:buFontTx/>
              <a:buAutoNum type="arabicParenR"/>
            </a:pPr>
            <a:r>
              <a:rPr lang="en-GB" smtClean="0"/>
              <a:t> Find a Youtube clip of a professional who works in a related field</a:t>
            </a:r>
          </a:p>
          <a:p>
            <a:pPr marL="228600" indent="-228600" eaLnBrk="1" hangingPunct="1">
              <a:buFontTx/>
              <a:buAutoNum type="arabicParenR"/>
            </a:pPr>
            <a:r>
              <a:rPr lang="en-GB" smtClean="0"/>
              <a:t> provide pupils with an overview of where this lesson fits in to the rest of the topic/module.</a:t>
            </a:r>
          </a:p>
          <a:p>
            <a:pPr marL="228600" indent="-228600" eaLnBrk="1" hangingPunct="1"/>
            <a:endParaRPr lang="en-GB" smtClean="0"/>
          </a:p>
          <a:p>
            <a:pPr marL="228600" indent="-228600" eaLnBrk="1" hangingPunct="1">
              <a:buFontTx/>
              <a:buAutoNum type="arabicParenR"/>
            </a:pPr>
            <a:endParaRPr lang="en-GB" smtClean="0"/>
          </a:p>
          <a:p>
            <a:pPr marL="228600" indent="-22860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n-GB" smtClean="0"/>
              <a:t>Nadia Habraszewski</a:t>
            </a:r>
          </a:p>
        </p:txBody>
      </p:sp>
      <p:sp>
        <p:nvSpPr>
          <p:cNvPr id="53251" name="Rectangle 3"/>
          <p:cNvSpPr>
            <a:spLocks noGrp="1" noChangeArrowheads="1"/>
          </p:cNvSpPr>
          <p:nvPr>
            <p:ph type="dt" sz="quarter" idx="1"/>
          </p:nvPr>
        </p:nvSpPr>
        <p:spPr>
          <a:noFill/>
        </p:spPr>
        <p:txBody>
          <a:bodyPr/>
          <a:lstStyle/>
          <a:p>
            <a:r>
              <a:rPr lang="en-GB" smtClean="0"/>
              <a:t>HQFT Scaffold</a:t>
            </a:r>
          </a:p>
        </p:txBody>
      </p:sp>
      <p:sp>
        <p:nvSpPr>
          <p:cNvPr id="53252" name="Rectangle 6"/>
          <p:cNvSpPr>
            <a:spLocks noGrp="1" noChangeArrowheads="1"/>
          </p:cNvSpPr>
          <p:nvPr>
            <p:ph type="ftr" sz="quarter" idx="4"/>
          </p:nvPr>
        </p:nvSpPr>
        <p:spPr>
          <a:noFill/>
        </p:spPr>
        <p:txBody>
          <a:bodyPr/>
          <a:lstStyle/>
          <a:p>
            <a:r>
              <a:rPr lang="en-GB" smtClean="0"/>
              <a:t>Featherstone High School</a:t>
            </a:r>
          </a:p>
        </p:txBody>
      </p:sp>
      <p:sp>
        <p:nvSpPr>
          <p:cNvPr id="53253" name="Rectangle 7"/>
          <p:cNvSpPr>
            <a:spLocks noGrp="1" noChangeArrowheads="1"/>
          </p:cNvSpPr>
          <p:nvPr>
            <p:ph type="sldNum" sz="quarter" idx="5"/>
          </p:nvPr>
        </p:nvSpPr>
        <p:spPr>
          <a:noFill/>
        </p:spPr>
        <p:txBody>
          <a:bodyPr/>
          <a:lstStyle/>
          <a:p>
            <a:fld id="{4257FA29-E670-4A5D-8147-5E716F38B6E1}" type="slidenum">
              <a:rPr lang="en-GB" smtClean="0"/>
              <a:pPr/>
              <a:t>5</a:t>
            </a:fld>
            <a:endParaRPr lang="en-GB" smtClean="0"/>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p:spPr>
        <p:txBody>
          <a:bodyPr/>
          <a:lstStyle/>
          <a:p>
            <a:pPr eaLnBrk="1" hangingPunct="1"/>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6</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7</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8</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9</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22F7DCBD-9B81-4D37-8E05-6C4E59A811FD}"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2A97A477-228A-419F-A211-4572095B6941}" type="datetime10">
              <a:rPr lang="en-GB"/>
              <a:pPr>
                <a:defRPr/>
              </a:pPr>
              <a:t>19:29</a:t>
            </a:fld>
            <a:endParaRPr lang="en-GB"/>
          </a:p>
        </p:txBody>
      </p:sp>
    </p:spTree>
  </p:cSld>
  <p:clrMapOvr>
    <a:masterClrMapping/>
  </p:clrMapOvr>
  <p:transition spd="med">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507798CC-9888-476B-8E2E-85ECFA4158C4}"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FB1259D7-9BCF-4241-8EAC-59C7B95982D3}" type="datetime10">
              <a:rPr lang="en-GB"/>
              <a:pPr>
                <a:defRPr/>
              </a:pPr>
              <a:t>19:29</a:t>
            </a:fld>
            <a:endParaRPr lang="en-GB"/>
          </a:p>
        </p:txBody>
      </p:sp>
    </p:spTree>
  </p:cSld>
  <p:clrMapOvr>
    <a:masterClrMapping/>
  </p:clrMapOvr>
  <p:transition spd="med">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AE0CFFB4-20BF-4AC4-AD42-8F626DDA4BD8}"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02F4E3F9-5A1A-467F-8D6C-55C2637BDB7B}" type="datetime10">
              <a:rPr lang="en-GB"/>
              <a:pPr>
                <a:defRPr/>
              </a:pPr>
              <a:t>19:29</a:t>
            </a:fld>
            <a:endParaRPr lang="en-GB"/>
          </a:p>
        </p:txBody>
      </p:sp>
    </p:spTree>
  </p:cSld>
  <p:clrMapOvr>
    <a:masterClrMapping/>
  </p:clrMapOvr>
  <p:transition spd="med">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a:defRPr/>
            </a:lvl1pPr>
          </a:lstStyle>
          <a:p>
            <a:pPr>
              <a:defRPr/>
            </a:pPr>
            <a:fld id="{CA441155-82BA-4775-B2EF-5B9CB1BDC91C}"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6C81E4FE-8E97-413F-A500-F509CC42336C}" type="datetime10">
              <a:rPr lang="en-GB"/>
              <a:pPr>
                <a:defRPr/>
              </a:pPr>
              <a:t>19:29</a:t>
            </a:fld>
            <a:endParaRPr lang="en-GB"/>
          </a:p>
        </p:txBody>
      </p:sp>
    </p:spTree>
  </p:cSld>
  <p:clrMapOvr>
    <a:masterClrMapping/>
  </p:clrMapOvr>
  <p:transition spd="med">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8F48D54-EDC0-49A3-86DD-BDB2F7A265CF}" type="datetime10">
              <a:rPr lang="en-GB"/>
              <a:pPr>
                <a:defRPr/>
              </a:pPr>
              <a:t>19:29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E28184-8D07-4DF8-96A7-BCA70D070D3B}" type="slidenum">
              <a:rPr lang="en-GB"/>
              <a:pPr>
                <a:defRPr/>
              </a:pPr>
              <a:t>‹#›</a:t>
            </a:fld>
            <a:endParaRPr lang="en-GB"/>
          </a:p>
        </p:txBody>
      </p:sp>
    </p:spTree>
  </p:cSld>
  <p:clrMapOvr>
    <a:masterClrMapping/>
  </p:clrMapOvr>
  <p:transition spd="med">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EDA506-7D9D-4079-8278-40D4B5BFCD3A}" type="datetime10">
              <a:rPr lang="en-GB"/>
              <a:pPr>
                <a:defRPr/>
              </a:pPr>
              <a:t>19:29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086255-4469-4D49-84C0-5DFC519BEBA0}" type="slidenum">
              <a:rPr lang="en-GB"/>
              <a:pPr>
                <a:defRPr/>
              </a:pPr>
              <a:t>‹#›</a:t>
            </a:fld>
            <a:endParaRPr lang="en-GB"/>
          </a:p>
        </p:txBody>
      </p:sp>
    </p:spTree>
  </p:cSld>
  <p:clrMapOvr>
    <a:masterClrMapping/>
  </p:clrMapOvr>
  <p:transition spd="med">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EF2189-5557-4BD4-8973-C503227E4149}" type="datetime10">
              <a:rPr lang="en-GB"/>
              <a:pPr>
                <a:defRPr/>
              </a:pPr>
              <a:t>19:29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A0DC32-2959-48FD-B9CB-866958D640DE}" type="slidenum">
              <a:rPr lang="en-GB"/>
              <a:pPr>
                <a:defRPr/>
              </a:pPr>
              <a:t>‹#›</a:t>
            </a:fld>
            <a:endParaRPr lang="en-GB"/>
          </a:p>
        </p:txBody>
      </p:sp>
    </p:spTree>
  </p:cSld>
  <p:clrMapOvr>
    <a:masterClrMapping/>
  </p:clrMapOvr>
  <p:transition spd="med">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E6C5D59-11AB-467C-85EB-948428E8375E}" type="datetime10">
              <a:rPr lang="en-GB"/>
              <a:pPr>
                <a:defRPr/>
              </a:pPr>
              <a:t>19:29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B0B79E-0034-4DCE-AADD-E3791C33BEF3}" type="slidenum">
              <a:rPr lang="en-GB"/>
              <a:pPr>
                <a:defRPr/>
              </a:pPr>
              <a:t>‹#›</a:t>
            </a:fld>
            <a:endParaRPr lang="en-GB"/>
          </a:p>
        </p:txBody>
      </p:sp>
    </p:spTree>
  </p:cSld>
  <p:clrMapOvr>
    <a:masterClrMapping/>
  </p:clrMapOvr>
  <p:transition spd="med">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31060302-E3A2-4EE2-9459-E385C29F5FF7}" type="datetime10">
              <a:rPr lang="en-GB"/>
              <a:pPr>
                <a:defRPr/>
              </a:pPr>
              <a:t>19:29</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743C21A-E16E-46B7-AF18-20B3B749CCAA}" type="slidenum">
              <a:rPr lang="en-GB"/>
              <a:pPr>
                <a:defRPr/>
              </a:pPr>
              <a:t>‹#›</a:t>
            </a:fld>
            <a:endParaRPr lang="en-GB"/>
          </a:p>
        </p:txBody>
      </p:sp>
    </p:spTree>
  </p:cSld>
  <p:clrMapOvr>
    <a:masterClrMapping/>
  </p:clrMapOvr>
  <p:transition spd="med">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0D391C7-5185-410E-9686-98A531C8EEB8}" type="datetime10">
              <a:rPr lang="en-GB"/>
              <a:pPr>
                <a:defRPr/>
              </a:pPr>
              <a:t>19:29</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38DA9A1-74E9-4F8C-B3D4-C470EDD626A5}" type="slidenum">
              <a:rPr lang="en-GB"/>
              <a:pPr>
                <a:defRPr/>
              </a:pPr>
              <a:t>‹#›</a:t>
            </a:fld>
            <a:endParaRPr lang="en-GB"/>
          </a:p>
        </p:txBody>
      </p:sp>
    </p:spTree>
  </p:cSld>
  <p:clrMapOvr>
    <a:masterClrMapping/>
  </p:clrMapOvr>
  <p:transition spd="med">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8EE2FE-C6E9-4CF1-9A2B-B4DD9BF3DB48}" type="datetime10">
              <a:rPr lang="en-GB"/>
              <a:pPr>
                <a:defRPr/>
              </a:pPr>
              <a:t>19:29</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A7D8F18-F97D-4453-846E-C68E854A15DA}" type="slidenum">
              <a:rPr lang="en-GB"/>
              <a:pPr>
                <a:defRPr/>
              </a:pPr>
              <a:t>‹#›</a:t>
            </a:fld>
            <a:endParaRPr lang="en-GB"/>
          </a:p>
        </p:txBody>
      </p:sp>
    </p:spTree>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8C5FA9D0-E3B0-4AA9-9CC1-893BC9B40367}"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4A18C868-9C24-4F04-97FD-49B635F66B27}" type="datetime10">
              <a:rPr lang="en-GB"/>
              <a:pPr>
                <a:defRPr/>
              </a:pPr>
              <a:t>19:29</a:t>
            </a:fld>
            <a:endParaRPr lang="en-GB"/>
          </a:p>
        </p:txBody>
      </p:sp>
    </p:spTree>
  </p:cSld>
  <p:clrMapOvr>
    <a:masterClrMapping/>
  </p:clrMapOvr>
  <p:transition spd="med">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882EFB4-DB5B-4303-A64E-8305A77C7B7F}" type="datetime10">
              <a:rPr lang="en-GB"/>
              <a:pPr>
                <a:defRPr/>
              </a:pPr>
              <a:t>19:29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3357D5A-F372-4D4A-BBB9-CA4E84876663}" type="slidenum">
              <a:rPr lang="en-GB"/>
              <a:pPr>
                <a:defRPr/>
              </a:pPr>
              <a:t>‹#›</a:t>
            </a:fld>
            <a:endParaRPr lang="en-GB"/>
          </a:p>
        </p:txBody>
      </p:sp>
    </p:spTree>
  </p:cSld>
  <p:clrMapOvr>
    <a:masterClrMapping/>
  </p:clrMapOvr>
  <p:transition spd="med">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F6FA5D-5496-484A-8FCE-A5EBB811D1A1}" type="datetime10">
              <a:rPr lang="en-GB"/>
              <a:pPr>
                <a:defRPr/>
              </a:pPr>
              <a:t>19:29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68E977B-8A99-4EEC-8135-DEAEF0C4D6C0}" type="slidenum">
              <a:rPr lang="en-GB"/>
              <a:pPr>
                <a:defRPr/>
              </a:pPr>
              <a:t>‹#›</a:t>
            </a:fld>
            <a:endParaRPr lang="en-GB"/>
          </a:p>
        </p:txBody>
      </p:sp>
    </p:spTree>
  </p:cSld>
  <p:clrMapOvr>
    <a:masterClrMapping/>
  </p:clrMapOvr>
  <p:transition spd="med">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DDB28B8-A2D9-47E0-8E30-4FEECE1DEA1B}" type="datetime10">
              <a:rPr lang="en-GB"/>
              <a:pPr>
                <a:defRPr/>
              </a:pPr>
              <a:t>19:29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13AEA6-3EB4-46D2-B1D4-94FFA90FEEFA}" type="slidenum">
              <a:rPr lang="en-GB"/>
              <a:pPr>
                <a:defRPr/>
              </a:pPr>
              <a:t>‹#›</a:t>
            </a:fld>
            <a:endParaRPr lang="en-GB"/>
          </a:p>
        </p:txBody>
      </p:sp>
    </p:spTree>
  </p:cSld>
  <p:clrMapOvr>
    <a:masterClrMapping/>
  </p:clrMapOvr>
  <p:transition spd="med">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629EDF3-1039-45BF-858B-BF34ED5027E7}" type="datetime10">
              <a:rPr lang="en-GB"/>
              <a:pPr>
                <a:defRPr/>
              </a:pPr>
              <a:t>19:29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885165-DA78-4B8A-91B7-82CD6FBCECAC}" type="slidenum">
              <a:rPr lang="en-GB"/>
              <a:pPr>
                <a:defRPr/>
              </a:pPr>
              <a:t>‹#›</a:t>
            </a:fld>
            <a:endParaRPr lang="en-GB"/>
          </a:p>
        </p:txBody>
      </p:sp>
    </p:spTree>
  </p:cSld>
  <p:clrMapOvr>
    <a:masterClrMapping/>
  </p:clrMapOvr>
  <p:transition spd="med">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B2B38BD3-51D6-4FF4-935B-5E1E86F4FBF0}"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DB7636F8-6354-4D04-8297-6A5AED8DABFB}" type="datetime10">
              <a:rPr lang="en-GB"/>
              <a:pPr>
                <a:defRPr/>
              </a:pPr>
              <a:t>19:29</a:t>
            </a:fld>
            <a:endParaRPr lang="en-GB"/>
          </a:p>
        </p:txBody>
      </p:sp>
    </p:spTree>
  </p:cSld>
  <p:clrMapOvr>
    <a:masterClrMapping/>
  </p:clrMapOvr>
  <p:transition spd="med" advClick="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15786C4F-A387-438B-950E-F6B5DBAAE4BA}"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A41196DD-3F14-4D4F-AA34-969A9F3680E4}" type="datetime10">
              <a:rPr lang="en-GB"/>
              <a:pPr>
                <a:defRPr/>
              </a:pPr>
              <a:t>19:29</a:t>
            </a:fld>
            <a:endParaRPr lang="en-GB"/>
          </a:p>
        </p:txBody>
      </p:sp>
    </p:spTree>
  </p:cSld>
  <p:clrMapOvr>
    <a:masterClrMapping/>
  </p:clrMapOvr>
  <p:transition spd="med" advClick="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15466B60-BCCC-428F-AFA4-AC137FD88A12}"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6CD84B2-70F9-4662-87FD-2F4D44FAF89E}" type="datetime10">
              <a:rPr lang="en-GB"/>
              <a:pPr>
                <a:defRPr/>
              </a:pPr>
              <a:t>19:29</a:t>
            </a:fld>
            <a:endParaRPr lang="en-GB"/>
          </a:p>
        </p:txBody>
      </p:sp>
    </p:spTree>
  </p:cSld>
  <p:clrMapOvr>
    <a:masterClrMapping/>
  </p:clrMapOvr>
  <p:transition spd="med" advClick="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6F8E609B-D848-44B8-91AE-FBC5B306AC5D}"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E1F27561-643A-4304-BC32-A85240A93530}" type="datetime10">
              <a:rPr lang="en-GB"/>
              <a:pPr>
                <a:defRPr/>
              </a:pPr>
              <a:t>19:29</a:t>
            </a:fld>
            <a:endParaRPr lang="en-GB"/>
          </a:p>
        </p:txBody>
      </p:sp>
    </p:spTree>
  </p:cSld>
  <p:clrMapOvr>
    <a:masterClrMapping/>
  </p:clrMapOvr>
  <p:transition spd="med" advClick="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lnSpc>
                <a:spcPct val="90000"/>
              </a:lnSpc>
              <a:spcBef>
                <a:spcPct val="20000"/>
              </a:spcBef>
              <a:buFontTx/>
              <a:buChar char="•"/>
              <a:defRPr smtClean="0"/>
            </a:lvl1pPr>
          </a:lstStyle>
          <a:p>
            <a:pPr>
              <a:defRPr/>
            </a:pPr>
            <a:fld id="{2068C233-088B-474B-B72B-5A10048DB8FC}" type="slidenum">
              <a:rPr lang="en-GB"/>
              <a:pPr>
                <a:defRPr/>
              </a:pPr>
              <a:t>‹#›</a:t>
            </a:fld>
            <a:endParaRPr lang="en-GB"/>
          </a:p>
        </p:txBody>
      </p:sp>
      <p:sp>
        <p:nvSpPr>
          <p:cNvPr id="8" name="Date Placeholder 7"/>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4D46A57-262B-4D32-8F73-8E9BAD497D56}" type="datetime10">
              <a:rPr lang="en-GB"/>
              <a:pPr>
                <a:defRPr/>
              </a:pPr>
              <a:t>19:29</a:t>
            </a:fld>
            <a:endParaRPr lang="en-GB"/>
          </a:p>
        </p:txBody>
      </p:sp>
    </p:spTree>
  </p:cSld>
  <p:clrMapOvr>
    <a:masterClrMapping/>
  </p:clrMapOvr>
  <p:transition spd="med" advClick="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lnSpc>
                <a:spcPct val="90000"/>
              </a:lnSpc>
              <a:spcBef>
                <a:spcPct val="20000"/>
              </a:spcBef>
              <a:buFontTx/>
              <a:buChar char="•"/>
              <a:defRPr smtClean="0"/>
            </a:lvl1pPr>
          </a:lstStyle>
          <a:p>
            <a:pPr>
              <a:defRPr/>
            </a:pPr>
            <a:fld id="{9C10972D-0366-4BBE-A7EB-2601039ED95C}" type="slidenum">
              <a:rPr lang="en-GB"/>
              <a:pPr>
                <a:defRPr/>
              </a:pPr>
              <a:t>‹#›</a:t>
            </a:fld>
            <a:endParaRPr lang="en-GB"/>
          </a:p>
        </p:txBody>
      </p:sp>
      <p:sp>
        <p:nvSpPr>
          <p:cNvPr id="4" name="Date Placeholder 3"/>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EE9362D-4729-47DC-985F-16FBBE3446B4}" type="datetime10">
              <a:rPr lang="en-GB"/>
              <a:pPr>
                <a:defRPr/>
              </a:pPr>
              <a:t>19:29</a:t>
            </a:fld>
            <a:endParaRPr lang="en-GB"/>
          </a:p>
        </p:txBody>
      </p:sp>
    </p:spTree>
  </p:cSld>
  <p:clrMapOvr>
    <a:masterClrMapping/>
  </p:clrMapOvr>
  <p:transition spd="med" advClick="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a:defRPr/>
            </a:lvl1pPr>
          </a:lstStyle>
          <a:p>
            <a:pPr>
              <a:defRPr/>
            </a:pPr>
            <a:fld id="{65C2E090-B300-4359-8B83-16945B83DB1E}"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44FC438F-FE30-4B6A-A33C-3735F2A760B6}" type="datetime10">
              <a:rPr lang="en-GB"/>
              <a:pPr>
                <a:defRPr/>
              </a:pPr>
              <a:t>19:29</a:t>
            </a:fld>
            <a:endParaRPr lang="en-GB"/>
          </a:p>
        </p:txBody>
      </p:sp>
    </p:spTree>
  </p:cSld>
  <p:clrMapOvr>
    <a:masterClrMapping/>
  </p:clrMapOvr>
  <p:transition spd="med">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nSpc>
                <a:spcPct val="90000"/>
              </a:lnSpc>
              <a:spcBef>
                <a:spcPct val="20000"/>
              </a:spcBef>
              <a:buFontTx/>
              <a:buChar char="•"/>
              <a:defRPr smtClean="0"/>
            </a:lvl1pPr>
          </a:lstStyle>
          <a:p>
            <a:pPr>
              <a:defRPr/>
            </a:pPr>
            <a:fld id="{56D278E2-8687-4C6C-9F1F-126A8EC35E26}" type="slidenum">
              <a:rPr lang="en-GB"/>
              <a:pPr>
                <a:defRPr/>
              </a:pPr>
              <a:t>‹#›</a:t>
            </a:fld>
            <a:endParaRPr lang="en-GB"/>
          </a:p>
        </p:txBody>
      </p:sp>
      <p:sp>
        <p:nvSpPr>
          <p:cNvPr id="3" name="Date Placeholder 2"/>
          <p:cNvSpPr>
            <a:spLocks noGrp="1"/>
          </p:cNvSpPr>
          <p:nvPr>
            <p:ph type="dt" sz="half" idx="11"/>
          </p:nvPr>
        </p:nvSpPr>
        <p:spPr/>
        <p:txBody>
          <a:bodyPr/>
          <a:lstStyle>
            <a:lvl1pPr>
              <a:lnSpc>
                <a:spcPct val="90000"/>
              </a:lnSpc>
              <a:spcBef>
                <a:spcPct val="20000"/>
              </a:spcBef>
              <a:buFontTx/>
              <a:buChar char="•"/>
              <a:defRPr sz="2400" smtClean="0"/>
            </a:lvl1pPr>
          </a:lstStyle>
          <a:p>
            <a:pPr>
              <a:defRPr/>
            </a:pPr>
            <a:fld id="{5DD44C4C-50D5-46F6-AA56-B09EEEB1BF4D}" type="datetime10">
              <a:rPr lang="en-GB"/>
              <a:pPr>
                <a:defRPr/>
              </a:pPr>
              <a:t>19:29</a:t>
            </a:fld>
            <a:endParaRPr lang="en-GB"/>
          </a:p>
        </p:txBody>
      </p:sp>
    </p:spTree>
  </p:cSld>
  <p:clrMapOvr>
    <a:masterClrMapping/>
  </p:clrMapOvr>
  <p:transition spd="med" advClick="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58445C52-A29C-4846-B5E7-A34EF436D764}"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331E48B0-D053-408D-8BE6-5B5E4B57F23C}" type="datetime10">
              <a:rPr lang="en-GB"/>
              <a:pPr>
                <a:defRPr/>
              </a:pPr>
              <a:t>19:29</a:t>
            </a:fld>
            <a:endParaRPr lang="en-GB"/>
          </a:p>
        </p:txBody>
      </p:sp>
    </p:spTree>
  </p:cSld>
  <p:clrMapOvr>
    <a:masterClrMapping/>
  </p:clrMapOvr>
  <p:transition spd="med" advClick="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061003C8-E026-42BC-B491-F6673AA796AD}"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7DA9BE4F-B90D-46FA-B298-F58C9F1C8F70}" type="datetime10">
              <a:rPr lang="en-GB"/>
              <a:pPr>
                <a:defRPr/>
              </a:pPr>
              <a:t>19:29</a:t>
            </a:fld>
            <a:endParaRPr lang="en-GB"/>
          </a:p>
        </p:txBody>
      </p:sp>
    </p:spTree>
  </p:cSld>
  <p:clrMapOvr>
    <a:masterClrMapping/>
  </p:clrMapOvr>
  <p:transition spd="med" advClick="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DB5DFDE5-8B3C-48A6-A7AA-87FAD343747D}"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1F3B286B-1796-475C-81E0-C3ED4E5D8540}" type="datetime10">
              <a:rPr lang="en-GB"/>
              <a:pPr>
                <a:defRPr/>
              </a:pPr>
              <a:t>19:29</a:t>
            </a:fld>
            <a:endParaRPr lang="en-GB"/>
          </a:p>
        </p:txBody>
      </p:sp>
    </p:spTree>
  </p:cSld>
  <p:clrMapOvr>
    <a:masterClrMapping/>
  </p:clrMapOvr>
  <p:transition spd="med" advClick="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BE98FD79-27C3-449E-A283-E31BABCDC88C}"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C91EE23-F823-4428-8210-A971F3912A91}" type="datetime10">
              <a:rPr lang="en-GB"/>
              <a:pPr>
                <a:defRPr/>
              </a:pPr>
              <a:t>19:29</a:t>
            </a:fld>
            <a:endParaRPr lang="en-GB"/>
          </a:p>
        </p:txBody>
      </p:sp>
    </p:spTree>
  </p:cSld>
  <p:clrMapOvr>
    <a:masterClrMapping/>
  </p:clrMapOvr>
  <p:transition spd="med" advClick="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DB8CDABB-9DC9-4867-89E7-874AA8D1408E}"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49A65439-22B0-46E5-9ED6-6D89878084A3}" type="datetime10">
              <a:rPr lang="en-GB"/>
              <a:pPr>
                <a:defRPr/>
              </a:pPr>
              <a:t>19:29</a:t>
            </a:fld>
            <a:endParaRPr lang="en-GB"/>
          </a:p>
        </p:txBody>
      </p:sp>
    </p:spTree>
  </p:cSld>
  <p:clrMapOvr>
    <a:masterClrMapping/>
  </p:clrMapOvr>
  <p:transition spd="med" advClick="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70346" name="Picture 10" descr="CB3_title_slide"/>
          <p:cNvPicPr>
            <a:picLocks noChangeAspect="1" noChangeArrowheads="1"/>
          </p:cNvPicPr>
          <p:nvPr userDrawn="1"/>
        </p:nvPicPr>
        <p:blipFill>
          <a:blip r:embed="rId2" cstate="print"/>
          <a:srcRect/>
          <a:stretch>
            <a:fillRect/>
          </a:stretch>
        </p:blipFill>
        <p:spPr bwMode="auto">
          <a:xfrm>
            <a:off x="0" y="0"/>
            <a:ext cx="9140825" cy="6854825"/>
          </a:xfrm>
          <a:prstGeom prst="rect">
            <a:avLst/>
          </a:prstGeom>
          <a:noFill/>
        </p:spPr>
      </p:pic>
      <p:sp>
        <p:nvSpPr>
          <p:cNvPr id="270338" name="Text Box 2"/>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lnSpc>
                <a:spcPct val="100000"/>
              </a:lnSpc>
              <a:spcBef>
                <a:spcPct val="0"/>
              </a:spcBef>
              <a:buFontTx/>
              <a:buNone/>
            </a:pPr>
            <a:r>
              <a:rPr lang="en-GB" sz="1000" smtClean="0">
                <a:solidFill>
                  <a:srgbClr val="5B0091"/>
                </a:solidFill>
                <a:cs typeface="Arial" charset="0"/>
              </a:rPr>
              <a:t>© Boardworks Ltd 2006</a:t>
            </a:r>
          </a:p>
        </p:txBody>
      </p:sp>
      <p:sp>
        <p:nvSpPr>
          <p:cNvPr id="270348" name="Text Box 12"/>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lnSpc>
                <a:spcPct val="100000"/>
              </a:lnSpc>
              <a:spcBef>
                <a:spcPct val="50000"/>
              </a:spcBef>
              <a:buFontTx/>
              <a:buNone/>
            </a:pPr>
            <a:fld id="{7D0E0EDA-23DD-44EA-B7F6-692F5BE9E965}" type="slidenum">
              <a:rPr lang="en-GB" sz="1000" smtClean="0">
                <a:solidFill>
                  <a:srgbClr val="5B0091"/>
                </a:solidFill>
                <a:cs typeface="Arial" charset="0"/>
              </a:rPr>
              <a:pPr algn="ctr">
                <a:lnSpc>
                  <a:spcPct val="100000"/>
                </a:lnSpc>
                <a:spcBef>
                  <a:spcPct val="50000"/>
                </a:spcBef>
                <a:buFontTx/>
                <a:buNone/>
              </a:pPr>
              <a:t>‹#›</a:t>
            </a:fld>
            <a:r>
              <a:rPr lang="en-GB" sz="1000" smtClean="0">
                <a:solidFill>
                  <a:srgbClr val="5B0091"/>
                </a:solidFill>
                <a:cs typeface="Arial" charset="0"/>
              </a:rPr>
              <a:t> of 38</a:t>
            </a:r>
          </a:p>
        </p:txBody>
      </p:sp>
      <p:pic>
        <p:nvPicPr>
          <p:cNvPr id="270349" name="Picture 13" descr="forward_arrow_colour">
            <a:hlinkClick r:id="" action="ppaction://hlinkshowjump?jump=nextslide"/>
          </p:cNvPr>
          <p:cNvPicPr>
            <a:picLocks noChangeAspect="1" noChangeArrowheads="1"/>
          </p:cNvPicPr>
          <p:nvPr userDrawn="1"/>
        </p:nvPicPr>
        <p:blipFill>
          <a:blip r:embed="rId3"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a:defRPr/>
            </a:lvl1pPr>
          </a:lstStyle>
          <a:p>
            <a:pPr>
              <a:defRPr/>
            </a:pPr>
            <a:fld id="{C19A3905-7CB4-492F-BFCA-8CA8C10B8941}"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0766FE8D-921A-42C4-A9C5-DACFABD5CA85}" type="datetime10">
              <a:rPr lang="en-GB"/>
              <a:pPr>
                <a:defRPr/>
              </a:pPr>
              <a:t>19:29</a:t>
            </a:fld>
            <a:endParaRPr lang="en-GB"/>
          </a:p>
        </p:txBody>
      </p:sp>
    </p:spTree>
  </p:cSld>
  <p:clrMapOvr>
    <a:masterClrMapping/>
  </p:clrMapOvr>
  <p:transition spd="med">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57213" y="53975"/>
            <a:ext cx="7735887" cy="54927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57213" y="53975"/>
            <a:ext cx="7735887" cy="5492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a:defRPr/>
            </a:lvl1pPr>
          </a:lstStyle>
          <a:p>
            <a:pPr>
              <a:defRPr/>
            </a:pPr>
            <a:fld id="{3945D55F-6DE7-4902-894A-1D01A564E17C}" type="slidenum">
              <a:rPr lang="en-GB"/>
              <a:pPr>
                <a:defRPr/>
              </a:pPr>
              <a:t>‹#›</a:t>
            </a:fld>
            <a:endParaRPr lang="en-GB"/>
          </a:p>
        </p:txBody>
      </p:sp>
      <p:sp>
        <p:nvSpPr>
          <p:cNvPr id="8" name="Rectangle 5"/>
          <p:cNvSpPr>
            <a:spLocks noGrp="1" noChangeArrowheads="1"/>
          </p:cNvSpPr>
          <p:nvPr>
            <p:ph type="dt" sz="half" idx="11"/>
          </p:nvPr>
        </p:nvSpPr>
        <p:spPr/>
        <p:txBody>
          <a:bodyPr/>
          <a:lstStyle>
            <a:lvl1pPr>
              <a:defRPr/>
            </a:lvl1pPr>
          </a:lstStyle>
          <a:p>
            <a:pPr>
              <a:defRPr/>
            </a:pPr>
            <a:fld id="{2DE2D62C-EEC8-4A54-8387-DC2760853500}" type="datetime10">
              <a:rPr lang="en-GB"/>
              <a:pPr>
                <a:defRPr/>
              </a:pPr>
              <a:t>19:29</a:t>
            </a:fld>
            <a:endParaRPr lang="en-GB"/>
          </a:p>
        </p:txBody>
      </p:sp>
    </p:spTree>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a:defRPr/>
            </a:lvl1pPr>
          </a:lstStyle>
          <a:p>
            <a:pPr>
              <a:defRPr/>
            </a:pPr>
            <a:fld id="{C15DE2E7-A2A6-4DC0-A8D9-984CF93F5575}" type="slidenum">
              <a:rPr lang="en-GB"/>
              <a:pPr>
                <a:defRPr/>
              </a:pPr>
              <a:t>‹#›</a:t>
            </a:fld>
            <a:endParaRPr lang="en-GB"/>
          </a:p>
        </p:txBody>
      </p:sp>
      <p:sp>
        <p:nvSpPr>
          <p:cNvPr id="4" name="Rectangle 5"/>
          <p:cNvSpPr>
            <a:spLocks noGrp="1" noChangeArrowheads="1"/>
          </p:cNvSpPr>
          <p:nvPr>
            <p:ph type="dt" sz="half" idx="11"/>
          </p:nvPr>
        </p:nvSpPr>
        <p:spPr/>
        <p:txBody>
          <a:bodyPr/>
          <a:lstStyle>
            <a:lvl1pPr>
              <a:defRPr/>
            </a:lvl1pPr>
          </a:lstStyle>
          <a:p>
            <a:pPr>
              <a:defRPr/>
            </a:pPr>
            <a:fld id="{E75169CC-B078-4C7B-8810-B2B4C758C9A3}" type="datetime10">
              <a:rPr lang="en-GB"/>
              <a:pPr>
                <a:defRPr/>
              </a:pPr>
              <a:t>19:29</a:t>
            </a:fld>
            <a:endParaRPr lang="en-GB"/>
          </a:p>
        </p:txBody>
      </p:sp>
    </p:spTree>
  </p:cSld>
  <p:clrMapOvr>
    <a:masterClrMapping/>
  </p:clrMapOvr>
  <p:transition spd="med">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28DD5B97-094E-420F-834C-B25D47C2135C}" type="slidenum">
              <a:rPr lang="en-GB"/>
              <a:pPr>
                <a:defRPr/>
              </a:pPr>
              <a:t>‹#›</a:t>
            </a:fld>
            <a:endParaRPr lang="en-GB"/>
          </a:p>
        </p:txBody>
      </p:sp>
      <p:sp>
        <p:nvSpPr>
          <p:cNvPr id="3" name="Rectangle 5"/>
          <p:cNvSpPr>
            <a:spLocks noGrp="1" noChangeArrowheads="1"/>
          </p:cNvSpPr>
          <p:nvPr>
            <p:ph type="dt" sz="half" idx="11"/>
          </p:nvPr>
        </p:nvSpPr>
        <p:spPr/>
        <p:txBody>
          <a:bodyPr/>
          <a:lstStyle>
            <a:lvl1pPr>
              <a:defRPr/>
            </a:lvl1pPr>
          </a:lstStyle>
          <a:p>
            <a:pPr>
              <a:defRPr/>
            </a:pPr>
            <a:fld id="{461446B0-0821-45A2-A843-0273AA09AF7B}" type="datetime10">
              <a:rPr lang="en-GB"/>
              <a:pPr>
                <a:defRPr/>
              </a:pPr>
              <a:t>19:29</a:t>
            </a:fld>
            <a:endParaRPr lang="en-GB"/>
          </a:p>
        </p:txBody>
      </p:sp>
    </p:spTree>
  </p:cSld>
  <p:clrMapOvr>
    <a:masterClrMapping/>
  </p:clrMapOvr>
  <p:transition spd="med">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37EB38F6-6945-417F-97BD-032C17F20678}"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CEE0582A-D826-4263-AF9F-B51FF94DA607}" type="datetime10">
              <a:rPr lang="en-GB"/>
              <a:pPr>
                <a:defRPr/>
              </a:pPr>
              <a:t>19:29</a:t>
            </a:fld>
            <a:endParaRPr lang="en-GB"/>
          </a:p>
        </p:txBody>
      </p:sp>
    </p:spTree>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0B43D717-1EA6-4D1E-B964-4D3B68A6BCFB}"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C634D2B1-1383-48BE-98A2-946864F60308}" type="datetime10">
              <a:rPr lang="en-GB"/>
              <a:pPr>
                <a:defRPr/>
              </a:pPr>
              <a:t>19:29</a:t>
            </a:fld>
            <a:endParaRPr lang="en-GB"/>
          </a:p>
        </p:txBody>
      </p:sp>
    </p:spTree>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36CAA6A2-7C64-48BF-A6B3-A73479F7CB0A}"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pPr>
              <a:defRPr/>
            </a:pPr>
            <a:fld id="{A13A7819-6030-4C16-A889-C42113CC65C0}" type="datetime10">
              <a:rPr lang="en-GB"/>
              <a:pPr>
                <a:defRPr/>
              </a:pPr>
              <a:t>19:29</a:t>
            </a:fld>
            <a:endParaRPr lang="en-GB"/>
          </a:p>
        </p:txBody>
      </p:sp>
    </p:spTree>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defRPr>
            </a:lvl1pPr>
          </a:lstStyle>
          <a:p>
            <a:pPr>
              <a:defRPr/>
            </a:pPr>
            <a:fld id="{FFD1834B-400A-4787-8340-519C434A0F76}" type="datetime10">
              <a:rPr lang="en-GB"/>
              <a:pPr>
                <a:defRPr/>
              </a:pPr>
              <a:t>19:29</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defRPr>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defRPr>
            </a:lvl1pPr>
          </a:lstStyle>
          <a:p>
            <a:pPr>
              <a:defRPr/>
            </a:pPr>
            <a:fld id="{432ABB0F-A336-4C87-BFB2-0FE4A811324C}"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smtClean="0">
                <a:solidFill>
                  <a:srgbClr val="FFFFFF"/>
                </a:solidFill>
              </a:defRPr>
            </a:lvl1pPr>
          </a:lstStyle>
          <a:p>
            <a:pPr>
              <a:defRPr/>
            </a:pPr>
            <a:fld id="{28997EBE-7B71-444C-9D87-CAB523CBC7DB}"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smtClean="0">
                <a:solidFill>
                  <a:srgbClr val="FFCCCC"/>
                </a:solidFill>
              </a:defRPr>
            </a:lvl1pPr>
          </a:lstStyle>
          <a:p>
            <a:pPr>
              <a:defRPr/>
            </a:pPr>
            <a:fld id="{3BED9F3E-2387-4275-840D-A25ED7BAB4C9}" type="datetime10">
              <a:rPr lang="en-GB"/>
              <a:pPr>
                <a:defRPr/>
              </a:pPr>
              <a:t>19:29</a:t>
            </a:fld>
            <a:endParaRPr lang="en-GB"/>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spd="med" advClick="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9336" name="Picture 24" descr="slide_background"/>
          <p:cNvPicPr>
            <a:picLocks noChangeAspect="1" noChangeArrowheads="1"/>
          </p:cNvPicPr>
          <p:nvPr userDrawn="1"/>
        </p:nvPicPr>
        <p:blipFill>
          <a:blip r:embed="rId15" cstate="print"/>
          <a:srcRect/>
          <a:stretch>
            <a:fillRect/>
          </a:stretch>
        </p:blipFill>
        <p:spPr bwMode="auto">
          <a:xfrm>
            <a:off x="0" y="0"/>
            <a:ext cx="9140825" cy="6854825"/>
          </a:xfrm>
          <a:prstGeom prst="rect">
            <a:avLst/>
          </a:prstGeom>
          <a:noFill/>
        </p:spPr>
      </p:pic>
      <p:sp>
        <p:nvSpPr>
          <p:cNvPr id="269315"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lnSpc>
                <a:spcPct val="100000"/>
              </a:lnSpc>
              <a:spcBef>
                <a:spcPct val="0"/>
              </a:spcBef>
              <a:buFontTx/>
              <a:buNone/>
            </a:pPr>
            <a:r>
              <a:rPr lang="en-GB" sz="1000" smtClean="0">
                <a:solidFill>
                  <a:srgbClr val="5B0091"/>
                </a:solidFill>
                <a:cs typeface="Arial" charset="0"/>
              </a:rPr>
              <a:t>© Boardworks Ltd 2006</a:t>
            </a:r>
          </a:p>
        </p:txBody>
      </p:sp>
      <p:sp>
        <p:nvSpPr>
          <p:cNvPr id="269318" name="Text Box 6"/>
          <p:cNvSpPr txBox="1">
            <a:spLocks noChangeArrowheads="1"/>
          </p:cNvSpPr>
          <p:nvPr userDrawn="1"/>
        </p:nvSpPr>
        <p:spPr bwMode="auto">
          <a:xfrm>
            <a:off x="828675" y="44450"/>
            <a:ext cx="6048375" cy="519113"/>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endParaRPr lang="en-GB" sz="2800" b="1" smtClean="0">
              <a:solidFill>
                <a:srgbClr val="5B0091"/>
              </a:solidFill>
              <a:cs typeface="Arial" charset="0"/>
            </a:endParaRPr>
          </a:p>
        </p:txBody>
      </p:sp>
      <p:sp>
        <p:nvSpPr>
          <p:cNvPr id="269320" name="Rectangle 8"/>
          <p:cNvSpPr>
            <a:spLocks noGrp="1" noChangeArrowheads="1"/>
          </p:cNvSpPr>
          <p:nvPr>
            <p:ph type="title"/>
          </p:nvPr>
        </p:nvSpPr>
        <p:spPr bwMode="auto">
          <a:xfrm>
            <a:off x="557213" y="53975"/>
            <a:ext cx="7735887"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69337" name="Text Box 25"/>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lnSpc>
                <a:spcPct val="100000"/>
              </a:lnSpc>
              <a:spcBef>
                <a:spcPct val="50000"/>
              </a:spcBef>
              <a:buFontTx/>
              <a:buNone/>
            </a:pPr>
            <a:fld id="{E17D2A31-1195-4827-BC7E-2B03531FCE6D}" type="slidenum">
              <a:rPr lang="en-GB" sz="1000" smtClean="0">
                <a:solidFill>
                  <a:srgbClr val="5B0091"/>
                </a:solidFill>
                <a:cs typeface="Arial" charset="0"/>
              </a:rPr>
              <a:pPr algn="ctr">
                <a:lnSpc>
                  <a:spcPct val="100000"/>
                </a:lnSpc>
                <a:spcBef>
                  <a:spcPct val="50000"/>
                </a:spcBef>
                <a:buFontTx/>
                <a:buNone/>
              </a:pPr>
              <a:t>‹#›</a:t>
            </a:fld>
            <a:r>
              <a:rPr lang="en-GB" sz="1000" smtClean="0">
                <a:solidFill>
                  <a:srgbClr val="5B0091"/>
                </a:solidFill>
                <a:cs typeface="Arial" charset="0"/>
              </a:rPr>
              <a:t> of 38</a:t>
            </a:r>
          </a:p>
        </p:txBody>
      </p:sp>
      <p:pic>
        <p:nvPicPr>
          <p:cNvPr id="269345" name="Picture 33" descr="back_arrow_trans">
            <a:hlinkClick r:id="" action="ppaction://hlinkshowjump?jump=previousslide"/>
          </p:cNvPr>
          <p:cNvPicPr>
            <a:picLocks noChangeAspect="1" noChangeArrowheads="1"/>
          </p:cNvPicPr>
          <p:nvPr userDrawn="1"/>
        </p:nvPicPr>
        <p:blipFill>
          <a:blip r:embed="rId16" cstate="print"/>
          <a:srcRect/>
          <a:stretch>
            <a:fillRect/>
          </a:stretch>
        </p:blipFill>
        <p:spPr bwMode="auto">
          <a:xfrm>
            <a:off x="107950" y="6167438"/>
            <a:ext cx="630238" cy="574675"/>
          </a:xfrm>
          <a:prstGeom prst="rect">
            <a:avLst/>
          </a:prstGeom>
          <a:noFill/>
        </p:spPr>
      </p:pic>
      <p:grpSp>
        <p:nvGrpSpPr>
          <p:cNvPr id="2" name="Group 37"/>
          <p:cNvGrpSpPr>
            <a:grpSpLocks/>
          </p:cNvGrpSpPr>
          <p:nvPr userDrawn="1"/>
        </p:nvGrpSpPr>
        <p:grpSpPr bwMode="auto">
          <a:xfrm>
            <a:off x="222250" y="146050"/>
            <a:ext cx="360363" cy="360363"/>
            <a:chOff x="140" y="92"/>
            <a:chExt cx="227" cy="227"/>
          </a:xfrm>
        </p:grpSpPr>
        <p:sp>
          <p:nvSpPr>
            <p:cNvPr id="269334" name="Oval 22"/>
            <p:cNvSpPr>
              <a:spLocks noChangeArrowheads="1"/>
            </p:cNvSpPr>
            <p:nvPr userDrawn="1"/>
          </p:nvSpPr>
          <p:spPr bwMode="auto">
            <a:xfrm>
              <a:off x="140" y="92"/>
              <a:ext cx="227" cy="227"/>
            </a:xfrm>
            <a:prstGeom prst="ellipse">
              <a:avLst/>
            </a:prstGeom>
            <a:solidFill>
              <a:srgbClr val="10BC45"/>
            </a:solidFill>
            <a:ln w="9525">
              <a:solidFill>
                <a:srgbClr val="000066"/>
              </a:solidFill>
              <a:round/>
              <a:headEnd/>
              <a:tailEnd/>
            </a:ln>
            <a:effectLst/>
          </p:spPr>
          <p:txBody>
            <a:bodyPr wrap="none" anchor="ctr"/>
            <a:lstStyle/>
            <a:p>
              <a:pPr eaLnBrk="0" hangingPunct="0">
                <a:lnSpc>
                  <a:spcPct val="100000"/>
                </a:lnSpc>
                <a:spcBef>
                  <a:spcPct val="0"/>
                </a:spcBef>
                <a:buFontTx/>
                <a:buNone/>
              </a:pPr>
              <a:endParaRPr lang="en-GB" b="1" smtClean="0">
                <a:solidFill>
                  <a:srgbClr val="000000"/>
                </a:solidFill>
              </a:endParaRPr>
            </a:p>
          </p:txBody>
        </p:sp>
        <p:pic>
          <p:nvPicPr>
            <p:cNvPr id="269348" name="Picture 36" descr="title_circle2"/>
            <p:cNvPicPr>
              <a:picLocks noChangeAspect="1" noChangeArrowheads="1"/>
            </p:cNvPicPr>
            <p:nvPr userDrawn="1"/>
          </p:nvPicPr>
          <p:blipFill>
            <a:blip r:embed="rId17" cstate="print"/>
            <a:srcRect/>
            <a:stretch>
              <a:fillRect/>
            </a:stretch>
          </p:blipFill>
          <p:spPr bwMode="auto">
            <a:xfrm>
              <a:off x="151" y="103"/>
              <a:ext cx="204" cy="204"/>
            </a:xfrm>
            <a:prstGeom prst="rect">
              <a:avLst/>
            </a:prstGeom>
            <a:noFill/>
          </p:spPr>
        </p:pic>
      </p:grpSp>
      <p:pic>
        <p:nvPicPr>
          <p:cNvPr id="269352" name="Picture 40" descr="forward_arrow_grey">
            <a:hlinkClick r:id="" action="ppaction://hlinkshowjump?jump=nextslide"/>
          </p:cNvPr>
          <p:cNvPicPr>
            <a:picLocks noChangeAspect="1" noChangeArrowheads="1"/>
          </p:cNvPicPr>
          <p:nvPr userDrawn="1"/>
        </p:nvPicPr>
        <p:blipFill>
          <a:blip r:embed="rId18" cstate="print"/>
          <a:srcRect/>
          <a:stretch>
            <a:fillRect/>
          </a:stretch>
        </p:blipFill>
        <p:spPr bwMode="auto">
          <a:xfrm>
            <a:off x="8447088" y="6167438"/>
            <a:ext cx="630237" cy="574675"/>
          </a:xfrm>
          <a:prstGeom prst="rect">
            <a:avLst/>
          </a:prstGeom>
          <a:noFill/>
        </p:spPr>
      </p:pic>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iming>
    <p:tnLst>
      <p:par>
        <p:cTn id="1" dur="indefinite" restart="never" nodeType="tmRoot"/>
      </p:par>
    </p:tnLst>
  </p:timing>
  <p:txStyles>
    <p:titleStyle>
      <a:lvl1pPr algn="l" rtl="0" fontAlgn="base">
        <a:spcBef>
          <a:spcPct val="0"/>
        </a:spcBef>
        <a:spcAft>
          <a:spcPct val="0"/>
        </a:spcAft>
        <a:defRPr sz="2800" b="1">
          <a:solidFill>
            <a:srgbClr val="10BC45"/>
          </a:solidFill>
          <a:latin typeface="+mj-lt"/>
          <a:ea typeface="+mj-ea"/>
          <a:cs typeface="+mj-cs"/>
        </a:defRPr>
      </a:lvl1pPr>
      <a:lvl2pPr algn="l" rtl="0" fontAlgn="base">
        <a:spcBef>
          <a:spcPct val="0"/>
        </a:spcBef>
        <a:spcAft>
          <a:spcPct val="0"/>
        </a:spcAft>
        <a:defRPr sz="2800" b="1">
          <a:solidFill>
            <a:srgbClr val="10BC45"/>
          </a:solidFill>
          <a:latin typeface="Arial" charset="0"/>
        </a:defRPr>
      </a:lvl2pPr>
      <a:lvl3pPr algn="l" rtl="0" fontAlgn="base">
        <a:spcBef>
          <a:spcPct val="0"/>
        </a:spcBef>
        <a:spcAft>
          <a:spcPct val="0"/>
        </a:spcAft>
        <a:defRPr sz="2800" b="1">
          <a:solidFill>
            <a:srgbClr val="10BC45"/>
          </a:solidFill>
          <a:latin typeface="Arial" charset="0"/>
        </a:defRPr>
      </a:lvl3pPr>
      <a:lvl4pPr algn="l" rtl="0" fontAlgn="base">
        <a:spcBef>
          <a:spcPct val="0"/>
        </a:spcBef>
        <a:spcAft>
          <a:spcPct val="0"/>
        </a:spcAft>
        <a:defRPr sz="2800" b="1">
          <a:solidFill>
            <a:srgbClr val="10BC45"/>
          </a:solidFill>
          <a:latin typeface="Arial" charset="0"/>
        </a:defRPr>
      </a:lvl4pPr>
      <a:lvl5pPr algn="l" rtl="0" fontAlgn="base">
        <a:spcBef>
          <a:spcPct val="0"/>
        </a:spcBef>
        <a:spcAft>
          <a:spcPct val="0"/>
        </a:spcAft>
        <a:defRPr sz="2800" b="1">
          <a:solidFill>
            <a:srgbClr val="10BC45"/>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7.xml"/><Relationship Id="rId5" Type="http://schemas.openxmlformats.org/officeDocument/2006/relationships/image" Target="../media/image6.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7.xml"/><Relationship Id="rId5" Type="http://schemas.openxmlformats.org/officeDocument/2006/relationships/image" Target="../media/image6.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subTitle" idx="1"/>
          </p:nvPr>
        </p:nvSpPr>
        <p:spPr>
          <a:xfrm>
            <a:off x="755650" y="4021138"/>
            <a:ext cx="6400800" cy="2836862"/>
          </a:xfrm>
        </p:spPr>
        <p:txBody>
          <a:bodyPr/>
          <a:lstStyle/>
          <a:p>
            <a:pPr marL="609600" indent="-609600" algn="l" eaLnBrk="1" hangingPunct="1"/>
            <a:r>
              <a:rPr lang="en-GB" sz="1800" b="1" dirty="0" smtClean="0"/>
              <a:t>Technicians list</a:t>
            </a:r>
            <a:r>
              <a:rPr lang="en-GB" sz="1800" b="1" dirty="0" smtClean="0"/>
              <a:t>:</a:t>
            </a:r>
          </a:p>
          <a:p>
            <a:pPr marL="609600" indent="-609600" algn="l" eaLnBrk="1" hangingPunct="1"/>
            <a:r>
              <a:rPr lang="en-GB" sz="1800" b="1" dirty="0" smtClean="0"/>
              <a:t>Natural selection worksheet </a:t>
            </a:r>
            <a:endParaRPr lang="en-GB" sz="1800" b="1" dirty="0" smtClean="0"/>
          </a:p>
        </p:txBody>
      </p:sp>
      <p:sp>
        <p:nvSpPr>
          <p:cNvPr id="29700" name="Rectangle 3"/>
          <p:cNvSpPr>
            <a:spLocks noGrp="1" noChangeArrowheads="1"/>
          </p:cNvSpPr>
          <p:nvPr>
            <p:ph type="ctrTitle"/>
          </p:nvPr>
        </p:nvSpPr>
        <p:spPr>
          <a:xfrm>
            <a:off x="755650" y="2636838"/>
            <a:ext cx="7772400" cy="1470025"/>
          </a:xfrm>
        </p:spPr>
        <p:txBody>
          <a:bodyPr/>
          <a:lstStyle/>
          <a:p>
            <a:pPr algn="l" eaLnBrk="1" hangingPunct="1"/>
            <a:r>
              <a:rPr lang="en-GB" sz="2000" b="1" smtClean="0"/>
              <a:t/>
            </a:r>
            <a:br>
              <a:rPr lang="en-GB" sz="2000" b="1" smtClean="0"/>
            </a:br>
            <a:r>
              <a:rPr lang="en-GB" sz="2000" b="1" smtClean="0"/>
              <a:t>Lesson title: Cells</a:t>
            </a:r>
            <a:br>
              <a:rPr lang="en-GB" sz="2000" b="1" smtClean="0"/>
            </a:br>
            <a:r>
              <a:rPr lang="en-GB" sz="2000" b="1" smtClean="0"/>
              <a:t>Resources/Equipment (e- learning):</a:t>
            </a:r>
            <a:br>
              <a:rPr lang="en-GB" sz="2000" b="1" smtClean="0"/>
            </a:br>
            <a:r>
              <a:rPr lang="en-GB" sz="2000" b="1" smtClean="0"/>
              <a:t>1)</a:t>
            </a:r>
            <a:br>
              <a:rPr lang="en-GB" sz="2000" b="1" smtClean="0"/>
            </a:br>
            <a:r>
              <a:rPr lang="en-GB" sz="2000" b="1" smtClean="0"/>
              <a:t>2) </a:t>
            </a:r>
            <a:br>
              <a:rPr lang="en-GB" sz="2000" b="1" smtClean="0"/>
            </a:br>
            <a:endParaRPr lang="en-GB" sz="2000" b="1" smtClean="0"/>
          </a:p>
        </p:txBody>
      </p:sp>
      <p:pic>
        <p:nvPicPr>
          <p:cNvPr id="2970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29702" name="Text Box 5"/>
          <p:cNvSpPr txBox="1">
            <a:spLocks noChangeArrowheads="1"/>
          </p:cNvSpPr>
          <p:nvPr/>
        </p:nvSpPr>
        <p:spPr bwMode="auto">
          <a:xfrm>
            <a:off x="1116013" y="0"/>
            <a:ext cx="6335712" cy="2520950"/>
          </a:xfrm>
          <a:prstGeom prst="rect">
            <a:avLst/>
          </a:prstGeom>
          <a:noFill/>
          <a:ln w="9525">
            <a:noFill/>
            <a:miter lim="800000"/>
            <a:headEnd/>
            <a:tailEnd/>
          </a:ln>
        </p:spPr>
        <p:txBody>
          <a:bodyPr>
            <a:spAutoFit/>
          </a:bodyPr>
          <a:lstStyle/>
          <a:p>
            <a:pPr algn="ctr">
              <a:lnSpc>
                <a:spcPct val="100000"/>
              </a:lnSpc>
              <a:spcBef>
                <a:spcPct val="50000"/>
              </a:spcBef>
              <a:buFontTx/>
              <a:buNone/>
            </a:pPr>
            <a:endParaRPr lang="en-GB" sz="1800">
              <a:solidFill>
                <a:srgbClr val="FFFFFF"/>
              </a:solidFill>
            </a:endParaRPr>
          </a:p>
          <a:p>
            <a:pPr algn="ctr">
              <a:lnSpc>
                <a:spcPct val="100000"/>
              </a:lnSpc>
              <a:spcBef>
                <a:spcPct val="50000"/>
              </a:spcBef>
              <a:buFontTx/>
              <a:buNone/>
            </a:pPr>
            <a:r>
              <a:rPr lang="en-GB" sz="1800" b="1">
                <a:solidFill>
                  <a:srgbClr val="FFFFFF"/>
                </a:solidFill>
              </a:rPr>
              <a:t>FEATHERSTONE HIGH SCHOOL                                                                                                                                                  </a:t>
            </a:r>
            <a:br>
              <a:rPr lang="en-GB" sz="1800" b="1">
                <a:solidFill>
                  <a:srgbClr val="FFFFFF"/>
                </a:solidFill>
              </a:rPr>
            </a:br>
            <a:r>
              <a:rPr lang="en-GB" sz="1800" b="1">
                <a:solidFill>
                  <a:srgbClr val="FFFFFF"/>
                </a:solidFill>
              </a:rPr>
              <a:t>A Leading Edge School </a:t>
            </a:r>
          </a:p>
          <a:p>
            <a:pPr algn="ctr">
              <a:lnSpc>
                <a:spcPct val="100000"/>
              </a:lnSpc>
              <a:spcBef>
                <a:spcPct val="50000"/>
              </a:spcBef>
              <a:buFontTx/>
              <a:buNone/>
            </a:pPr>
            <a:r>
              <a:rPr lang="en-GB" sz="1800" b="1">
                <a:solidFill>
                  <a:srgbClr val="FFFFFF"/>
                </a:solidFill>
              </a:rPr>
              <a:t>Science Department </a:t>
            </a:r>
          </a:p>
          <a:p>
            <a:pPr algn="ctr">
              <a:lnSpc>
                <a:spcPct val="100000"/>
              </a:lnSpc>
              <a:spcBef>
                <a:spcPct val="50000"/>
              </a:spcBef>
              <a:buFontTx/>
              <a:buNone/>
            </a:pPr>
            <a:r>
              <a:rPr lang="en-GB" sz="1800" b="1">
                <a:solidFill>
                  <a:srgbClr val="FFFFFF"/>
                </a:solidFill>
              </a:rPr>
              <a:t>Lesson plan</a:t>
            </a:r>
            <a:r>
              <a:rPr lang="en-GB" sz="1800">
                <a:solidFill>
                  <a:srgbClr val="FFFFFF"/>
                </a:solidFill>
              </a:rPr>
              <a:t> </a:t>
            </a:r>
          </a:p>
          <a:p>
            <a:pPr algn="ctr">
              <a:lnSpc>
                <a:spcPct val="100000"/>
              </a:lnSpc>
              <a:spcBef>
                <a:spcPct val="50000"/>
              </a:spcBef>
              <a:buFontTx/>
              <a:buNone/>
            </a:pPr>
            <a:r>
              <a:rPr lang="en-GB" sz="2800" b="1">
                <a:solidFill>
                  <a:srgbClr val="FFFFFF"/>
                </a:solidFill>
              </a:rPr>
              <a:t>Teacher information</a:t>
            </a:r>
          </a:p>
        </p:txBody>
      </p:sp>
      <p:sp>
        <p:nvSpPr>
          <p:cNvPr id="29703" name="Text Box 6"/>
          <p:cNvSpPr txBox="1">
            <a:spLocks noChangeArrowheads="1"/>
          </p:cNvSpPr>
          <p:nvPr/>
        </p:nvSpPr>
        <p:spPr bwMode="auto">
          <a:xfrm>
            <a:off x="6264275" y="2781300"/>
            <a:ext cx="2879725" cy="3382963"/>
          </a:xfrm>
          <a:prstGeom prst="rect">
            <a:avLst/>
          </a:prstGeom>
          <a:noFill/>
          <a:ln w="9525" algn="ctr">
            <a:noFill/>
            <a:miter lim="800000"/>
            <a:headEnd/>
            <a:tailEnd/>
          </a:ln>
        </p:spPr>
        <p:txBody>
          <a:bodyPr>
            <a:spAutoFit/>
          </a:bodyPr>
          <a:lstStyle/>
          <a:p>
            <a:pPr>
              <a:lnSpc>
                <a:spcPct val="100000"/>
              </a:lnSpc>
              <a:spcBef>
                <a:spcPct val="0"/>
              </a:spcBef>
              <a:buFontTx/>
              <a:buNone/>
            </a:pPr>
            <a:r>
              <a:rPr lang="en-GB" sz="2000" b="1">
                <a:solidFill>
                  <a:srgbClr val="FFCC00"/>
                </a:solidFill>
              </a:rPr>
              <a:t>Provision:</a:t>
            </a:r>
          </a:p>
          <a:p>
            <a:pPr>
              <a:lnSpc>
                <a:spcPct val="100000"/>
              </a:lnSpc>
              <a:spcBef>
                <a:spcPct val="0"/>
              </a:spcBef>
              <a:buFontTx/>
              <a:buNone/>
            </a:pPr>
            <a:r>
              <a:rPr lang="en-GB" sz="2000" b="1">
                <a:solidFill>
                  <a:srgbClr val="FFCC00"/>
                </a:solidFill>
              </a:rPr>
              <a:t>1) EAL:</a:t>
            </a:r>
          </a:p>
          <a:p>
            <a:pPr>
              <a:lnSpc>
                <a:spcPct val="100000"/>
              </a:lnSpc>
              <a:spcBef>
                <a:spcPct val="0"/>
              </a:spcBef>
              <a:buFontTx/>
              <a:buNone/>
            </a:pPr>
            <a:r>
              <a:rPr lang="en-GB" sz="2000" b="1">
                <a:solidFill>
                  <a:srgbClr val="FFCC00"/>
                </a:solidFill>
              </a:rPr>
              <a:t>2) SEN:</a:t>
            </a:r>
          </a:p>
          <a:p>
            <a:pPr>
              <a:lnSpc>
                <a:spcPct val="100000"/>
              </a:lnSpc>
              <a:spcBef>
                <a:spcPct val="50000"/>
              </a:spcBef>
              <a:buFontTx/>
              <a:buNone/>
            </a:pPr>
            <a:r>
              <a:rPr lang="en-GB" sz="2000" b="1">
                <a:solidFill>
                  <a:srgbClr val="FFCC00"/>
                </a:solidFill>
              </a:rPr>
              <a:t>Role of TA:</a:t>
            </a:r>
          </a:p>
          <a:p>
            <a:pPr>
              <a:lnSpc>
                <a:spcPct val="100000"/>
              </a:lnSpc>
              <a:spcBef>
                <a:spcPct val="50000"/>
              </a:spcBef>
              <a:buFontTx/>
              <a:buNone/>
            </a:pPr>
            <a:r>
              <a:rPr lang="en-GB" sz="2000" b="1">
                <a:solidFill>
                  <a:srgbClr val="FFCC00"/>
                </a:solidFill>
              </a:rPr>
              <a:t>1)</a:t>
            </a:r>
          </a:p>
          <a:p>
            <a:pPr>
              <a:lnSpc>
                <a:spcPct val="100000"/>
              </a:lnSpc>
              <a:spcBef>
                <a:spcPct val="50000"/>
              </a:spcBef>
              <a:buFontTx/>
              <a:buNone/>
            </a:pPr>
            <a:r>
              <a:rPr lang="en-GB" sz="2000" b="1">
                <a:solidFill>
                  <a:srgbClr val="FFCC00"/>
                </a:solidFill>
              </a:rPr>
              <a:t>2)</a:t>
            </a:r>
          </a:p>
          <a:p>
            <a:pPr>
              <a:lnSpc>
                <a:spcPct val="100000"/>
              </a:lnSpc>
              <a:spcBef>
                <a:spcPct val="50000"/>
              </a:spcBef>
              <a:buFontTx/>
              <a:buNone/>
            </a:pPr>
            <a:r>
              <a:rPr lang="en-GB" sz="2000" b="1">
                <a:solidFill>
                  <a:srgbClr val="FFCC00"/>
                </a:solidFill>
              </a:rPr>
              <a:t>3)</a:t>
            </a:r>
          </a:p>
          <a:p>
            <a:pPr>
              <a:lnSpc>
                <a:spcPct val="100000"/>
              </a:lnSpc>
              <a:spcBef>
                <a:spcPct val="50000"/>
              </a:spcBef>
              <a:buFontTx/>
              <a:buNone/>
            </a:pPr>
            <a:endParaRPr lang="en-GB">
              <a:solidFill>
                <a:srgbClr val="FFCC00"/>
              </a:solidFill>
            </a:endParaRPr>
          </a:p>
        </p:txBody>
      </p:sp>
    </p:spTree>
  </p:cSld>
  <p:clrMapOvr>
    <a:masterClrMapping/>
  </p:clrMapOvr>
  <p:transition spd="med" advClick="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smtClean="0">
                <a:solidFill>
                  <a:schemeClr val="tx1"/>
                </a:solidFill>
              </a:rPr>
              <a:t>Learning Activities for Outcome 1</a:t>
            </a:r>
            <a:endParaRPr lang="en-GB" sz="3600" smtClean="0">
              <a:solidFill>
                <a:schemeClr val="tx1"/>
              </a:solidFill>
            </a:endParaRPr>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539552" y="1556792"/>
            <a:ext cx="8064896" cy="4824536"/>
          </a:xfrm>
          <a:noFill/>
          <a:ln>
            <a:solidFill>
              <a:srgbClr val="99CCFF"/>
            </a:solidFill>
          </a:ln>
        </p:spPr>
        <p:txBody>
          <a:bodyPr/>
          <a:lstStyle/>
          <a:p>
            <a:pPr eaLnBrk="1" hangingPunct="1">
              <a:buFontTx/>
              <a:buNone/>
            </a:pPr>
            <a:r>
              <a:rPr lang="en-GB" sz="2400" dirty="0" smtClean="0"/>
              <a:t>Explain what is meant by evolution </a:t>
            </a:r>
          </a:p>
          <a:p>
            <a:pPr eaLnBrk="1" hangingPunct="1">
              <a:buFontTx/>
              <a:buNone/>
            </a:pPr>
            <a:endParaRPr lang="en-GB" sz="2400" dirty="0" smtClean="0"/>
          </a:p>
          <a:p>
            <a:pPr eaLnBrk="1" hangingPunct="1">
              <a:buFontTx/>
              <a:buNone/>
            </a:pPr>
            <a:r>
              <a:rPr lang="en-GB" sz="2400" dirty="0" smtClean="0"/>
              <a:t>Explain Lamarck's s theory of evolution</a:t>
            </a:r>
          </a:p>
          <a:p>
            <a:pPr eaLnBrk="1" hangingPunct="1">
              <a:buFontTx/>
              <a:buNone/>
            </a:pPr>
            <a:endParaRPr lang="en-GB" sz="2400" dirty="0" smtClean="0"/>
          </a:p>
          <a:p>
            <a:pPr eaLnBrk="1" hangingPunct="1">
              <a:buFontTx/>
              <a:buNone/>
            </a:pPr>
            <a:r>
              <a:rPr lang="en-GB" sz="2400" dirty="0" smtClean="0"/>
              <a:t>Suggest reasons why Lamarck’ s theory is not accepted today. </a:t>
            </a:r>
            <a:endParaRPr lang="en-GB" sz="2400" dirty="0" smtClean="0"/>
          </a:p>
        </p:txBody>
      </p:sp>
      <p:sp>
        <p:nvSpPr>
          <p:cNvPr id="121858" name="AutoShape 2" descr="data:image/jpeg;base64,/9j/4AAQSkZJRgABAQAAAQABAAD/2wCEAAkGBhQSERQUExQWFRUWGBoZGBUYGBwaGhkZGhoXGhgZGBoaHSYeGBojHBoYIC8gIycpLCwtFx8xNTAqNSYrLCoBCQoKDgwOGg8PGiwkHCQsLCksLCwpLCwsLCwsLCwsLCwsLCwsLCwpKSwsKSwsLCwsLCwpKSwsLCwpLCwpLCwpLP/AABEIALYBFAMBIgACEQEDEQH/xAAbAAACAwEBAQAAAAAAAAAAAAADBAACBQEGB//EAD4QAAECBAQDBQYGAQMEAwEAAAECEQADITEEEkFRImFxBTKBkaETQrHB0fAGFFJy4fFiFSOSgqKywjNT0gf/xAAXAQEBAQEAAAAAAAAAAAAAAAABAgAD/8QAHxEBAQEAAgMBAQEBAAAAAAAAAAERAiESMUFRYVIi/9oADAMBAAIRAxEAPwD5uoaFPQg/xESWr5xZJDB20FhR/EvBUXYJdqPWgO52ji7H8DOcNf6/fwjTkh9I88glLaEevU6HrG/2PjxmZVlMOh08/lE1hT2aq8DKVJMb05MLjDZjWIlLExOKUBSAIxijeNXGYKtqQpOkAC0XAHIxrGto0vziTGMJO8cyEWjM9F7cBMLjGKJa0K4WZSsHUgGoicOmZ2NKRFMPjyq8DEwGhgsvBgFxBI2tLDocVrBESRtEw6gBEWtjFSxNlSf2YCHEY2KkEFo3fzFKmMrHT0mNjSsSZIU8AXiFjSH5uJrHJiQRaEs5GLV9iNOT2kyWygm1h9IWMpKUuR0i3ZvZS5xzdyXU5yKMKHLZ2NySAKOY3TAY3Fg8LCprwjwHwMNS/wANz5jZZISlmBmZUDqx4j5R6BMuRhEZkhlMwWrvq5pccI5gAFr6xi4/8bzC4lsBZ2cn7f1ifL/KvH9DR+B5ockSeG5LsP8As6waX+CkORMxOGlnVk5qNawbr9RGDiMRNV3lLL1qSPs8ucTs6YgKKZocKDOe8k6EH5auXhvkMjYP4MkpNMbhTpxIUnx1+94WxvYIApPwa8tGTMSDrbOlJN99oTxOAUhWVPEkvlUBceD1qPpur7Mgsxcb3HIaNqPlDN/R0th8KnMnhSoFi5Ao1zQV/jWLiQklTpQ5NsoAd34WGofy6RaQLFKjXWoylQvVtfDflfiyqpWj6txOL2jWkqmQh2ypbV0gjm1N4qJKRZIv3sop1p9vDc5NaU0vzt1uIWoA9tDT471+EMoGly0seFL/ALRd6i3wgcwJBqhLbMmm+nX1heZPuPv7pFDOe8IFXJGoR/xSH56RIsmc4+/pEhYGXJ4rEgP9PPWLoS1aNuDr/cRC6qO1vt79ItJdTk1IsHP3TXrAUMwhiwI3a33tBZQLX+QNjQ2ekClOGzWtQCnozxdM1gTmDFqGtdHOmtXpAzawfbRAAV06HodPg8aknHuRHkWcOz71+z4GNHBY8pbU9NOcTYW/iMY5ZoBQxeStMwOKcosnDQMVXhQQYRRJIJBjWlJDtHVYdID6xtGMuSgg8ovNWXpDCZRJpBVSCLxtOF8PO3Ecm46vSNBOFDHeM3GdnKAeHoL/AOoKi8jtMvWFJUsuxhqZgwA8bojYzFlQoYFhly1cKwsHVYIYa1SRUDqNYGE0vGh2Fgs2dahRKU+ZV9B6xhIBN7LKbsdQRYjcbj+RApWFKjlAJJ0EbmOSPZhCl1SskJAchDUb9Lk1elIFhCpIOVORN351YqUWezs7QaZHMH+HUnimf7pDf7aTwpJUO+feNRw2/cKgfbvb6JACQxnPYMcjOziwIBYAu2j3j0OFQn2eUKSgioOYHKqoBvperWjxsz8AYlyUiXNuXTNDmtyFt87xMs5Xuq9PO4nGqmLKlk1c11NtYtKYAMBSpzH5RpYz8M4lAZUiYltcpIPQpSR5RlzMORRsvUs53rUx1mfEOzJ6SLB90g+tDzgWFnJJOd+op5/VoMJDvld9gSf/ABDecDm4dqmlKECnQ6g/dIWa2AxoKfYTCCgnhVShYsR97g3rXGSAglK+8kAi7KADgpJ0ICmrQhjq2TLQCCHqGLXdqOKOFBzGmnG55aQqqkVSqnEj3kn4/wB1izDugyZBUh97MNRdj/3DpyaCyksGVVZ8A9K+N/8Apjk9gABR6nR2PxHne8QTswAIrbMddnDeu5gJdaTVzr6v6fUcoFMTcO4a++/yNNzDAluFUJffQ61+/SFzpZhpXUeFWPrFRJKaICp36QzMNYr7Am0WkBM4xIKrDRIzGEpOYje9KAXHSj+kEJCXqNm+9SwpyigogFL1UX52b0aAYgn9VmG33SJUZcKLAi3p1P8AGu0dmywGvf71t4wtIOl9Ei9wf4hn2NAo6ve5rQgdI3plEAhVwedfiIYRWmr2P1++sUTMAVTTcfACDLQ7FyNv6f4b6RqRJeLKFaj7NCLH5iHpHaldG2+Len20ZAKhsR1+R+kdVKUHIppW3n84GelCxQjUPDkhCVsCpKH95Tt45Uk+keUw+LI1Y6hvvTzEbMqeSATbVtOUTYXosD+Fwo/7eKwqj+n2qgfWWIbn/grFnuoQv9kxJ/8ALLHiu1MQVcKKbnXpFfw92jNlzMomzE7MshjcUfaDKzfxOCmSC01Cpf7gQ/Qmh8CY5OAKbxt4L8Y4gJyrAmp5gAnqDwK8hCU04WY9TJVThKcnoCUndxp6RaZHmZjvSGcMXoYPiuySitwagixHKASsPqS0dNS7MwgFocGNKZQQig95Wp0J5DbU1tAJ1aJ2qdfp0fZzQRTC4f2yStbezScoTbMaOTrltzU21InVSfQJnaeRBUlIJfvnuu78P6jq4aorGYrHrUSVKJSxUUjhB0rlY66neHu0UmYp24RRNmCAkF+T00tzaEMfwyxLT3phTe4QO6DsSSS0VJGtPdjdnCagqIDatRQ5jccq89IRmT5ssqZShk94EsaaBQexjdwsz8ukpLOlDjcnRv1dP8eredMkKAJckEildiL0epqYrqo2ncL+NMZKPBMU3NN/SNSV/wD1DHEZVTEkHdCCPHNSPNzcATZJPi5+/CFpmFy1II+sbx4m2tXtvt+diE8RllILgplS0PRroQCaGxUR5Rly5wLBQYjW2vn6wJ2DGx5/OLszFJJFjau/3pFYkVckgkhszHum4v4EX8INhzZVWBq2hOz21Ox+MwhBdKiaBhuK0pqL2/VSGJsnJmKe73Vaj9QpQ3HodxE0lF4niLWLUPkGrRqiuw1EMy1MWys9KgG+lBaEpqz3tWq5qRYs996iHMHiEEBw1BXnsQaEHa49I1jLzZoRXcUOji4fQsXY/wAwgVu7D7+x8YY7VADNrf7GnI2jOmT20+W8Mgo62qb/ANRaXOCRZzCKsQTFkzmEVjHh2gNUxIzr6PEjYxgS2Ac0F+bnTlQl+sDCMwJbp6v8hF5kwEHkwJe5Nz0aCyJYJ4tKBNtnL+niYGFlSw3K5PIWPKgiilBRJc5bOd6aN1iwagvmd2vRqH/qYdPOBYoMMruwq3Nnr5xP1TqFhqMH3YV2DGLLLAgkvyr8Y5Jw4q5ZhVvUkvQBx1IEWM0GwoNT6t93hDsvEDunMfX+tdYJKw6gHQVP+l28OcV/NJbvt/0kv4kN8IPLAIfh5VHxAiaoBTuAoEKsHoHuxOjmxtDmFxBQFFqAMQd65SB4MRo3SO+2VUFi2rc9Qb86wDGnhSBRz4UZucHs+j3Y8wqJe/6udf5idqSRLUiYguAR8iPDSGOxkOhBY1XlLA1JB7uhoPWDdrSz7IBgwTr3gRRti3KN9SdR2glhz+EIdqTXtbaE5KR7NBN2ECxIUTQ0iadbHZ2JUlDKLoJFTodOj2fn0dqZJQX1LOBuN/46bxhYLEqFCaWI+Ua0nDZEOSXUaE1YC3iLv+06RHpc7CnpzkJ0Nz/iKEg+DDwOsTtSeJY9imjrJOwAVwgV2CfAQbDkJSqZRrAcklm+FOUYxxOZec1d6aF3p8YriK9Aeyv9grXZKRQa0FG1qBHnOyj7XEqJY5dCW5fH4wVPba5iVOqh4co5C55UB6iK/h3AqE3O24bd4uTIi9j9vLyLUlBd7OHKQbMp9K2jOMpkpJd1FSmD2oBboqPSzsChTlaSSkPkBAetv55R53HZiskgoeybAAWa7gBoqBAr/I+rD4QGcgsxfqXH9+cV9qpOo8R8Iaw03MGKX5gn1SKnqPGFmTOk5D8XZv6O/rDUqW4o96huppzYUe+UjSGCjKNxs1v2lnT5a6h4EkezLpL7gt5HatQehh1hJGFKs19yoWbQn7fxg2JBo7EChfd9bEclUuAdILhsYkkq8y4FCa59Ka1DXo8ExKSpIOrZXYHRuJtxQ0rXlEfWZMmYRRRcHc7WbmxqIewmFKjwDUDKNy7MbA+h8YrLw5IYgEh6Gtqu9RoWUNtddP8AD0glTDTe97HfYxQPdndj5SkrDs7OOlGah+94U/GJCcOlAaqgGarJD/8A5j1yJZNFJtrHhvxfPz4gSxaWP+5TE+mURU6jn7ryokmCy8ITGpKwdIcwmBc8onydMZ0rAMIkbMxABpHYGeU9m7gW+v38NodkgNnowt/IFWFPE+MLM3dubHmP5LUpSKzXZnqSdL8uQaLYzh5oNg6i7FrB7AaWu+pi6cM5DMX4jWjWb0PpCuESM2/O+++u37TtGlJlPoW1qbM5uwJZvDrE3owOZIUEnnU+pDjk7tp4UEtSCnLlKzSocM3N2V0Z9o0DLBNQ4szsGG5o9XruH6LzgGJOUDQJoB0JBf7vBDQ0JlvwuOqHI9evuwXOkF6jnbrVJA8GgQ4h7ympavLn5BouMragu2v/ALD4ERmi/t07hXKGMOhM05C4JqkuCCdn5/Fo7LlFiSx+IHOoeHcJLSLJGY7J38T0d4OiPh3wyQmrqqAp31sPdLdCRCXbWNWoJQR3reOvrGlJmkzCtSCvhYjugEWJYOzAu405Qvi54UpynKU+4C7a6gN/MT91mnhDhVpRLmyxwpSn2qDkUClIAJ0UKNxA1A3MMT/wYCnPImGYNiwUPkfSPETcWUrJsD903j23ZGPVLQhRJAIHEl3D6qQ9W3BHhEcpYrohJ7DAWCTY1SRtuOunhBcHg1YmYEpcAqYcgAV03pXmVDemniULnOSuRKKqn2k5KMoDAJYOvVzw69IcwS8NgZLoX7eaUv7VsqEhTElDkZgQAXsaVie6eo8lj8JWdJQRnfuDVi4bqG84wUTm0bwZm0I3tD2K7RC8SZiAxLEgfqsT460u8X7cwdRMA4V3IHdVr538FR03vKGXhknepNABcDXmDVuhjewS1ukOuW1GZ0q13oW84ypeDAIUOBIF2fqSHBY6xpYMBPvZnIZg9BXQhT2vWK3U5jcTNLB+LQ8QLnrYdIQx2BQqqQATUggA8q28ztDMgCrkEhySoO36qE0pXcxWXKlirEu7A5bC9RqL/SNOg88rBVLM1726Xjn5N2vyGVX1f7tG9OAUGAN+8CK8izjw18Yz5mFKcy0mgAANXsHYafDzi9STAynjOV7AuKdFEwDFS0qHCodf40HpD+JQDwlbDbMVV6AB/M3aKowKU0BpWhCxXk6W+N4DrJlpUNWXRqXH3RqiH8ISad1xauUtvvSngHvHJeHI4WppqmvMW2+caXZ3Zqq3r4t1FHY/PeNaweFkOxJA5+TvY+bu+4BGjgMUhBYJ8haLYjs8EJ4cxFWFIcwiuF/ZMx2qOojSxF2nJXaYShalGiAVHdgHb5R88lzjNmLWrvLUSepL+X0j0v4qCRIJHeWpKfCqj/4x57s6TUQ29HhGjIkw6BkTap016RWXLZuVYd7Lk+1WVqfKmiRz/gfERy10sOYPBoSkAsVGpPM/LTwiRxag5GUFqOb+MSK83LxfNJqmADM4+BLAenmYIpOUFR7xLA3YC5+9o4uUXFHUWSNdb+JeLzkEzEhnAIHwfpYnwjqXUqCWD6VbZiW638xDGGmMGapN6ux31CXDAe8U7QsgVdvddtiQa+A9c0PGSWGa1968hyDDw5wUgpngpYKYU1veCyqhg/iUt6g7RedhkJsVPzSX8auOnwihRS5PIn4AW8omqi65TUKUkvQgmngzEdIZw8j/ACc/pu3gdKxzC4Xltf6gxpIwoG4Ff4PO+/yjneSpA8Jgs5d2NgKgfTwFOWsa+FwaJYBVlJagSC6v1DKQA1RV2qLUhWUlKVNlUS7FwGAO6iLU5Fxu0NJwyiHUHpetuvLf6wEymclR7qTwijKzAnYWIoKfG0ZuN7OJTxKYivCAzXIZnroXazxoiUSOEtZstxpYfdL7WnYALYLWBWtidbPye760g3Gx4TEy8xygdKs3qwjc/wBTT7NATVgAa3IpRrinjTYx3t7CoQoCUSkpALuXJTlcuC6dK00bSMlE5JPW3Tb5eEXmxvrc/wDkIB7grMPukPRLj3SWtVRJNXSE5/bfaappUASBr4PfbXhFL3vDmJlEYVK0WtMb3arKVHkysrjkCQ5BXldhqKQtYUlBDgCiiP1Kd2fQfANBLI1ZvYWAVMxEuUgOpakl20dzXYJCj4R6+cMOpUyQ4Voa0KgdDqoUN9N3EZWF7EUJ0r8tOKSsKSviGdMtXfKSwplB5j4LfiLGokLMuWllOSpj3QTRJ+nxjX/q9CdQ5/pqJUxIPCkljVmZqsoWDmhe1xDGN7OygFGUhdlodmo5dOYeHPrHlZ3bPtMqSVZUudnUQBYUADXZ79BvdndoKUEjMWZjU0TsK3LjoA5qYcs9tutlGECkJJAVwtr1oC2urCz6wpOwy0gGwexGoJPlbzERfb3EsSykIlVW78emVDAtrUsHPOupjVJn4ZKkVBAKavsCknchjG7DGMwszhmNXrUuKirXi/5YAEl3IYHXq6h8+kJpVlLAsL7kMDty1h3CzQ6ad5Wh5uan4wixj40ZHLEABiTc/LUW5UhFHac48KCojqCOfA3ncxtfiTCHJYNmDt0U2tv71gXYfYi1OpSglA3S+b1FIrZnYxMBh1TBUANc2b0tHouzpCUJ7z8xp4QFAlpTYBr6D+oskS00SwF2EcrdUclpSD3heGp66FiOlAYxJ6wUuygdGFW5AXgc+aSpIy1uS9QBfMX20icaEvxjNGSSkarUX5JAHxVCGBk2eCfiXEJUuTkcgJUSHOpDM/7T5QvJm0+EdPXFmjUmhbSNXs8qQChwQDRtCb11jL7P4EiYq5sKUHjqYZ/1kl8lRc0AMTjVqTZNapJO7R2MpGOWRqORLxI3jRryIUArNtQfM+ijFJcsVVzoOdPV1Q5i+zSkhq7QtiJZCUgaE+dPn8I7Sir9jy3JUU5nUWBdhc5jvt5u9AWJilTCztRqUtc08eVzq8SRPySmTqkkq3FbeRaE5E5SVFtGA2B18o1EMz5QQMiX3Jb6W8Xi+GkOq5NjW7Hne7w5gpapgJc0uk/KGcBga+Xlf5+kRq18PLNrjmBo9CDa1xt5vIsxvZ/qD112O0DCN/SunPWxHSAfmGPk/P5HW/yjnitNy8dlowPw66tf7aNzDYpPsSpZFASX2Ar60jyf5g3Td7Vv0gOK7YZC0l2OwsQ5Hi7eUMgO4jtsoHtAvgzkBGUDMgKN1BTvs6RTUw327iaCYmxDhwHDh3NfsvePK9ndliYqjFgDYgmlifR284b7dxJDIKgSznKKCgASHLgBIAc1NYvlxnwSk8TjCS7+ZarnzvblA8HIoSWerDbdtn9OTxMJ2XMmMpKOGwUogA10JuOkOJwapUwIWwBYpWHZ9wS1QSx8NDXej7aWExU3DghacyVUUggZre8gjX11Gp1ZWKkzlBQUOijborroR4xSTMKwGTVTub1FxuC8cxXZKFLBUE10sr/kK+sclb+tbA47DyM01ak+0CShADKoaqJ0rQN13jOHZ2CnIVn/ADE1ROYqGRBzEuSkrzGp2eEkdnIlklCBmGqi4HUmsdlyFUaW25d0voekadd63VeP7ZwYlzVhCVJlvwZlBRbmoJSCXfSluZe7HxqSoBVKMdK/dfEx6k4UKJTNmOFUKGB8n23jz3an4dCQVycykapPeHRu8B5jncdfKXqoswl2l2EtBzkFSFGhGvi0avZmMUiQhJSpIKncggCpISH0rr5xhJx03LlEwgaVje7G7aZISoh2qTy+xFXcEdWoEsaEuWL1oKwbBoKJm7AsfLxgszIouAOWhf5V+cXwspQISRQl3005UtEk+uWFgp1oW6kB613bpBpkggAZUvbvMG6QROFZKnN0sS+2ZrbPeMz8ugpIKq2BaqRdRBAYWvzia0OTZ4FCHcaWVoW0A6wutISSxCWNQ3yb4QvgpZQvvmYCa8J/9vjDeOUkVzFy4CaOPKBi6sQC+Wri5cH1i8+WlMspALkEqULB7A/No4iWGIBqBWp0imN7QCZBqHAZL3c0DA7OTfSD62sGWM6yakCgPIfZh9OGcgOA+unWKdmyuHVvu8PSZJOZVGAa2tPDQDxiqSicxCgXazgN6qi5WqUTQBOXZ6OT3veND5iGEPVQo5YBvvzaF1gpdWUH/kb8nt4axt0YYlzVEd5NKGj+rRIBLxV3TlrYZRt+ovEjdnIGnCzFEksE5XJ8KXrX5QEdnAu19Pv1gasXQFQNCQCBX5nbzg8nHIXlSSpLM5qLa/F4exii8DTLl0AB5B/rGj2fhJiJKQUpKTfMwqSa9dfGAJnAA8QcG5dn5ULh/TeC4eSzqdKiA7KDJfQ0HE5OnKC0yGZchgaCtA1d3HOKYRL5qa630f43faKpWvJUO9CqxFXomjeHlDUls37q+or8/CBiUyYK0/t67D+4TUCAfe8dbfy140MdLr8G5b7Xv0jPWnfX5728f7jMmHQlTlRb9NdaDXwjmJxaRLMtOZgLC5tUC1zrAljYt0rTXqIQmS3Of79YqMNge2JgdKOEC5IqK6N90hzCdlZhnmJUpOiQW8SfkIS7Il8Tq7oIpYE7W+/GPS4TsxLlSc+TmpLAjRqkmlg5MNwRYCWo1B2qSx2Fn2ECmdloXLUwqO4xfKd1atoesX/NJm0SkgDWYMr0ow2fSDYWSEk5uElgyQK0Zi6ue8RhtIdmzivgqlQJcGjEEB9nHd/47xpSpagSMmYD3gxV4iMvtZHs1iaAQk8Mx2bN3UqYHUcJ8OcHxElDJWFKKlJdIVly0NahjTa9o38N9a0Jk4MR7zVCk0bWmsdmYoFIAYUq1BGel2zBSkqSLEuCH1Ar8YdwyCsEjgLUcZSX2gBZHZwYKS5Idncmtz9iKrcO6gVOTmdgBZuRhmRIzAkqN2yruDQu3PnFZMqWtRTLWnMkseLQUazRWUWsHtjslJBmoFPfAt+9OvUM2sZ2FQ28eyxfZykupASpg7ankAoB6R5LtLB5VZgkoSS6dMpNWHL4Wi4GlhXzDXTTwsOYjd7NlZgk2ejm73HSo/iPLYDtBSSM3V+e7RrSe2AkAvqKV3+/KJpa+J7RRMQtKVMtPeBuHPeqKh28xvCHtUgJAJUbl2A60ikmSleJXNTYy15x/wAWbnUf8RCiUqWWQlRSSWBABG5JpaCzRhtM4J2SNwfM82eA4fFA2daS9yzltNTRzBlYnKkpBBYOp2YftAu16+sDkypU0uASz1FMrAEcq28toCKuaBwywXd7gEeZttaMjFzcyghiAipcuSogVJ6N5w0ClKC9EsSWZ1Xpz1beEsHLepuov6v5CGTps7aUiWAmnlFSlANV2Pdcpq2pPCE3BL6GOrmMoJSbcVs3dBIp4RnzpxJzE33QPI00LjwgUZxM1R4syHsDmJALXTlfpWA4BRl0UtKstUpVVnYhQ0ornFZuMOUCg0qhm2ajawFCaOpi9AkAB3qQSwLchWukUOjP5ZSnKACNSpVSSASTprpEgMtRD0y1swPxaJGIUuUl1AkNQm7ZstSxDgElvDpAhhHTlSbVvuKtytf5wWXNTYyxeteh9fOCexoxdIrWlUtQgU8YRoKVJYu6gNBUJ+d9tzD8jGMMz8KQygHoks5SHqEkty8IRGHCWewFKebsxI1doZw5skMqhp3QxFaClgPjBY05NFOLLJUKg6tUm4LmpcHXaCdmz0JWM5qaJBLWermj3HnCOHlzCtKVpyvrp1+94U7VwZGJCCCASEp5J5epjTj8a3XrJ+FdGZhVmcu9b0ty+xGPjJYBILggh6XFagmhFyD4btrTsZnTkS4ADBtMtAHsK+gPUZPaWIbkQ4FRvf73iWjPxiswYa1FyCHFRv8AJvNdGFzHK7JHeU+9wNzfTTzulZLDUkMNmOnrD6cMCwKFFnqw72ucO53p4Rp0aKjColtkWFJFkmzVOzku9R4w1OlJUR7Qqy+6kJAAJuQQwZwLiM9awQngDg6ECouXathd4dwS05gFCYchdIzAjkgmjJVattGeu7GO4koyNKZwa7MGdX7tesDkTEgOVFagSSkJuK1BJqSW1iTJktcx8jm75cqeZDaDa4gglBVRlQdg6Q+4JYE8/wCofgxbEALcr4g1ATfdrMK/G8DwE4SUmXMClSFVdNVyjatHI0fa+5GpAmFKROZQJpmc63a7cucQgJOViXbMtqcg5o3ltBZplxrYTsMrU+HWiYGqQtOY1pRZT6E9YH2j2WuWo+1lkUoqvEKCzmnjSE5CwHaWTmqFEFga1JIrXn4xxRmodOYDNSlS9zlCEn1G20bL9ZfE4QhJUFEqdiwLaXc7EQqFqSolEyUlb8Ry8RtQkBw7iNH2s1MtyVZgQFkjLw+6pLOS1U0GqaXhHFYUkZvZpzqBcnhOjFyakitoY2C4ntMrU2bLVnD1pcNQsAS720heZhyEoCznBL5Vk1d3qCSS24+kHlY5QIaWAwKTnZSgQwNyHLFiQHNfFXF4zETCUpMtOd3IJcpYWpxFhRw8MFZs+UJSyhbj9DvZq11ZwLRn/nUBTPHpp/YspcopWsX4SQQoEd5VQGJoGIMYU38JzUuBMlqSxUTmykDcpVarb9YqZ9F1pdjY4qzhFSUZR40Gv2YbwOHWlZCkKfKxfKXAqWIozXPhWgKOAkGSnKh3ISVM3FmNnPCBTfx21xi1JDLyDJVQGdxmAKQ4SEs4JDEsSa1aClnTZpP+0pDLegykV+KjQfxC8+SRQBIKaJA0elXbUHyMb8ztFwPZ52YuAohOo5X0Ln1jG7RxAYEpF6B3Kq3I8g5Y3rWA7C+PW6sjuA172SGNgWv/ANUHlKboIHJZTILKK8wQtmPtApRAsCAugZX6gQxBYMzMruVJDgOBTkDfwqdHgJlMtUyZwhWUu5ALM1RzLPSDYuQUuEjIUl2WQ7Ndklzd9dL6ry5YSaqUlSQ1FAA7gsXYu5YigEEWQXcVZ1V25DqIw06MKhKc5yqWQWJW6Ael1EAjUD4wr+YUpnDtRwwSHuBThrsKuBSBpnhJ4ageGlamxvStXfeOTlllXJzBklrKzZno5NR5840ah5yn/wCsakFD16kmJFEy/wBPs2p3mew/xLxIQSkzwf8AFhoCTVnZ9KQ0AVEJS5NDl23I4n08IVTIZlZ8zDuM1RobaQRE4pGZKFFQILAWGr7gFqc6xWBpSJDAlQSdgAKJDl/8enN2rDMlKBQO+VqpDkGzKNAWNDy1jNwk5RRuplE8Knpo516VsY6iccoYAEBwQ+t3PjtqaVicOfTwnCWsDODkVoX3B6Vg3bUwKXKUPdzF+TMK9SIzsPgwSMxpmPEogMdi1S/MRO05gkhswUCMoINBVyH8vI7Qydj0rI7USl3/AJGlCCCKU8DvDS5iFoC0lkmjl+th4+Q5x5GefeJBzOw0bfn9Y2OxZqAkJmqLnuS2oXpmJ3uGanKHlw+tOTbwuHSlJIKcx4i+lbJ0IqaA3J5R18rZg4Lu1wHuPDSvhF8RgUoAKkzaUIykHUsHB0q+aF8ROqGSsZmIBCjSlSTTw9IjDpgYaUKKWlKqAHNe1tDzp5QviM0tZOVKkuC4JIGj8WnK1WjilrPAywzsRxaXc7jTQ7RT/S5mW5PmC5Z6ZTlZ7vVo0h3ApKxMUcpN3KSDlU712SXYN8WhqfNIXLQCXaoDKDqDgEjvU95yHJGkUn9kZAVk8IcudWcg96lrisEkdppmIyJI/wAgijOxdTgDI/6jcDkTQTCYXKsOzuyQhINTR2TryJHjGhJme0BoyQHBUSlStSWZINIU/KhCSUFSiB+lqagPVTHQD5tRa5ikkAAJ/SBZw3EoDy/mBhMVPCcwCUlIPdch3N+EjN12oIEMyiRlSnUqcuGbM4LvZqCnhF0YdUwMc61aJcCzAVI2AJOwNzHMRIWEA5EggX7wA2zWsWYbHkYxWm4g5k5VlIAqSqpYhmSLa3Yc4z8YtCFAqdYVcGhd6nZiNXu8MYZOZ0qUlSiOQZ6mjAk0o2wrsAIJPeS4JCS9aFiKly7dNOmmN20F9noyU4S7uz71cZS3QtuYHLLOA/dYgqDXawpmtQvAp6EjhE2qiM7l2NRRRLIelaaCsNJx+UuBmpUgmgYl6AJLO7jRUYFZhBUlKg4Di2oegzAMWqbW0rBk8ILEKNDmAIGhBUosMxBfL9WiktKVqzMsKFzmC75k1G9TTYGu9Z9HYl7CmvOn7btcc4GETjsu7muYOpz1JNPK5oYi8KWZxUuWBLgasNOVw1mtWYFPwgMCxU1wNbU0qdxqxhiamiakgF3cXYWYghzUH5tGtxgMasS5SiamzUur3iKsKMx/TS8YYxAJagJd2Gnx9d9zG2uQpVCAotU3cO4CgEs4YHkz0hX8qEgcCAaMRpoxIGbkfjeN5QTdKfllZksWrW9RcNuQbbGxhjGSw5mMzjMW0JFal243FGYNuIuvDqowNCQWCv8AEhind82ZxbxNMQsLIdLEXZJoHBqkEEW33q0FXBETwWJculhxA0BLcTNRmBuLWDQebiEgpSiqXoS12Dg1DKDMxrYhxWJIVLKVMUH3kEpKDssDOMo4QD3qFHMxSZgiSVS28HXvRrHwzDyeCU2FZ+IVUqTpUP0vTX+dI4J9KkAqIQPEgEftCTmI3ULG1vYqDuTTvMoAAdSAxprtAMXsoAjcsakVI+urmKR6NTVlyACkCjV9a1Lv/ESM3E41alOAXsosC6hr1IYnm8SLnGo104gg6Mx3eosoOPveDDGEUYKBBzJZ2HJ6EUv9GhKWkUc5aVTdjUAgv4Uv8OysOoiqiz3FGLWtYhvEP1rCdTjXB4RmBAohNMwUdrUe7cQtHT2iGZ2AcMEpNP3G79G1eEklZGVyEu/hWjvo3oaRU4DMHfW2apfkxrSp+sGFrnFJUBUBTd7Kg9a0H2zUisyWMis6kLQW7wqDvlA4dncX1tCacBlDuSCWqmofx21+kMqkJlmqr1KQoAVo5CWJ5sC0DF5PYqc3CynsogkJrT3m833hzCrUCQQiYGIdIcMf3EsQ5326BMx2LlKaVCcyQXJJ90u1nPuvDEsKTQlCnYggvmBBqhku9aghxRxGrRaSiYUjLMUEvYu1b5SCQBYNDEqYriJUp7ZXGXMQqqixJvYCp1EJzHUkgqtky0BvTKxZzSxDsl6sHuQMrBQYu1A4UBcBVUs9hfS0axlxi5iWBDguHBqKmv8AkA4ccg8EnrmhNAtgLFDg79KPY/KFCsgF18J4SScwsWIA6AO1jBMXic4yIIcGi1GoTTUVSz1zFuEchGwCLnCW3tUglwGKmDVBolq0sQXrZoOk5my+zSUv3coActlGUOTQMrwrGH7ErVxzFZkoc+8kbVZgSADXcWqYcwmFDpGchJL8JAUxsHLhNdQBDZJ9aVson5VDM81wWYsDRyTQuXFNaGFZ06vAXTQsk73Yqa9HFq+Qu0J7KClEGvdYkUqApR4lFy7k7UjiceGfKDyKQGZ7ZWpV35cogrqmLUSQMoskpo7HVSqgB2YXdmMVmTEp4Uoa1WIzFrhKkkkh707w2gkqWpYZRCSqoCiRQtoQVFNw+VrViSJMt6lRLsUgAZyBfMSqhbVDigpG2HAhPC3dIAaiXAzNV8oDmmrAVpCv5AqIDcJJpb+zpvG0nBIyZsigSTSquEBBCjm7wDmwatBEXPSknIEAgEBbi5Z1M7Gr0Ogg8m9FE4MSw4mjJ+qgUNakO5sHN3pyk6VlHCNTmrmPecHMC+b3baNVoNiQojMpQSnJ3Ui5FVANcVA2tycWFUlDjiKVADkFAJu3S4rzifJgkYhSgyQWFylyKUYEOLUrQ84kxbqSFKJ5FwQ4qBqNq7a2g6ZL0AFKs+U6XT7pNCGfxcE2ORAJyli3BdiSDV6hnIDA3rq+1SYbAZgQCVsXYPoxLJILitOm17LlBJKgpTuKdD3SxNHHV+kBn4gpSCAAK3IOoD7vTUv4COSe0s4dQGcf9zZQ5d3Olxvyg7FXwWJy2dNABdyo0CQByBNmoXuHstyVKSE1cpVlBoC9SrMxatjUgveOSZoCXY2ylkPmAHECk86EX2u8ElrCXWHKgoUBJuLOSCCOpt5b0QzODALAADBgnNSmrNroQLBgCxi5aV3UkiwRVL1q4CSNHemkXVNOZsxuxKQA7AakF6a+kSdNd2BQ9CCpJLgNYpHkGqXjMRQoBVG0ITzFC1XOtfq8cmZDZDnM1g9Qw0JVb0iy1IBS5JDjWrUr3Tl8zR4MTNC2lpyp4i6SS4IzEKNyLDc0fSMZ6AmYhQoUqpR6nLQOHLjzp5xTKCS7JFDo7UplYcRcDRjAsSjMosDU6gd1gQGsNRajXi6k8LDcF3YVs5pUf+3KGJv9IzpqQwCElhXhBq5pXk0SLflwLsep+gNIkX5JyF5imAzAHl8agCn0g0uwG5o522ygN6xIkdKihCcKpOYVZgyhdqUS3lSCqRlU2zt4gu7MbU9IkSAmJM4DOAGUElT6MDUX2c7uBXYS5RBzKOatna1SaC9uraRIkaMpLKkpK3GW4cAljQOGYmu8OCYUjQoK0pUlQCgoqFFZWDKy+87ghuIEgyJGJWTifaHIwYg5XAvw8RA1bTm3OKYlRQhVWyuAQHILtQFgP62aJEhzs/C6pwXxHR3amagJc6nnfyEaMuQvIE5mSllqArRg4FqtTSteUdiQ8qmFZM7iLuVKVVVHJJPKgr1ajxqp7MsMzg7gdbW3DRIkcuSxcFh0la05UkJepFaVV4MCG11goxrApljUErUA7ioYAcN7gg1d47EiYKVOIIDbkm9+8+b9RdT12vD8jCBQzE1y5gW1drOzVFOZ5gyJByXB+0l8NzQA3o5UU1D8QDJN94yzOFCBUhn9dyzVZvHWJEiYlRWHWp3KWBDnfNTus1N3fnGjgewyQ6lAiocBiWJzGlE6MKvW0ciQ24R/y6UslQJAcpYkNYFwDW9KjWO4zshOZIUcpWQAoBSqhiKFYDavd94kSItrrxhE/h5SVEFbh2Nq2ehS23leCqwCCeF0HMLF/FyxsR5cy8iRpyp8Y7hOzpaitkJDMxCRqoC0EkYVROZ0lCVGhd2QQGDaVDB6RIkO1PjEwJOfIkAqIWEkuAkVsBUl9XhCZJVmC+EAkuAGdm2teJEio1JYjHJJByNlBFVFW5euv8xVGMdlAM9GJdxzDRIkXkEqoxKnJehBDeDeHhA5yyKHiBUQH0+945EjQVb8woav1ESJEis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1860" name="AutoShape 4" descr="data:image/jpeg;base64,/9j/4AAQSkZJRgABAQAAAQABAAD/2wCEAAkGBhQSERQUExQWFRUWGBoZGBUYGBwaGhkZGhoXGhgZGBoaHSYeGBojHBoYIC8gIycpLCwtFx8xNTAqNSYrLCoBCQoKDgwOGg8PGiwkHCQsLCksLCwpLCwsLCwsLCwsLCwsLCwsLCwpKSwsKSwsLCwsLCwpKSwsLCwpLCwpLCwpLP/AABEIALYBFAMBIgACEQEDEQH/xAAbAAACAwEBAQAAAAAAAAAAAAADBAACBQEGB//EAD4QAAECBAQDBQYGAQMEAwEAAAECEQADITEEEkFRImFxBTKBkaETQrHB0fAGFFJy4fFiFSOSgqKywjNT0gf/xAAXAQEBAQEAAAAAAAAAAAAAAAABAgAD/8QAHxEBAQEAAgMBAQEBAAAAAAAAAAERAiESMUFRYVIi/9oADAMBAAIRAxEAPwD5uoaFPQg/xESWr5xZJDB20FhR/EvBUXYJdqPWgO52ji7H8DOcNf6/fwjTkh9I88glLaEevU6HrG/2PjxmZVlMOh08/lE1hT2aq8DKVJMb05MLjDZjWIlLExOKUBSAIxijeNXGYKtqQpOkAC0XAHIxrGto0vziTGMJO8cyEWjM9F7cBMLjGKJa0K4WZSsHUgGoicOmZ2NKRFMPjyq8DEwGhgsvBgFxBI2tLDocVrBESRtEw6gBEWtjFSxNlSf2YCHEY2KkEFo3fzFKmMrHT0mNjSsSZIU8AXiFjSH5uJrHJiQRaEs5GLV9iNOT2kyWygm1h9IWMpKUuR0i3ZvZS5xzdyXU5yKMKHLZ2NySAKOY3TAY3Fg8LCprwjwHwMNS/wANz5jZZISlmBmZUDqx4j5R6BMuRhEZkhlMwWrvq5pccI5gAFr6xi4/8bzC4lsBZ2cn7f1ifL/KvH9DR+B5ockSeG5LsP8As6waX+CkORMxOGlnVk5qNawbr9RGDiMRNV3lLL1qSPs8ucTs6YgKKZocKDOe8k6EH5auXhvkMjYP4MkpNMbhTpxIUnx1+94WxvYIApPwa8tGTMSDrbOlJN99oTxOAUhWVPEkvlUBceD1qPpur7Mgsxcb3HIaNqPlDN/R0th8KnMnhSoFi5Ao1zQV/jWLiQklTpQ5NsoAd34WGofy6RaQLFKjXWoylQvVtfDflfiyqpWj6txOL2jWkqmQh2ypbV0gjm1N4qJKRZIv3sop1p9vDc5NaU0vzt1uIWoA9tDT471+EMoGly0seFL/ALRd6i3wgcwJBqhLbMmm+nX1heZPuPv7pFDOe8IFXJGoR/xSH56RIsmc4+/pEhYGXJ4rEgP9PPWLoS1aNuDr/cRC6qO1vt79ItJdTk1IsHP3TXrAUMwhiwI3a33tBZQLX+QNjQ2ekClOGzWtQCnozxdM1gTmDFqGtdHOmtXpAzawfbRAAV06HodPg8aknHuRHkWcOz71+z4GNHBY8pbU9NOcTYW/iMY5ZoBQxeStMwOKcosnDQMVXhQQYRRJIJBjWlJDtHVYdID6xtGMuSgg8ovNWXpDCZRJpBVSCLxtOF8PO3Ecm46vSNBOFDHeM3GdnKAeHoL/AOoKi8jtMvWFJUsuxhqZgwA8bojYzFlQoYFhly1cKwsHVYIYa1SRUDqNYGE0vGh2Fgs2dahRKU+ZV9B6xhIBN7LKbsdQRYjcbj+RApWFKjlAJJ0EbmOSPZhCl1SskJAchDUb9Lk1elIFhCpIOVORN351YqUWezs7QaZHMH+HUnimf7pDf7aTwpJUO+feNRw2/cKgfbvb6JACQxnPYMcjOziwIBYAu2j3j0OFQn2eUKSgioOYHKqoBvperWjxsz8AYlyUiXNuXTNDmtyFt87xMs5Xuq9PO4nGqmLKlk1c11NtYtKYAMBSpzH5RpYz8M4lAZUiYltcpIPQpSR5RlzMORRsvUs53rUx1mfEOzJ6SLB90g+tDzgWFnJJOd+op5/VoMJDvld9gSf/ABDecDm4dqmlKECnQ6g/dIWa2AxoKfYTCCgnhVShYsR97g3rXGSAglK+8kAi7KADgpJ0ICmrQhjq2TLQCCHqGLXdqOKOFBzGmnG55aQqqkVSqnEj3kn4/wB1izDugyZBUh97MNRdj/3DpyaCyksGVVZ8A9K+N/8Apjk9gABR6nR2PxHne8QTswAIrbMddnDeu5gJdaTVzr6v6fUcoFMTcO4a++/yNNzDAluFUJffQ61+/SFzpZhpXUeFWPrFRJKaICp36QzMNYr7Am0WkBM4xIKrDRIzGEpOYje9KAXHSj+kEJCXqNm+9SwpyigogFL1UX52b0aAYgn9VmG33SJUZcKLAi3p1P8AGu0dmywGvf71t4wtIOl9Ei9wf4hn2NAo6ve5rQgdI3plEAhVwedfiIYRWmr2P1++sUTMAVTTcfACDLQ7FyNv6f4b6RqRJeLKFaj7NCLH5iHpHaldG2+Len20ZAKhsR1+R+kdVKUHIppW3n84GelCxQjUPDkhCVsCpKH95Tt45Uk+keUw+LI1Y6hvvTzEbMqeSATbVtOUTYXosD+Fwo/7eKwqj+n2qgfWWIbn/grFnuoQv9kxJ/8ALLHiu1MQVcKKbnXpFfw92jNlzMomzE7MshjcUfaDKzfxOCmSC01Cpf7gQ/Qmh8CY5OAKbxt4L8Y4gJyrAmp5gAnqDwK8hCU04WY9TJVThKcnoCUndxp6RaZHmZjvSGcMXoYPiuySitwagixHKASsPqS0dNS7MwgFocGNKZQQig95Wp0J5DbU1tAJ1aJ2qdfp0fZzQRTC4f2yStbezScoTbMaOTrltzU21InVSfQJnaeRBUlIJfvnuu78P6jq4aorGYrHrUSVKJSxUUjhB0rlY66neHu0UmYp24RRNmCAkF+T00tzaEMfwyxLT3phTe4QO6DsSSS0VJGtPdjdnCagqIDatRQ5jccq89IRmT5ssqZShk94EsaaBQexjdwsz8ukpLOlDjcnRv1dP8eredMkKAJckEildiL0epqYrqo2ncL+NMZKPBMU3NN/SNSV/wD1DHEZVTEkHdCCPHNSPNzcATZJPi5+/CFpmFy1II+sbx4m2tXtvt+diE8RllILgplS0PRroQCaGxUR5Rly5wLBQYjW2vn6wJ2DGx5/OLszFJJFjau/3pFYkVckgkhszHum4v4EX8INhzZVWBq2hOz21Ox+MwhBdKiaBhuK0pqL2/VSGJsnJmKe73Vaj9QpQ3HodxE0lF4niLWLUPkGrRqiuw1EMy1MWys9KgG+lBaEpqz3tWq5qRYs996iHMHiEEBw1BXnsQaEHa49I1jLzZoRXcUOji4fQsXY/wAwgVu7D7+x8YY7VADNrf7GnI2jOmT20+W8Mgo62qb/ANRaXOCRZzCKsQTFkzmEVjHh2gNUxIzr6PEjYxgS2Ac0F+bnTlQl+sDCMwJbp6v8hF5kwEHkwJe5Nz0aCyJYJ4tKBNtnL+niYGFlSw3K5PIWPKgiilBRJc5bOd6aN1iwagvmd2vRqH/qYdPOBYoMMruwq3Nnr5xP1TqFhqMH3YV2DGLLLAgkvyr8Y5Jw4q5ZhVvUkvQBx1IEWM0GwoNT6t93hDsvEDunMfX+tdYJKw6gHQVP+l28OcV/NJbvt/0kv4kN8IPLAIfh5VHxAiaoBTuAoEKsHoHuxOjmxtDmFxBQFFqAMQd65SB4MRo3SO+2VUFi2rc9Qb86wDGnhSBRz4UZucHs+j3Y8wqJe/6udf5idqSRLUiYguAR8iPDSGOxkOhBY1XlLA1JB7uhoPWDdrSz7IBgwTr3gRRti3KN9SdR2glhz+EIdqTXtbaE5KR7NBN2ECxIUTQ0iadbHZ2JUlDKLoJFTodOj2fn0dqZJQX1LOBuN/46bxhYLEqFCaWI+Ua0nDZEOSXUaE1YC3iLv+06RHpc7CnpzkJ0Nz/iKEg+DDwOsTtSeJY9imjrJOwAVwgV2CfAQbDkJSqZRrAcklm+FOUYxxOZec1d6aF3p8YriK9Aeyv9grXZKRQa0FG1qBHnOyj7XEqJY5dCW5fH4wVPba5iVOqh4co5C55UB6iK/h3AqE3O24bd4uTIi9j9vLyLUlBd7OHKQbMp9K2jOMpkpJd1FSmD2oBboqPSzsChTlaSSkPkBAetv55R53HZiskgoeybAAWa7gBoqBAr/I+rD4QGcgsxfqXH9+cV9qpOo8R8Iaw03MGKX5gn1SKnqPGFmTOk5D8XZv6O/rDUqW4o96huppzYUe+UjSGCjKNxs1v2lnT5a6h4EkezLpL7gt5HatQehh1hJGFKs19yoWbQn7fxg2JBo7EChfd9bEclUuAdILhsYkkq8y4FCa59Ka1DXo8ExKSpIOrZXYHRuJtxQ0rXlEfWZMmYRRRcHc7WbmxqIewmFKjwDUDKNy7MbA+h8YrLw5IYgEh6Gtqu9RoWUNtddP8AD0glTDTe97HfYxQPdndj5SkrDs7OOlGah+94U/GJCcOlAaqgGarJD/8A5j1yJZNFJtrHhvxfPz4gSxaWP+5TE+mURU6jn7ryokmCy8ITGpKwdIcwmBc8onydMZ0rAMIkbMxABpHYGeU9m7gW+v38NodkgNnowt/IFWFPE+MLM3dubHmP5LUpSKzXZnqSdL8uQaLYzh5oNg6i7FrB7AaWu+pi6cM5DMX4jWjWb0PpCuESM2/O+++u37TtGlJlPoW1qbM5uwJZvDrE3owOZIUEnnU+pDjk7tp4UEtSCnLlKzSocM3N2V0Z9o0DLBNQ4szsGG5o9XruH6LzgGJOUDQJoB0JBf7vBDQ0JlvwuOqHI9evuwXOkF6jnbrVJA8GgQ4h7ympavLn5BouMragu2v/ALD4ERmi/t07hXKGMOhM05C4JqkuCCdn5/Fo7LlFiSx+IHOoeHcJLSLJGY7J38T0d4OiPh3wyQmrqqAp31sPdLdCRCXbWNWoJQR3reOvrGlJmkzCtSCvhYjugEWJYOzAu405Qvi54UpynKU+4C7a6gN/MT91mnhDhVpRLmyxwpSn2qDkUClIAJ0UKNxA1A3MMT/wYCnPImGYNiwUPkfSPETcWUrJsD903j23ZGPVLQhRJAIHEl3D6qQ9W3BHhEcpYrohJ7DAWCTY1SRtuOunhBcHg1YmYEpcAqYcgAV03pXmVDemniULnOSuRKKqn2k5KMoDAJYOvVzw69IcwS8NgZLoX7eaUv7VsqEhTElDkZgQAXsaVie6eo8lj8JWdJQRnfuDVi4bqG84wUTm0bwZm0I3tD2K7RC8SZiAxLEgfqsT460u8X7cwdRMA4V3IHdVr538FR03vKGXhknepNABcDXmDVuhjewS1ukOuW1GZ0q13oW84ypeDAIUOBIF2fqSHBY6xpYMBPvZnIZg9BXQhT2vWK3U5jcTNLB+LQ8QLnrYdIQx2BQqqQATUggA8q28ztDMgCrkEhySoO36qE0pXcxWXKlirEu7A5bC9RqL/SNOg88rBVLM1726Xjn5N2vyGVX1f7tG9OAUGAN+8CK8izjw18Yz5mFKcy0mgAANXsHYafDzi9STAynjOV7AuKdFEwDFS0qHCodf40HpD+JQDwlbDbMVV6AB/M3aKowKU0BpWhCxXk6W+N4DrJlpUNWXRqXH3RqiH8ISad1xauUtvvSngHvHJeHI4WppqmvMW2+caXZ3Zqq3r4t1FHY/PeNaweFkOxJA5+TvY+bu+4BGjgMUhBYJ8haLYjs8EJ4cxFWFIcwiuF/ZMx2qOojSxF2nJXaYShalGiAVHdgHb5R88lzjNmLWrvLUSepL+X0j0v4qCRIJHeWpKfCqj/4x57s6TUQ29HhGjIkw6BkTap016RWXLZuVYd7Lk+1WVqfKmiRz/gfERy10sOYPBoSkAsVGpPM/LTwiRxag5GUFqOb+MSK83LxfNJqmADM4+BLAenmYIpOUFR7xLA3YC5+9o4uUXFHUWSNdb+JeLzkEzEhnAIHwfpYnwjqXUqCWD6VbZiW638xDGGmMGapN6ux31CXDAe8U7QsgVdvddtiQa+A9c0PGSWGa1968hyDDw5wUgpngpYKYU1veCyqhg/iUt6g7RedhkJsVPzSX8auOnwihRS5PIn4AW8omqi65TUKUkvQgmngzEdIZw8j/ACc/pu3gdKxzC4Xltf6gxpIwoG4Ff4PO+/yjneSpA8Jgs5d2NgKgfTwFOWsa+FwaJYBVlJagSC6v1DKQA1RV2qLUhWUlKVNlUS7FwGAO6iLU5Fxu0NJwyiHUHpetuvLf6wEymclR7qTwijKzAnYWIoKfG0ZuN7OJTxKYivCAzXIZnroXazxoiUSOEtZstxpYfdL7WnYALYLWBWtidbPye760g3Gx4TEy8xygdKs3qwjc/wBTT7NATVgAa3IpRrinjTYx3t7CoQoCUSkpALuXJTlcuC6dK00bSMlE5JPW3Tb5eEXmxvrc/wDkIB7grMPukPRLj3SWtVRJNXSE5/bfaappUASBr4PfbXhFL3vDmJlEYVK0WtMb3arKVHkysrjkCQ5BXldhqKQtYUlBDgCiiP1Kd2fQfANBLI1ZvYWAVMxEuUgOpakl20dzXYJCj4R6+cMOpUyQ4Voa0KgdDqoUN9N3EZWF7EUJ0r8tOKSsKSviGdMtXfKSwplB5j4LfiLGokLMuWllOSpj3QTRJ+nxjX/q9CdQ5/pqJUxIPCkljVmZqsoWDmhe1xDGN7OygFGUhdlodmo5dOYeHPrHlZ3bPtMqSVZUudnUQBYUADXZ79BvdndoKUEjMWZjU0TsK3LjoA5qYcs9tutlGECkJJAVwtr1oC2urCz6wpOwy0gGwexGoJPlbzERfb3EsSykIlVW78emVDAtrUsHPOupjVJn4ZKkVBAKavsCknchjG7DGMwszhmNXrUuKirXi/5YAEl3IYHXq6h8+kJpVlLAsL7kMDty1h3CzQ6ad5Wh5uan4wixj40ZHLEABiTc/LUW5UhFHac48KCojqCOfA3ncxtfiTCHJYNmDt0U2tv71gXYfYi1OpSglA3S+b1FIrZnYxMBh1TBUANc2b0tHouzpCUJ7z8xp4QFAlpTYBr6D+oskS00SwF2EcrdUclpSD3heGp66FiOlAYxJ6wUuygdGFW5AXgc+aSpIy1uS9QBfMX20icaEvxjNGSSkarUX5JAHxVCGBk2eCfiXEJUuTkcgJUSHOpDM/7T5QvJm0+EdPXFmjUmhbSNXs8qQChwQDRtCb11jL7P4EiYq5sKUHjqYZ/1kl8lRc0AMTjVqTZNapJO7R2MpGOWRqORLxI3jRryIUArNtQfM+ijFJcsVVzoOdPV1Q5i+zSkhq7QtiJZCUgaE+dPn8I7Sir9jy3JUU5nUWBdhc5jvt5u9AWJilTCztRqUtc08eVzq8SRPySmTqkkq3FbeRaE5E5SVFtGA2B18o1EMz5QQMiX3Jb6W8Xi+GkOq5NjW7Hne7w5gpapgJc0uk/KGcBga+Xlf5+kRq18PLNrjmBo9CDa1xt5vIsxvZ/qD112O0DCN/SunPWxHSAfmGPk/P5HW/yjnitNy8dlowPw66tf7aNzDYpPsSpZFASX2Ar60jyf5g3Td7Vv0gOK7YZC0l2OwsQ5Hi7eUMgO4jtsoHtAvgzkBGUDMgKN1BTvs6RTUw327iaCYmxDhwHDh3NfsvePK9ndliYqjFgDYgmlifR284b7dxJDIKgSznKKCgASHLgBIAc1NYvlxnwSk8TjCS7+ZarnzvblA8HIoSWerDbdtn9OTxMJ2XMmMpKOGwUogA10JuOkOJwapUwIWwBYpWHZ9wS1QSx8NDXej7aWExU3DghacyVUUggZre8gjX11Gp1ZWKkzlBQUOijborroR4xSTMKwGTVTub1FxuC8cxXZKFLBUE10sr/kK+sclb+tbA47DyM01ak+0CShADKoaqJ0rQN13jOHZ2CnIVn/ADE1ROYqGRBzEuSkrzGp2eEkdnIlklCBmGqi4HUmsdlyFUaW25d0voekadd63VeP7ZwYlzVhCVJlvwZlBRbmoJSCXfSluZe7HxqSoBVKMdK/dfEx6k4UKJTNmOFUKGB8n23jz3an4dCQVycykapPeHRu8B5jncdfKXqoswl2l2EtBzkFSFGhGvi0avZmMUiQhJSpIKncggCpISH0rr5xhJx03LlEwgaVje7G7aZISoh2qTy+xFXcEdWoEsaEuWL1oKwbBoKJm7AsfLxgszIouAOWhf5V+cXwspQISRQl3005UtEk+uWFgp1oW6kB613bpBpkggAZUvbvMG6QROFZKnN0sS+2ZrbPeMz8ugpIKq2BaqRdRBAYWvzia0OTZ4FCHcaWVoW0A6wutISSxCWNQ3yb4QvgpZQvvmYCa8J/9vjDeOUkVzFy4CaOPKBi6sQC+Wri5cH1i8+WlMspALkEqULB7A/No4iWGIBqBWp0imN7QCZBqHAZL3c0DA7OTfSD62sGWM6yakCgPIfZh9OGcgOA+unWKdmyuHVvu8PSZJOZVGAa2tPDQDxiqSicxCgXazgN6qi5WqUTQBOXZ6OT3veND5iGEPVQo5YBvvzaF1gpdWUH/kb8nt4axt0YYlzVEd5NKGj+rRIBLxV3TlrYZRt+ovEjdnIGnCzFEksE5XJ8KXrX5QEdnAu19Pv1gasXQFQNCQCBX5nbzg8nHIXlSSpLM5qLa/F4exii8DTLl0AB5B/rGj2fhJiJKQUpKTfMwqSa9dfGAJnAA8QcG5dn5ULh/TeC4eSzqdKiA7KDJfQ0HE5OnKC0yGZchgaCtA1d3HOKYRL5qa630f43faKpWvJUO9CqxFXomjeHlDUls37q+or8/CBiUyYK0/t67D+4TUCAfe8dbfy140MdLr8G5b7Xv0jPWnfX5728f7jMmHQlTlRb9NdaDXwjmJxaRLMtOZgLC5tUC1zrAljYt0rTXqIQmS3Of79YqMNge2JgdKOEC5IqK6N90hzCdlZhnmJUpOiQW8SfkIS7Il8Tq7oIpYE7W+/GPS4TsxLlSc+TmpLAjRqkmlg5MNwRYCWo1B2qSx2Fn2ECmdloXLUwqO4xfKd1atoesX/NJm0SkgDWYMr0ow2fSDYWSEk5uElgyQK0Zi6ue8RhtIdmzivgqlQJcGjEEB9nHd/47xpSpagSMmYD3gxV4iMvtZHs1iaAQk8Mx2bN3UqYHUcJ8OcHxElDJWFKKlJdIVly0NahjTa9o38N9a0Jk4MR7zVCk0bWmsdmYoFIAYUq1BGel2zBSkqSLEuCH1Ar8YdwyCsEjgLUcZSX2gBZHZwYKS5Idncmtz9iKrcO6gVOTmdgBZuRhmRIzAkqN2yruDQu3PnFZMqWtRTLWnMkseLQUazRWUWsHtjslJBmoFPfAt+9OvUM2sZ2FQ28eyxfZykupASpg7ankAoB6R5LtLB5VZgkoSS6dMpNWHL4Wi4GlhXzDXTTwsOYjd7NlZgk2ejm73HSo/iPLYDtBSSM3V+e7RrSe2AkAvqKV3+/KJpa+J7RRMQtKVMtPeBuHPeqKh28xvCHtUgJAJUbl2A60ikmSleJXNTYy15x/wAWbnUf8RCiUqWWQlRSSWBABG5JpaCzRhtM4J2SNwfM82eA4fFA2daS9yzltNTRzBlYnKkpBBYOp2YftAu16+sDkypU0uASz1FMrAEcq28toCKuaBwywXd7gEeZttaMjFzcyghiAipcuSogVJ6N5w0ClKC9EsSWZ1Xpz1beEsHLepuov6v5CGTps7aUiWAmnlFSlANV2Pdcpq2pPCE3BL6GOrmMoJSbcVs3dBIp4RnzpxJzE33QPI00LjwgUZxM1R4syHsDmJALXTlfpWA4BRl0UtKstUpVVnYhQ0ornFZuMOUCg0qhm2ajawFCaOpi9AkAB3qQSwLchWukUOjP5ZSnKACNSpVSSASTprpEgMtRD0y1swPxaJGIUuUl1AkNQm7ZstSxDgElvDpAhhHTlSbVvuKtytf5wWXNTYyxeteh9fOCexoxdIrWlUtQgU8YRoKVJYu6gNBUJ+d9tzD8jGMMz8KQygHoks5SHqEkty8IRGHCWewFKebsxI1doZw5skMqhp3QxFaClgPjBY05NFOLLJUKg6tUm4LmpcHXaCdmz0JWM5qaJBLWermj3HnCOHlzCtKVpyvrp1+94U7VwZGJCCCASEp5J5epjTj8a3XrJ+FdGZhVmcu9b0ty+xGPjJYBILggh6XFagmhFyD4btrTsZnTkS4ADBtMtAHsK+gPUZPaWIbkQ4FRvf73iWjPxiswYa1FyCHFRv8AJvNdGFzHK7JHeU+9wNzfTTzulZLDUkMNmOnrD6cMCwKFFnqw72ucO53p4Rp0aKjColtkWFJFkmzVOzku9R4w1OlJUR7Qqy+6kJAAJuQQwZwLiM9awQngDg6ECouXathd4dwS05gFCYchdIzAjkgmjJVattGeu7GO4koyNKZwa7MGdX7tesDkTEgOVFagSSkJuK1BJqSW1iTJktcx8jm75cqeZDaDa4gglBVRlQdg6Q+4JYE8/wCofgxbEALcr4g1ATfdrMK/G8DwE4SUmXMClSFVdNVyjatHI0fa+5GpAmFKROZQJpmc63a7cucQgJOViXbMtqcg5o3ltBZplxrYTsMrU+HWiYGqQtOY1pRZT6E9YH2j2WuWo+1lkUoqvEKCzmnjSE5CwHaWTmqFEFga1JIrXn4xxRmodOYDNSlS9zlCEn1G20bL9ZfE4QhJUFEqdiwLaXc7EQqFqSolEyUlb8Ry8RtQkBw7iNH2s1MtyVZgQFkjLw+6pLOS1U0GqaXhHFYUkZvZpzqBcnhOjFyakitoY2C4ntMrU2bLVnD1pcNQsAS720heZhyEoCznBL5Vk1d3qCSS24+kHlY5QIaWAwKTnZSgQwNyHLFiQHNfFXF4zETCUpMtOd3IJcpYWpxFhRw8MFZs+UJSyhbj9DvZq11ZwLRn/nUBTPHpp/YspcopWsX4SQQoEd5VQGJoGIMYU38JzUuBMlqSxUTmykDcpVarb9YqZ9F1pdjY4qzhFSUZR40Gv2YbwOHWlZCkKfKxfKXAqWIozXPhWgKOAkGSnKh3ISVM3FmNnPCBTfx21xi1JDLyDJVQGdxmAKQ4SEs4JDEsSa1aClnTZpP+0pDLegykV+KjQfxC8+SRQBIKaJA0elXbUHyMb8ztFwPZ52YuAohOo5X0Ln1jG7RxAYEpF6B3Kq3I8g5Y3rWA7C+PW6sjuA172SGNgWv/ANUHlKboIHJZTILKK8wQtmPtApRAsCAugZX6gQxBYMzMruVJDgOBTkDfwqdHgJlMtUyZwhWUu5ALM1RzLPSDYuQUuEjIUl2WQ7Ndklzd9dL6ry5YSaqUlSQ1FAA7gsXYu5YigEEWQXcVZ1V25DqIw06MKhKc5yqWQWJW6Ael1EAjUD4wr+YUpnDtRwwSHuBThrsKuBSBpnhJ4ageGlamxvStXfeOTlllXJzBklrKzZno5NR5840ah5yn/wCsakFD16kmJFEy/wBPs2p3mew/xLxIQSkzwf8AFhoCTVnZ9KQ0AVEJS5NDl23I4n08IVTIZlZ8zDuM1RobaQRE4pGZKFFQILAWGr7gFqc6xWBpSJDAlQSdgAKJDl/8enN2rDMlKBQO+VqpDkGzKNAWNDy1jNwk5RRuplE8Knpo516VsY6iccoYAEBwQ+t3PjtqaVicOfTwnCWsDODkVoX3B6Vg3bUwKXKUPdzF+TMK9SIzsPgwSMxpmPEogMdi1S/MRO05gkhswUCMoINBVyH8vI7Qydj0rI7USl3/AJGlCCCKU8DvDS5iFoC0lkmjl+th4+Q5x5GefeJBzOw0bfn9Y2OxZqAkJmqLnuS2oXpmJ3uGanKHlw+tOTbwuHSlJIKcx4i+lbJ0IqaA3J5R18rZg4Lu1wHuPDSvhF8RgUoAKkzaUIykHUsHB0q+aF8ROqGSsZmIBCjSlSTTw9IjDpgYaUKKWlKqAHNe1tDzp5QviM0tZOVKkuC4JIGj8WnK1WjilrPAywzsRxaXc7jTQ7RT/S5mW5PmC5Z6ZTlZ7vVo0h3ApKxMUcpN3KSDlU712SXYN8WhqfNIXLQCXaoDKDqDgEjvU95yHJGkUn9kZAVk8IcudWcg96lrisEkdppmIyJI/wAgijOxdTgDI/6jcDkTQTCYXKsOzuyQhINTR2TryJHjGhJme0BoyQHBUSlStSWZINIU/KhCSUFSiB+lqagPVTHQD5tRa5ikkAAJ/SBZw3EoDy/mBhMVPCcwCUlIPdch3N+EjN12oIEMyiRlSnUqcuGbM4LvZqCnhF0YdUwMc61aJcCzAVI2AJOwNzHMRIWEA5EggX7wA2zWsWYbHkYxWm4g5k5VlIAqSqpYhmSLa3Yc4z8YtCFAqdYVcGhd6nZiNXu8MYZOZ0qUlSiOQZ6mjAk0o2wrsAIJPeS4JCS9aFiKly7dNOmmN20F9noyU4S7uz71cZS3QtuYHLLOA/dYgqDXawpmtQvAp6EjhE2qiM7l2NRRRLIelaaCsNJx+UuBmpUgmgYl6AJLO7jRUYFZhBUlKg4Di2oegzAMWqbW0rBk8ILEKNDmAIGhBUosMxBfL9WiktKVqzMsKFzmC75k1G9TTYGu9Z9HYl7CmvOn7btcc4GETjsu7muYOpz1JNPK5oYi8KWZxUuWBLgasNOVw1mtWYFPwgMCxU1wNbU0qdxqxhiamiakgF3cXYWYghzUH5tGtxgMasS5SiamzUur3iKsKMx/TS8YYxAJagJd2Gnx9d9zG2uQpVCAotU3cO4CgEs4YHkz0hX8qEgcCAaMRpoxIGbkfjeN5QTdKfllZksWrW9RcNuQbbGxhjGSw5mMzjMW0JFal243FGYNuIuvDqowNCQWCv8AEhind82ZxbxNMQsLIdLEXZJoHBqkEEW33q0FXBETwWJculhxA0BLcTNRmBuLWDQebiEgpSiqXoS12Dg1DKDMxrYhxWJIVLKVMUH3kEpKDssDOMo4QD3qFHMxSZgiSVS28HXvRrHwzDyeCU2FZ+IVUqTpUP0vTX+dI4J9KkAqIQPEgEftCTmI3ULG1vYqDuTTvMoAAdSAxprtAMXsoAjcsakVI+urmKR6NTVlyACkCjV9a1Lv/ESM3E41alOAXsosC6hr1IYnm8SLnGo104gg6Mx3eosoOPveDDGEUYKBBzJZ2HJ6EUv9GhKWkUc5aVTdjUAgv4Uv8OysOoiqiz3FGLWtYhvEP1rCdTjXB4RmBAohNMwUdrUe7cQtHT2iGZ2AcMEpNP3G79G1eEklZGVyEu/hWjvo3oaRU4DMHfW2apfkxrSp+sGFrnFJUBUBTd7Kg9a0H2zUisyWMis6kLQW7wqDvlA4dncX1tCacBlDuSCWqmofx21+kMqkJlmqr1KQoAVo5CWJ5sC0DF5PYqc3CynsogkJrT3m833hzCrUCQQiYGIdIcMf3EsQ5326BMx2LlKaVCcyQXJJ90u1nPuvDEsKTQlCnYggvmBBqhku9aghxRxGrRaSiYUjLMUEvYu1b5SCQBYNDEqYriJUp7ZXGXMQqqixJvYCp1EJzHUkgqtky0BvTKxZzSxDsl6sHuQMrBQYu1A4UBcBVUs9hfS0axlxi5iWBDguHBqKmv8AkA4ccg8EnrmhNAtgLFDg79KPY/KFCsgF18J4SScwsWIA6AO1jBMXic4yIIcGi1GoTTUVSz1zFuEchGwCLnCW3tUglwGKmDVBolq0sQXrZoOk5my+zSUv3coActlGUOTQMrwrGH7ErVxzFZkoc+8kbVZgSADXcWqYcwmFDpGchJL8JAUxsHLhNdQBDZJ9aVson5VDM81wWYsDRyTQuXFNaGFZ06vAXTQsk73Yqa9HFq+Qu0J7KClEGvdYkUqApR4lFy7k7UjiceGfKDyKQGZ7ZWpV35cogrqmLUSQMoskpo7HVSqgB2YXdmMVmTEp4Uoa1WIzFrhKkkkh707w2gkqWpYZRCSqoCiRQtoQVFNw+VrViSJMt6lRLsUgAZyBfMSqhbVDigpG2HAhPC3dIAaiXAzNV8oDmmrAVpCv5AqIDcJJpb+zpvG0nBIyZsigSTSquEBBCjm7wDmwatBEXPSknIEAgEBbi5Z1M7Gr0Ogg8m9FE4MSw4mjJ+qgUNakO5sHN3pyk6VlHCNTmrmPecHMC+b3baNVoNiQojMpQSnJ3Ui5FVANcVA2tycWFUlDjiKVADkFAJu3S4rzifJgkYhSgyQWFylyKUYEOLUrQ84kxbqSFKJ5FwQ4qBqNq7a2g6ZL0AFKs+U6XT7pNCGfxcE2ORAJyli3BdiSDV6hnIDA3rq+1SYbAZgQCVsXYPoxLJILitOm17LlBJKgpTuKdD3SxNHHV+kBn4gpSCAAK3IOoD7vTUv4COSe0s4dQGcf9zZQ5d3Olxvyg7FXwWJy2dNABdyo0CQByBNmoXuHstyVKSE1cpVlBoC9SrMxatjUgveOSZoCXY2ylkPmAHECk86EX2u8ElrCXWHKgoUBJuLOSCCOpt5b0QzODALAADBgnNSmrNroQLBgCxi5aV3UkiwRVL1q4CSNHemkXVNOZsxuxKQA7AakF6a+kSdNd2BQ9CCpJLgNYpHkGqXjMRQoBVG0ITzFC1XOtfq8cmZDZDnM1g9Qw0JVb0iy1IBS5JDjWrUr3Tl8zR4MTNC2lpyp4i6SS4IzEKNyLDc0fSMZ6AmYhQoUqpR6nLQOHLjzp5xTKCS7JFDo7UplYcRcDRjAsSjMosDU6gd1gQGsNRajXi6k8LDcF3YVs5pUf+3KGJv9IzpqQwCElhXhBq5pXk0SLflwLsep+gNIkX5JyF5imAzAHl8agCn0g0uwG5o522ygN6xIkdKihCcKpOYVZgyhdqUS3lSCqRlU2zt4gu7MbU9IkSAmJM4DOAGUElT6MDUX2c7uBXYS5RBzKOatna1SaC9uraRIkaMpLKkpK3GW4cAljQOGYmu8OCYUjQoK0pUlQCgoqFFZWDKy+87ghuIEgyJGJWTifaHIwYg5XAvw8RA1bTm3OKYlRQhVWyuAQHILtQFgP62aJEhzs/C6pwXxHR3amagJc6nnfyEaMuQvIE5mSllqArRg4FqtTSteUdiQ8qmFZM7iLuVKVVVHJJPKgr1ajxqp7MsMzg7gdbW3DRIkcuSxcFh0la05UkJepFaVV4MCG11goxrApljUErUA7ioYAcN7gg1d47EiYKVOIIDbkm9+8+b9RdT12vD8jCBQzE1y5gW1drOzVFOZ5gyJByXB+0l8NzQA3o5UU1D8QDJN94yzOFCBUhn9dyzVZvHWJEiYlRWHWp3KWBDnfNTus1N3fnGjgewyQ6lAiocBiWJzGlE6MKvW0ciQ24R/y6UslQJAcpYkNYFwDW9KjWO4zshOZIUcpWQAoBSqhiKFYDavd94kSItrrxhE/h5SVEFbh2Nq2ehS23leCqwCCeF0HMLF/FyxsR5cy8iRpyp8Y7hOzpaitkJDMxCRqoC0EkYVROZ0lCVGhd2QQGDaVDB6RIkO1PjEwJOfIkAqIWEkuAkVsBUl9XhCZJVmC+EAkuAGdm2teJEio1JYjHJJByNlBFVFW5euv8xVGMdlAM9GJdxzDRIkXkEqoxKnJehBDeDeHhA5yyKHiBUQH0+945EjQVb8woav1ESJEis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spd="med">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67644B87-CC9A-48A6-8B52-EB714DC8B5B9}" type="datetime10">
              <a:rPr lang="en-GB" smtClean="0"/>
              <a:pPr/>
              <a:t>21:39</a:t>
            </a:fld>
            <a:endParaRPr lang="en-GB" smtClean="0"/>
          </a:p>
        </p:txBody>
      </p:sp>
      <p:grpSp>
        <p:nvGrpSpPr>
          <p:cNvPr id="36867" name="Group 2"/>
          <p:cNvGrpSpPr>
            <a:grpSpLocks/>
          </p:cNvGrpSpPr>
          <p:nvPr/>
        </p:nvGrpSpPr>
        <p:grpSpPr bwMode="auto">
          <a:xfrm>
            <a:off x="3348038" y="188913"/>
            <a:ext cx="2016125" cy="6669087"/>
            <a:chOff x="2109" y="119"/>
            <a:chExt cx="1270" cy="4201"/>
          </a:xfrm>
        </p:grpSpPr>
        <p:sp>
          <p:nvSpPr>
            <p:cNvPr id="3687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3688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3688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3688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3688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3688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3688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3688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3688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pic>
        <p:nvPicPr>
          <p:cNvPr id="36874"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36875" name="Rectangle 21"/>
          <p:cNvSpPr>
            <a:spLocks noGrp="1" noChangeArrowheads="1"/>
          </p:cNvSpPr>
          <p:nvPr>
            <p:ph type="title"/>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1</a:t>
            </a:r>
          </a:p>
        </p:txBody>
      </p:sp>
      <p:sp>
        <p:nvSpPr>
          <p:cNvPr id="36876" name="Text Box 25"/>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22555" name="Text Box 27"/>
          <p:cNvSpPr txBox="1">
            <a:spLocks noChangeArrowheads="1"/>
          </p:cNvSpPr>
          <p:nvPr/>
        </p:nvSpPr>
        <p:spPr bwMode="auto">
          <a:xfrm>
            <a:off x="3059113" y="2420888"/>
            <a:ext cx="2232967" cy="4081117"/>
          </a:xfrm>
          <a:prstGeom prst="rect">
            <a:avLst/>
          </a:prstGeom>
          <a:solidFill>
            <a:srgbClr val="FF99CC"/>
          </a:solidFill>
          <a:ln w="9525" algn="ctr">
            <a:noFill/>
            <a:miter lim="800000"/>
            <a:headEnd/>
            <a:tailEnd/>
          </a:ln>
        </p:spPr>
        <p:txBody>
          <a:bodyPr wrap="square">
            <a:spAutoFit/>
          </a:bodyPr>
          <a:lstStyle/>
          <a:p>
            <a:pPr lvl="1">
              <a:spcBef>
                <a:spcPct val="50000"/>
              </a:spcBef>
              <a:buFontTx/>
              <a:buNone/>
            </a:pPr>
            <a:r>
              <a:rPr lang="en-GB" b="1" dirty="0">
                <a:solidFill>
                  <a:schemeClr val="bg1"/>
                </a:solidFill>
              </a:rPr>
              <a:t>Which task(s) will you choose to complete? Try to target a grade higher than your current grade.</a:t>
            </a:r>
          </a:p>
        </p:txBody>
      </p:sp>
      <p:sp>
        <p:nvSpPr>
          <p:cNvPr id="36878" name="Text Box 22"/>
          <p:cNvSpPr txBox="1">
            <a:spLocks noChangeArrowheads="1"/>
          </p:cNvSpPr>
          <p:nvPr/>
        </p:nvSpPr>
        <p:spPr bwMode="auto">
          <a:xfrm>
            <a:off x="5580063" y="0"/>
            <a:ext cx="2663825" cy="1200329"/>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endParaRPr lang="en-GB" sz="1800" b="1" dirty="0">
              <a:solidFill>
                <a:schemeClr val="bg1"/>
              </a:solidFill>
            </a:endParaRPr>
          </a:p>
          <a:p>
            <a:pPr>
              <a:lnSpc>
                <a:spcPct val="100000"/>
              </a:lnSpc>
              <a:spcBef>
                <a:spcPct val="50000"/>
              </a:spcBef>
              <a:buFontTx/>
              <a:buNone/>
            </a:pPr>
            <a:endParaRPr lang="en-GB" sz="1800" dirty="0"/>
          </a:p>
        </p:txBody>
      </p:sp>
      <p:sp>
        <p:nvSpPr>
          <p:cNvPr id="22" name="Text Box 18"/>
          <p:cNvSpPr txBox="1">
            <a:spLocks noChangeArrowheads="1"/>
          </p:cNvSpPr>
          <p:nvPr/>
        </p:nvSpPr>
        <p:spPr bwMode="auto">
          <a:xfrm>
            <a:off x="0" y="2132856"/>
            <a:ext cx="3024187" cy="369332"/>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r>
              <a:rPr lang="en-GB" sz="1800" b="1" u="sng" dirty="0" smtClean="0">
                <a:solidFill>
                  <a:srgbClr val="000000"/>
                </a:solidFill>
              </a:rPr>
              <a:t>)</a:t>
            </a:r>
            <a:endParaRPr lang="en-GB" sz="1800" b="1" u="sng" dirty="0">
              <a:solidFill>
                <a:srgbClr val="000000"/>
              </a:solidFill>
            </a:endParaRPr>
          </a:p>
        </p:txBody>
      </p:sp>
      <p:sp>
        <p:nvSpPr>
          <p:cNvPr id="23" name="Text Box 17"/>
          <p:cNvSpPr txBox="1">
            <a:spLocks noChangeArrowheads="1"/>
          </p:cNvSpPr>
          <p:nvPr/>
        </p:nvSpPr>
        <p:spPr bwMode="auto">
          <a:xfrm>
            <a:off x="5580063" y="2348880"/>
            <a:ext cx="3563937" cy="369332"/>
          </a:xfrm>
          <a:prstGeom prst="rect">
            <a:avLst/>
          </a:prstGeom>
          <a:solidFill>
            <a:srgbClr val="FF99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Analyse (B</a:t>
            </a:r>
            <a:r>
              <a:rPr lang="en-GB" sz="1800" b="1" u="sng" dirty="0" smtClean="0">
                <a:solidFill>
                  <a:srgbClr val="000000"/>
                </a:solidFill>
              </a:rPr>
              <a:t>)</a:t>
            </a:r>
            <a:endParaRPr lang="en-GB" sz="1800" b="1" u="sng" dirty="0">
              <a:solidFill>
                <a:srgbClr val="000000"/>
              </a:solidFill>
            </a:endParaRPr>
          </a:p>
        </p:txBody>
      </p:sp>
      <p:sp>
        <p:nvSpPr>
          <p:cNvPr id="24" name="Text Box 14"/>
          <p:cNvSpPr txBox="1">
            <a:spLocks noChangeArrowheads="1"/>
          </p:cNvSpPr>
          <p:nvPr/>
        </p:nvSpPr>
        <p:spPr bwMode="auto">
          <a:xfrm>
            <a:off x="0" y="4221088"/>
            <a:ext cx="3024187" cy="1615827"/>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What would happen if organism do not evolve when their environment changes </a:t>
            </a:r>
            <a:endParaRPr lang="en-GB" sz="1800" dirty="0" smtClean="0">
              <a:solidFill>
                <a:srgbClr val="000000"/>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2555"/>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22555"/>
                                        </p:tgtEl>
                                      </p:cBhvr>
                                    </p:animEffect>
                                    <p:set>
                                      <p:cBhvr>
                                        <p:cTn id="10" dur="1" fill="hold">
                                          <p:stCondLst>
                                            <p:cond delay="499"/>
                                          </p:stCondLst>
                                        </p:cTn>
                                        <p:tgtEl>
                                          <p:spTgt spid="22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5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1"/>
          </p:nvPr>
        </p:nvSpPr>
        <p:spPr>
          <a:noFill/>
        </p:spPr>
        <p:txBody>
          <a:bodyPr/>
          <a:lstStyle/>
          <a:p>
            <a:fld id="{F526D1E8-30FA-477A-8DC0-AFF33DBF234E}" type="datetime10">
              <a:rPr lang="en-GB" smtClean="0"/>
              <a:pPr/>
              <a:t>19:29</a:t>
            </a:fld>
            <a:endParaRPr lang="en-GB" smtClean="0"/>
          </a:p>
        </p:txBody>
      </p:sp>
      <p:sp>
        <p:nvSpPr>
          <p:cNvPr id="37891"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7203" name="Group 35"/>
          <p:cNvGraphicFramePr>
            <a:graphicFrameLocks noGrp="1"/>
          </p:cNvGraphicFramePr>
          <p:nvPr>
            <p:ph idx="1"/>
          </p:nvPr>
        </p:nvGraphicFramePr>
        <p:xfrm>
          <a:off x="468313" y="3141663"/>
          <a:ext cx="8229600" cy="258635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7906"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37907"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19:29</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38917" name="Rectangle 3"/>
          <p:cNvSpPr>
            <a:spLocks noChangeArrowheads="1"/>
          </p:cNvSpPr>
          <p:nvPr/>
        </p:nvSpPr>
        <p:spPr bwMode="auto">
          <a:xfrm>
            <a:off x="457200" y="1600200"/>
            <a:ext cx="8291513" cy="4997450"/>
          </a:xfrm>
          <a:prstGeom prst="rect">
            <a:avLst/>
          </a:prstGeom>
          <a:noFill/>
          <a:ln w="9525">
            <a:solidFill>
              <a:srgbClr val="FF9900"/>
            </a:solidFill>
            <a:miter lim="800000"/>
            <a:headEnd/>
            <a:tailEnd/>
          </a:ln>
        </p:spPr>
        <p:txBody>
          <a:bodyPr/>
          <a:lstStyle/>
          <a:p>
            <a:pPr marL="342900" indent="-342900">
              <a:lnSpc>
                <a:spcPct val="100000"/>
              </a:lnSpc>
              <a:buFontTx/>
              <a:buNone/>
            </a:pPr>
            <a:r>
              <a:rPr lang="en-GB" sz="4000" b="1" dirty="0"/>
              <a:t>Explore and Discover:</a:t>
            </a:r>
          </a:p>
          <a:p>
            <a:pPr marL="342900" indent="-342900">
              <a:lnSpc>
                <a:spcPct val="100000"/>
              </a:lnSpc>
            </a:pPr>
            <a:r>
              <a:rPr lang="en-GB" sz="3200" b="1" dirty="0" smtClean="0"/>
              <a:t>Visual:</a:t>
            </a:r>
          </a:p>
          <a:p>
            <a:pPr marL="342900" indent="-342900">
              <a:lnSpc>
                <a:spcPct val="100000"/>
              </a:lnSpc>
              <a:buNone/>
            </a:pPr>
            <a:endParaRPr lang="en-GB" sz="3200" b="1" dirty="0"/>
          </a:p>
        </p:txBody>
      </p:sp>
    </p:spTree>
  </p:cSld>
  <p:clrMapOvr>
    <a:masterClrMapping/>
  </p:clrMapOvr>
  <p:transition spd="med">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20:55</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38917" name="Rectangle 3"/>
          <p:cNvSpPr>
            <a:spLocks noChangeArrowheads="1"/>
          </p:cNvSpPr>
          <p:nvPr/>
        </p:nvSpPr>
        <p:spPr bwMode="auto">
          <a:xfrm>
            <a:off x="0" y="1484784"/>
            <a:ext cx="9144000" cy="5373216"/>
          </a:xfrm>
          <a:prstGeom prst="rect">
            <a:avLst/>
          </a:prstGeom>
          <a:noFill/>
          <a:ln w="9525">
            <a:solidFill>
              <a:srgbClr val="FF9900"/>
            </a:solidFill>
            <a:miter lim="800000"/>
            <a:headEnd/>
            <a:tailEnd/>
          </a:ln>
        </p:spPr>
        <p:txBody>
          <a:bodyPr/>
          <a:lstStyle/>
          <a:p>
            <a:pPr marL="342900" indent="-342900">
              <a:lnSpc>
                <a:spcPct val="100000"/>
              </a:lnSpc>
              <a:buNone/>
            </a:pPr>
            <a:endParaRPr lang="en-GB" sz="3200" b="1" dirty="0"/>
          </a:p>
        </p:txBody>
      </p:sp>
      <p:pic>
        <p:nvPicPr>
          <p:cNvPr id="6" name="Picture 354" descr="darwin"/>
          <p:cNvPicPr>
            <a:picLocks noChangeAspect="1" noChangeArrowheads="1"/>
          </p:cNvPicPr>
          <p:nvPr/>
        </p:nvPicPr>
        <p:blipFill>
          <a:blip r:embed="rId4" cstate="print"/>
          <a:srcRect/>
          <a:stretch>
            <a:fillRect/>
          </a:stretch>
        </p:blipFill>
        <p:spPr bwMode="auto">
          <a:xfrm>
            <a:off x="467544" y="1677813"/>
            <a:ext cx="2644775" cy="5043488"/>
          </a:xfrm>
          <a:prstGeom prst="rect">
            <a:avLst/>
          </a:prstGeom>
          <a:noFill/>
        </p:spPr>
      </p:pic>
      <p:sp>
        <p:nvSpPr>
          <p:cNvPr id="7" name="Text Box 348"/>
          <p:cNvSpPr txBox="1">
            <a:spLocks noChangeArrowheads="1"/>
          </p:cNvSpPr>
          <p:nvPr/>
        </p:nvSpPr>
        <p:spPr bwMode="auto">
          <a:xfrm>
            <a:off x="3228206" y="1550813"/>
            <a:ext cx="5613400" cy="1089529"/>
          </a:xfrm>
          <a:prstGeom prst="rect">
            <a:avLst/>
          </a:prstGeom>
          <a:noFill/>
          <a:ln w="9525">
            <a:noFill/>
            <a:miter lim="800000"/>
            <a:headEnd/>
            <a:tailEnd/>
          </a:ln>
          <a:effectLst/>
        </p:spPr>
        <p:txBody>
          <a:bodyPr>
            <a:spAutoFit/>
          </a:bodyPr>
          <a:lstStyle/>
          <a:p>
            <a:pPr eaLnBrk="1" hangingPunct="1">
              <a:spcBef>
                <a:spcPct val="50000"/>
              </a:spcBef>
            </a:pPr>
            <a:r>
              <a:rPr lang="en-GB" b="0" dirty="0"/>
              <a:t>The British naturalist </a:t>
            </a:r>
            <a:r>
              <a:rPr lang="en-GB" dirty="0">
                <a:solidFill>
                  <a:srgbClr val="FFCC00"/>
                </a:solidFill>
                <a:cs typeface="Times New Roman" pitchFamily="18" charset="0"/>
              </a:rPr>
              <a:t>Charles Darwin</a:t>
            </a:r>
            <a:r>
              <a:rPr lang="en-GB" b="0" dirty="0">
                <a:solidFill>
                  <a:srgbClr val="FFCC00"/>
                </a:solidFill>
                <a:cs typeface="Times New Roman" pitchFamily="18" charset="0"/>
              </a:rPr>
              <a:t> </a:t>
            </a:r>
            <a:r>
              <a:rPr lang="en-GB" b="0" dirty="0">
                <a:cs typeface="Times New Roman" pitchFamily="18" charset="0"/>
              </a:rPr>
              <a:t>(1809–1882) later suggested a more</a:t>
            </a:r>
            <a:r>
              <a:rPr lang="en-US" b="0" dirty="0">
                <a:cs typeface="Times New Roman" pitchFamily="18" charset="0"/>
              </a:rPr>
              <a:t> persuasive argument for evolution.</a:t>
            </a:r>
            <a:r>
              <a:rPr lang="en-GB" b="0" dirty="0"/>
              <a:t> </a:t>
            </a:r>
          </a:p>
        </p:txBody>
      </p:sp>
      <p:sp>
        <p:nvSpPr>
          <p:cNvPr id="8" name="Text Box 349"/>
          <p:cNvSpPr txBox="1">
            <a:spLocks noChangeArrowheads="1"/>
          </p:cNvSpPr>
          <p:nvPr/>
        </p:nvSpPr>
        <p:spPr bwMode="auto">
          <a:xfrm>
            <a:off x="3228206" y="3039888"/>
            <a:ext cx="5613400" cy="1089529"/>
          </a:xfrm>
          <a:prstGeom prst="rect">
            <a:avLst/>
          </a:prstGeom>
          <a:noFill/>
          <a:ln w="9525">
            <a:noFill/>
            <a:miter lim="800000"/>
            <a:headEnd/>
            <a:tailEnd/>
          </a:ln>
          <a:effectLst/>
        </p:spPr>
        <p:txBody>
          <a:bodyPr>
            <a:spAutoFit/>
          </a:bodyPr>
          <a:lstStyle/>
          <a:p>
            <a:pPr>
              <a:spcBef>
                <a:spcPct val="50000"/>
              </a:spcBef>
            </a:pPr>
            <a:r>
              <a:rPr lang="en-GB" b="0" dirty="0"/>
              <a:t>Darwin proposed that evolution took place through </a:t>
            </a:r>
            <a:r>
              <a:rPr lang="en-GB" dirty="0">
                <a:solidFill>
                  <a:srgbClr val="FFCC00"/>
                </a:solidFill>
              </a:rPr>
              <a:t>natural</a:t>
            </a:r>
            <a:r>
              <a:rPr lang="en-GB" b="0" dirty="0">
                <a:solidFill>
                  <a:srgbClr val="FFCC00"/>
                </a:solidFill>
              </a:rPr>
              <a:t> and </a:t>
            </a:r>
            <a:r>
              <a:rPr lang="en-GB" dirty="0">
                <a:solidFill>
                  <a:srgbClr val="FFCC00"/>
                </a:solidFill>
              </a:rPr>
              <a:t>sexual selection</a:t>
            </a:r>
            <a:r>
              <a:rPr lang="en-GB" b="0" dirty="0">
                <a:solidFill>
                  <a:srgbClr val="FFCC00"/>
                </a:solidFill>
              </a:rPr>
              <a:t>.</a:t>
            </a:r>
          </a:p>
        </p:txBody>
      </p:sp>
      <p:sp>
        <p:nvSpPr>
          <p:cNvPr id="9" name="Rectangle 352"/>
          <p:cNvSpPr>
            <a:spLocks noChangeArrowheads="1"/>
          </p:cNvSpPr>
          <p:nvPr/>
        </p:nvSpPr>
        <p:spPr bwMode="auto">
          <a:xfrm>
            <a:off x="3228206" y="4530551"/>
            <a:ext cx="5540375" cy="2086725"/>
          </a:xfrm>
          <a:prstGeom prst="rect">
            <a:avLst/>
          </a:prstGeom>
          <a:noFill/>
          <a:ln w="9525">
            <a:noFill/>
            <a:miter lim="800000"/>
            <a:headEnd/>
            <a:tailEnd/>
          </a:ln>
          <a:effectLst/>
        </p:spPr>
        <p:txBody>
          <a:bodyPr>
            <a:spAutoFit/>
          </a:bodyPr>
          <a:lstStyle/>
          <a:p>
            <a:pPr>
              <a:spcBef>
                <a:spcPct val="50000"/>
              </a:spcBef>
            </a:pPr>
            <a:r>
              <a:rPr lang="en-GB" b="0" dirty="0"/>
              <a:t>Darwin developed his theory of evolution after noticing close similarities between certain fossils and the adaptations of modern day animals he saw during his round-the-world voyage on the HMS Beagle.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21:07</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38917" name="Rectangle 3"/>
          <p:cNvSpPr>
            <a:spLocks noChangeArrowheads="1"/>
          </p:cNvSpPr>
          <p:nvPr/>
        </p:nvSpPr>
        <p:spPr bwMode="auto">
          <a:xfrm>
            <a:off x="323528" y="1556792"/>
            <a:ext cx="8425185" cy="5040858"/>
          </a:xfrm>
          <a:prstGeom prst="rect">
            <a:avLst/>
          </a:prstGeom>
          <a:noFill/>
          <a:ln w="9525">
            <a:solidFill>
              <a:srgbClr val="FF9900"/>
            </a:solidFill>
            <a:miter lim="800000"/>
            <a:headEnd/>
            <a:tailEnd/>
          </a:ln>
        </p:spPr>
        <p:txBody>
          <a:bodyPr/>
          <a:lstStyle/>
          <a:p>
            <a:pPr marL="342900" indent="-342900">
              <a:lnSpc>
                <a:spcPct val="100000"/>
              </a:lnSpc>
              <a:buNone/>
            </a:pPr>
            <a:r>
              <a:rPr lang="en-GB" dirty="0" smtClean="0"/>
              <a:t>Natural selection theory:</a:t>
            </a:r>
          </a:p>
          <a:p>
            <a:pPr marL="514350" indent="-514350">
              <a:lnSpc>
                <a:spcPct val="100000"/>
              </a:lnSpc>
              <a:buFont typeface="+mj-lt"/>
              <a:buAutoNum type="arabicPeriod"/>
            </a:pPr>
            <a:r>
              <a:rPr lang="en-GB" dirty="0" smtClean="0"/>
              <a:t>Within a species there is natural variation</a:t>
            </a:r>
          </a:p>
          <a:p>
            <a:pPr marL="514350" indent="-514350">
              <a:lnSpc>
                <a:spcPct val="100000"/>
              </a:lnSpc>
              <a:buFont typeface="+mj-lt"/>
              <a:buAutoNum type="arabicPeriod"/>
            </a:pPr>
            <a:r>
              <a:rPr lang="en-GB" dirty="0" smtClean="0"/>
              <a:t>Organism produce lots of offspring.</a:t>
            </a:r>
          </a:p>
          <a:p>
            <a:pPr marL="514350" indent="-514350">
              <a:lnSpc>
                <a:spcPct val="100000"/>
              </a:lnSpc>
              <a:buNone/>
            </a:pPr>
            <a:r>
              <a:rPr lang="en-GB" b="1" dirty="0" smtClean="0"/>
              <a:t>But the population does not increase. why?</a:t>
            </a:r>
          </a:p>
          <a:p>
            <a:pPr marL="514350" indent="-514350">
              <a:lnSpc>
                <a:spcPct val="100000"/>
              </a:lnSpc>
              <a:buAutoNum type="arabicPeriod" startAt="3"/>
            </a:pPr>
            <a:r>
              <a:rPr lang="en-GB" dirty="0" smtClean="0"/>
              <a:t>Not all organism survive and reproduce </a:t>
            </a:r>
          </a:p>
          <a:p>
            <a:pPr marL="514350" indent="-514350">
              <a:lnSpc>
                <a:spcPct val="100000"/>
              </a:lnSpc>
              <a:buAutoNum type="arabicPeriod" startAt="3"/>
            </a:pPr>
            <a:r>
              <a:rPr lang="en-GB" dirty="0" smtClean="0"/>
              <a:t>There will be competition for limited resources such as food. </a:t>
            </a:r>
          </a:p>
          <a:p>
            <a:pPr marL="514350" indent="-514350">
              <a:lnSpc>
                <a:spcPct val="100000"/>
              </a:lnSpc>
              <a:buAutoNum type="arabicPeriod" startAt="3"/>
            </a:pPr>
            <a:r>
              <a:rPr lang="en-GB" dirty="0" smtClean="0"/>
              <a:t>Only the best adapted will survive. Survival of the fittest </a:t>
            </a:r>
          </a:p>
          <a:p>
            <a:pPr marL="514350" indent="-514350">
              <a:lnSpc>
                <a:spcPct val="100000"/>
              </a:lnSpc>
              <a:buAutoNum type="arabicPeriod" startAt="3"/>
            </a:pPr>
            <a:r>
              <a:rPr lang="en-GB" dirty="0" smtClean="0"/>
              <a:t>Those that survive pass on their successful adaptation to the next generation in their genes </a:t>
            </a:r>
            <a:endParaRPr lang="en-GB" dirty="0" smtClean="0"/>
          </a:p>
          <a:p>
            <a:pPr marL="514350" indent="-514350">
              <a:lnSpc>
                <a:spcPct val="100000"/>
              </a:lnSpc>
              <a:buAutoNum type="arabicPeriod" startAt="3"/>
            </a:pPr>
            <a:endParaRPr lang="en-GB" dirty="0"/>
          </a:p>
        </p:txBody>
      </p:sp>
    </p:spTree>
  </p:cSld>
  <p:clrMapOvr>
    <a:masterClrMapping/>
  </p:clrMapOvr>
  <p:transition spd="med">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33" name="Rectangle 9"/>
          <p:cNvSpPr>
            <a:spLocks noGrp="1" noChangeArrowheads="1"/>
          </p:cNvSpPr>
          <p:nvPr>
            <p:ph type="title"/>
          </p:nvPr>
        </p:nvSpPr>
        <p:spPr>
          <a:xfrm>
            <a:off x="468313" y="-27384"/>
            <a:ext cx="8229600" cy="1143000"/>
          </a:xfrm>
        </p:spPr>
        <p:txBody>
          <a:bodyPr/>
          <a:lstStyle/>
          <a:p>
            <a:r>
              <a:rPr lang="en-GB" dirty="0"/>
              <a:t>Natural selection</a:t>
            </a:r>
          </a:p>
        </p:txBody>
      </p:sp>
    </p:spTree>
    <p:controls>
      <p:control spid="111618" name="ShockwaveFlash1" r:id="rId2" imgW="9142857" imgH="6020640"/>
    </p:controls>
  </p:cSld>
  <p:clrMapOvr>
    <a:masterClrMapping/>
  </p:clrMapOvr>
  <p:transition spd="med">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title"/>
          </p:nvPr>
        </p:nvSpPr>
        <p:spPr>
          <a:xfrm>
            <a:off x="468313" y="-171400"/>
            <a:ext cx="8229600" cy="1143000"/>
          </a:xfrm>
        </p:spPr>
        <p:txBody>
          <a:bodyPr/>
          <a:lstStyle/>
          <a:p>
            <a:r>
              <a:rPr lang="en-GB">
                <a:solidFill>
                  <a:schemeClr val="tx1"/>
                </a:solidFill>
              </a:rPr>
              <a:t>Gal</a:t>
            </a:r>
            <a:r>
              <a:rPr lang="en-US">
                <a:solidFill>
                  <a:schemeClr val="tx1"/>
                </a:solidFill>
              </a:rPr>
              <a:t>á</a:t>
            </a:r>
            <a:r>
              <a:rPr lang="en-GB">
                <a:solidFill>
                  <a:schemeClr val="tx1"/>
                </a:solidFill>
              </a:rPr>
              <a:t>pagos finches</a:t>
            </a:r>
          </a:p>
        </p:txBody>
      </p:sp>
      <p:sp>
        <p:nvSpPr>
          <p:cNvPr id="320517" name="Text Box 5"/>
          <p:cNvSpPr txBox="1">
            <a:spLocks noChangeArrowheads="1"/>
          </p:cNvSpPr>
          <p:nvPr/>
        </p:nvSpPr>
        <p:spPr bwMode="auto">
          <a:xfrm>
            <a:off x="563563" y="4068763"/>
            <a:ext cx="8580437" cy="757130"/>
          </a:xfrm>
          <a:prstGeom prst="rect">
            <a:avLst/>
          </a:prstGeom>
          <a:noFill/>
          <a:ln w="9525">
            <a:noFill/>
            <a:miter lim="800000"/>
            <a:headEnd/>
            <a:tailEnd/>
          </a:ln>
          <a:effectLst/>
        </p:spPr>
        <p:txBody>
          <a:bodyPr>
            <a:spAutoFit/>
          </a:bodyPr>
          <a:lstStyle/>
          <a:p>
            <a:pPr>
              <a:spcBef>
                <a:spcPct val="50000"/>
              </a:spcBef>
            </a:pPr>
            <a:r>
              <a:rPr lang="en-GB" b="0"/>
              <a:t>Darwin thought all the finches could have evolved from one type of finch that came from the mainland.</a:t>
            </a:r>
          </a:p>
        </p:txBody>
      </p:sp>
      <p:sp>
        <p:nvSpPr>
          <p:cNvPr id="320525" name="Text Box 13"/>
          <p:cNvSpPr txBox="1">
            <a:spLocks noChangeArrowheads="1"/>
          </p:cNvSpPr>
          <p:nvPr/>
        </p:nvSpPr>
        <p:spPr bwMode="auto">
          <a:xfrm>
            <a:off x="2563813" y="1760538"/>
            <a:ext cx="5954712" cy="757130"/>
          </a:xfrm>
          <a:prstGeom prst="rect">
            <a:avLst/>
          </a:prstGeom>
          <a:noFill/>
          <a:ln w="9525">
            <a:noFill/>
            <a:miter lim="800000"/>
            <a:headEnd/>
            <a:tailEnd/>
          </a:ln>
          <a:effectLst/>
        </p:spPr>
        <p:txBody>
          <a:bodyPr>
            <a:spAutoFit/>
          </a:bodyPr>
          <a:lstStyle/>
          <a:p>
            <a:pPr marL="355600" indent="-355600">
              <a:spcBef>
                <a:spcPct val="50000"/>
              </a:spcBef>
              <a:buClr>
                <a:srgbClr val="10BC45"/>
              </a:buClr>
              <a:buFont typeface="Wingdings" pitchFamily="2" charset="2"/>
              <a:buChar char="l"/>
            </a:pPr>
            <a:r>
              <a:rPr lang="en-GB" b="0"/>
              <a:t>Some finches had strong and claw-like beaks, suitable for crushing seeds.</a:t>
            </a:r>
          </a:p>
        </p:txBody>
      </p:sp>
      <p:pic>
        <p:nvPicPr>
          <p:cNvPr id="320526" name="Picture 14" descr="finch_woodpecker"/>
          <p:cNvPicPr>
            <a:picLocks noChangeAspect="1" noChangeArrowheads="1"/>
          </p:cNvPicPr>
          <p:nvPr/>
        </p:nvPicPr>
        <p:blipFill>
          <a:blip r:embed="rId3" cstate="print"/>
          <a:srcRect/>
          <a:stretch>
            <a:fillRect/>
          </a:stretch>
        </p:blipFill>
        <p:spPr bwMode="auto">
          <a:xfrm>
            <a:off x="366713" y="2859088"/>
            <a:ext cx="2016125" cy="1044575"/>
          </a:xfrm>
          <a:prstGeom prst="rect">
            <a:avLst/>
          </a:prstGeom>
          <a:noFill/>
        </p:spPr>
      </p:pic>
      <p:pic>
        <p:nvPicPr>
          <p:cNvPr id="320527" name="Picture 15" descr="finch_broad"/>
          <p:cNvPicPr>
            <a:picLocks noChangeAspect="1" noChangeArrowheads="1"/>
          </p:cNvPicPr>
          <p:nvPr/>
        </p:nvPicPr>
        <p:blipFill>
          <a:blip r:embed="rId4" cstate="print"/>
          <a:srcRect/>
          <a:stretch>
            <a:fillRect/>
          </a:stretch>
        </p:blipFill>
        <p:spPr bwMode="auto">
          <a:xfrm>
            <a:off x="409575" y="1649413"/>
            <a:ext cx="1673225" cy="1044575"/>
          </a:xfrm>
          <a:prstGeom prst="rect">
            <a:avLst/>
          </a:prstGeom>
          <a:noFill/>
        </p:spPr>
      </p:pic>
      <p:sp>
        <p:nvSpPr>
          <p:cNvPr id="320528" name="Text Box 16"/>
          <p:cNvSpPr txBox="1">
            <a:spLocks noChangeArrowheads="1"/>
          </p:cNvSpPr>
          <p:nvPr/>
        </p:nvSpPr>
        <p:spPr bwMode="auto">
          <a:xfrm>
            <a:off x="2563813" y="2787650"/>
            <a:ext cx="6365875" cy="1089529"/>
          </a:xfrm>
          <a:prstGeom prst="rect">
            <a:avLst/>
          </a:prstGeom>
          <a:noFill/>
          <a:ln w="9525">
            <a:noFill/>
            <a:miter lim="800000"/>
            <a:headEnd/>
            <a:tailEnd/>
          </a:ln>
          <a:effectLst/>
        </p:spPr>
        <p:txBody>
          <a:bodyPr>
            <a:spAutoFit/>
          </a:bodyPr>
          <a:lstStyle/>
          <a:p>
            <a:pPr marL="355600" indent="-355600">
              <a:spcBef>
                <a:spcPct val="50000"/>
              </a:spcBef>
              <a:buClr>
                <a:srgbClr val="10BC45"/>
              </a:buClr>
              <a:buFont typeface="Wingdings" pitchFamily="2" charset="2"/>
              <a:buChar char="l"/>
            </a:pPr>
            <a:r>
              <a:rPr lang="en-GB" b="0"/>
              <a:t>Other finches had thin and delicate beaks, suitable for picking insects from holes in the ground.</a:t>
            </a:r>
          </a:p>
        </p:txBody>
      </p:sp>
      <p:sp>
        <p:nvSpPr>
          <p:cNvPr id="320530" name="Text Box 18"/>
          <p:cNvSpPr txBox="1">
            <a:spLocks noChangeArrowheads="1"/>
          </p:cNvSpPr>
          <p:nvPr/>
        </p:nvSpPr>
        <p:spPr bwMode="auto">
          <a:xfrm>
            <a:off x="563563" y="784225"/>
            <a:ext cx="8580437" cy="757130"/>
          </a:xfrm>
          <a:prstGeom prst="rect">
            <a:avLst/>
          </a:prstGeom>
          <a:noFill/>
          <a:ln w="9525">
            <a:noFill/>
            <a:miter lim="800000"/>
            <a:headEnd/>
            <a:tailEnd/>
          </a:ln>
          <a:effectLst/>
        </p:spPr>
        <p:txBody>
          <a:bodyPr>
            <a:spAutoFit/>
          </a:bodyPr>
          <a:lstStyle/>
          <a:p>
            <a:pPr eaLnBrk="1" hangingPunct="1">
              <a:spcBef>
                <a:spcPct val="50000"/>
              </a:spcBef>
            </a:pPr>
            <a:r>
              <a:rPr lang="en-GB" b="0">
                <a:cs typeface="Times New Roman" pitchFamily="18" charset="0"/>
              </a:rPr>
              <a:t>In the </a:t>
            </a:r>
            <a:r>
              <a:rPr lang="en-GB" b="0"/>
              <a:t>Gal</a:t>
            </a:r>
            <a:r>
              <a:rPr lang="en-US" b="0"/>
              <a:t>á</a:t>
            </a:r>
            <a:r>
              <a:rPr lang="en-GB" b="0"/>
              <a:t>pagos,</a:t>
            </a:r>
            <a:r>
              <a:rPr lang="en-GB" b="0">
                <a:cs typeface="Times New Roman" pitchFamily="18" charset="0"/>
              </a:rPr>
              <a:t> Darwin noticed </a:t>
            </a:r>
            <a:r>
              <a:rPr lang="en-GB" b="0"/>
              <a:t>that different islands had different types of finches, with different types of beak.</a:t>
            </a:r>
          </a:p>
        </p:txBody>
      </p:sp>
      <p:grpSp>
        <p:nvGrpSpPr>
          <p:cNvPr id="2" name="Group 21"/>
          <p:cNvGrpSpPr>
            <a:grpSpLocks/>
          </p:cNvGrpSpPr>
          <p:nvPr/>
        </p:nvGrpSpPr>
        <p:grpSpPr bwMode="auto">
          <a:xfrm>
            <a:off x="563563" y="4991100"/>
            <a:ext cx="8580437" cy="1520825"/>
            <a:chOff x="355" y="3144"/>
            <a:chExt cx="5405" cy="958"/>
          </a:xfrm>
        </p:grpSpPr>
        <p:sp>
          <p:nvSpPr>
            <p:cNvPr id="320529" name="Rectangle 17"/>
            <p:cNvSpPr>
              <a:spLocks noChangeArrowheads="1"/>
            </p:cNvSpPr>
            <p:nvPr/>
          </p:nvSpPr>
          <p:spPr bwMode="auto">
            <a:xfrm>
              <a:off x="355" y="3144"/>
              <a:ext cx="5405" cy="686"/>
            </a:xfrm>
            <a:prstGeom prst="rect">
              <a:avLst/>
            </a:prstGeom>
            <a:noFill/>
            <a:ln w="9525">
              <a:noFill/>
              <a:miter lim="800000"/>
              <a:headEnd/>
              <a:tailEnd/>
            </a:ln>
            <a:effectLst/>
          </p:spPr>
          <p:txBody>
            <a:bodyPr>
              <a:spAutoFit/>
            </a:bodyPr>
            <a:lstStyle/>
            <a:p>
              <a:pPr>
                <a:spcBef>
                  <a:spcPct val="50000"/>
                </a:spcBef>
              </a:pPr>
              <a:r>
                <a:rPr lang="en-GB" b="0"/>
                <a:t>Natural variation meant that some finches had slightly different beaks. These finches would have been able to eat different types of food and avoid competition. They would</a:t>
              </a:r>
            </a:p>
          </p:txBody>
        </p:sp>
        <p:sp>
          <p:nvSpPr>
            <p:cNvPr id="320531" name="Rectangle 19"/>
            <p:cNvSpPr>
              <a:spLocks noChangeArrowheads="1"/>
            </p:cNvSpPr>
            <p:nvPr/>
          </p:nvSpPr>
          <p:spPr bwMode="auto">
            <a:xfrm>
              <a:off x="497" y="3834"/>
              <a:ext cx="4489" cy="268"/>
            </a:xfrm>
            <a:prstGeom prst="rect">
              <a:avLst/>
            </a:prstGeom>
            <a:noFill/>
            <a:ln w="9525">
              <a:noFill/>
              <a:miter lim="800000"/>
              <a:headEnd/>
              <a:tailEnd/>
            </a:ln>
            <a:effectLst/>
          </p:spPr>
          <p:txBody>
            <a:bodyPr wrap="none" lIns="0" rIns="0">
              <a:spAutoFit/>
            </a:bodyPr>
            <a:lstStyle/>
            <a:p>
              <a:pPr>
                <a:spcBef>
                  <a:spcPct val="50000"/>
                </a:spcBef>
              </a:pPr>
              <a:r>
                <a:rPr lang="en-GB" b="0"/>
                <a:t>therefore have survived and passed on their genes.</a:t>
              </a: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0527"/>
                                        </p:tgtEl>
                                        <p:attrNameLst>
                                          <p:attrName>style.visibility</p:attrName>
                                        </p:attrNameLst>
                                      </p:cBhvr>
                                      <p:to>
                                        <p:strVal val="visible"/>
                                      </p:to>
                                    </p:set>
                                    <p:animEffect transition="in" filter="wipe(left)">
                                      <p:cBhvr>
                                        <p:cTn id="7" dur="500"/>
                                        <p:tgtEl>
                                          <p:spTgt spid="32052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0525"/>
                                        </p:tgtEl>
                                        <p:attrNameLst>
                                          <p:attrName>style.visibility</p:attrName>
                                        </p:attrNameLst>
                                      </p:cBhvr>
                                      <p:to>
                                        <p:strVal val="visible"/>
                                      </p:to>
                                    </p:set>
                                    <p:animEffect transition="in" filter="dissolve">
                                      <p:cBhvr>
                                        <p:cTn id="11" dur="500"/>
                                        <p:tgtEl>
                                          <p:spTgt spid="3205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0526"/>
                                        </p:tgtEl>
                                        <p:attrNameLst>
                                          <p:attrName>style.visibility</p:attrName>
                                        </p:attrNameLst>
                                      </p:cBhvr>
                                      <p:to>
                                        <p:strVal val="visible"/>
                                      </p:to>
                                    </p:set>
                                    <p:animEffect transition="in" filter="wipe(left)">
                                      <p:cBhvr>
                                        <p:cTn id="16" dur="500"/>
                                        <p:tgtEl>
                                          <p:spTgt spid="320526"/>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20528"/>
                                        </p:tgtEl>
                                        <p:attrNameLst>
                                          <p:attrName>style.visibility</p:attrName>
                                        </p:attrNameLst>
                                      </p:cBhvr>
                                      <p:to>
                                        <p:strVal val="visible"/>
                                      </p:to>
                                    </p:set>
                                    <p:animEffect transition="in" filter="dissolve">
                                      <p:cBhvr>
                                        <p:cTn id="20" dur="500"/>
                                        <p:tgtEl>
                                          <p:spTgt spid="32052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20517"/>
                                        </p:tgtEl>
                                        <p:attrNameLst>
                                          <p:attrName>style.visibility</p:attrName>
                                        </p:attrNameLst>
                                      </p:cBhvr>
                                      <p:to>
                                        <p:strVal val="visible"/>
                                      </p:to>
                                    </p:set>
                                    <p:animEffect transition="in" filter="dissolve">
                                      <p:cBhvr>
                                        <p:cTn id="25" dur="500"/>
                                        <p:tgtEl>
                                          <p:spTgt spid="32051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7" grpId="0"/>
      <p:bldP spid="320525" grpId="0"/>
      <p:bldP spid="3205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251520" y="1600200"/>
            <a:ext cx="8640960" cy="49974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i="0" strike="noStrike" kern="0" cap="none" spc="0" normalizeH="0" baseline="0" noProof="0" dirty="0" smtClean="0">
              <a:ln>
                <a:noFill/>
              </a:ln>
              <a:effectLst/>
              <a:uLnTx/>
              <a:uFillTx/>
              <a:latin typeface="+mn-lt"/>
              <a:ea typeface="+mn-ea"/>
              <a:cs typeface="+mn-cs"/>
            </a:endParaRPr>
          </a:p>
        </p:txBody>
      </p:sp>
      <p:pic>
        <p:nvPicPr>
          <p:cNvPr id="8" name="Picture 12" descr="DNA"/>
          <p:cNvPicPr>
            <a:picLocks noChangeAspect="1" noChangeArrowheads="1"/>
          </p:cNvPicPr>
          <p:nvPr/>
        </p:nvPicPr>
        <p:blipFill>
          <a:blip r:embed="rId4" cstate="print"/>
          <a:srcRect/>
          <a:stretch>
            <a:fillRect/>
          </a:stretch>
        </p:blipFill>
        <p:spPr bwMode="auto">
          <a:xfrm>
            <a:off x="5580112" y="1700808"/>
            <a:ext cx="3248421" cy="4896544"/>
          </a:xfrm>
          <a:prstGeom prst="rect">
            <a:avLst/>
          </a:prstGeom>
          <a:noFill/>
        </p:spPr>
      </p:pic>
      <p:sp>
        <p:nvSpPr>
          <p:cNvPr id="9" name="Rectangle 3"/>
          <p:cNvSpPr>
            <a:spLocks noChangeArrowheads="1"/>
          </p:cNvSpPr>
          <p:nvPr/>
        </p:nvSpPr>
        <p:spPr bwMode="auto">
          <a:xfrm>
            <a:off x="251520" y="1628800"/>
            <a:ext cx="5961062" cy="4339650"/>
          </a:xfrm>
          <a:prstGeom prst="rect">
            <a:avLst/>
          </a:prstGeom>
          <a:noFill/>
          <a:ln w="9525">
            <a:noFill/>
            <a:miter lim="800000"/>
            <a:headEnd/>
            <a:tailEnd/>
          </a:ln>
          <a:effectLst/>
        </p:spPr>
        <p:txBody>
          <a:bodyPr>
            <a:spAutoFit/>
          </a:bodyPr>
          <a:lstStyle/>
          <a:p>
            <a:pPr>
              <a:buNone/>
            </a:pPr>
            <a:r>
              <a:rPr lang="en-GB" b="0" dirty="0" smtClean="0"/>
              <a:t>Adaptations that help and animal and </a:t>
            </a:r>
          </a:p>
          <a:p>
            <a:pPr>
              <a:buNone/>
            </a:pPr>
            <a:r>
              <a:rPr lang="en-GB" dirty="0" smtClean="0"/>
              <a:t>plant survive are passed on to the next</a:t>
            </a:r>
          </a:p>
          <a:p>
            <a:pPr>
              <a:buNone/>
            </a:pPr>
            <a:r>
              <a:rPr lang="en-GB" dirty="0" smtClean="0"/>
              <a:t>generation. </a:t>
            </a:r>
          </a:p>
          <a:p>
            <a:pPr>
              <a:buNone/>
            </a:pPr>
            <a:endParaRPr lang="en-GB" dirty="0" smtClean="0"/>
          </a:p>
          <a:p>
            <a:pPr>
              <a:buNone/>
            </a:pPr>
            <a:r>
              <a:rPr lang="en-GB" dirty="0" smtClean="0"/>
              <a:t>Charles Darwin did not know </a:t>
            </a:r>
          </a:p>
          <a:p>
            <a:pPr>
              <a:buNone/>
            </a:pPr>
            <a:r>
              <a:rPr lang="en-GB" dirty="0" smtClean="0"/>
              <a:t>How exactly they were passed on </a:t>
            </a:r>
          </a:p>
          <a:p>
            <a:pPr>
              <a:buNone/>
            </a:pPr>
            <a:r>
              <a:rPr lang="en-GB" dirty="0" smtClean="0"/>
              <a:t>but because DNA </a:t>
            </a:r>
            <a:r>
              <a:rPr lang="en-GB" dirty="0" smtClean="0"/>
              <a:t>and genes </a:t>
            </a:r>
            <a:r>
              <a:rPr lang="en-GB" dirty="0" smtClean="0"/>
              <a:t>had not yet </a:t>
            </a:r>
            <a:r>
              <a:rPr lang="en-GB" dirty="0" smtClean="0"/>
              <a:t>been discovered</a:t>
            </a:r>
          </a:p>
          <a:p>
            <a:pPr>
              <a:buNone/>
            </a:pPr>
            <a:endParaRPr lang="en-GB" dirty="0" smtClean="0"/>
          </a:p>
          <a:p>
            <a:pPr>
              <a:buNone/>
            </a:pPr>
            <a:r>
              <a:rPr lang="en-GB" dirty="0" smtClean="0"/>
              <a:t>When organism reproduce these genes are passed on in the next generations </a:t>
            </a:r>
            <a:endParaRPr lang="en-GB" dirty="0" smtClean="0"/>
          </a:p>
        </p:txBody>
      </p:sp>
    </p:spTree>
  </p:cSld>
  <p:clrMapOvr>
    <a:masterClrMapping/>
  </p:clrMapOvr>
  <p:transition spd="med">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107504" y="1600200"/>
            <a:ext cx="6336704" cy="49974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a:buNone/>
            </a:pPr>
            <a:r>
              <a:rPr lang="en-GB" sz="2800" dirty="0" smtClean="0"/>
              <a:t>When Charles Darwin first suggested his theory on natural selection, many people objected for several reasons:</a:t>
            </a:r>
          </a:p>
          <a:p>
            <a:r>
              <a:rPr lang="en-GB" sz="2800" dirty="0" smtClean="0"/>
              <a:t> Some thought he did not have enough evidence to back up his theory</a:t>
            </a:r>
          </a:p>
          <a:p>
            <a:r>
              <a:rPr lang="en-GB" sz="2800" dirty="0" smtClean="0"/>
              <a:t> </a:t>
            </a:r>
            <a:r>
              <a:rPr lang="en-GB" sz="2800" dirty="0" smtClean="0"/>
              <a:t>Darwin’s theory contradicted the Bible and therefore God</a:t>
            </a:r>
          </a:p>
          <a:p>
            <a:r>
              <a:rPr lang="en-GB" sz="2800" dirty="0" smtClean="0"/>
              <a:t> </a:t>
            </a:r>
            <a:r>
              <a:rPr lang="en-GB" sz="2800" dirty="0" smtClean="0"/>
              <a:t>some people objected to the ideas that humans evolved from apes. </a:t>
            </a:r>
          </a:p>
          <a:p>
            <a:pPr>
              <a:buNone/>
            </a:pPr>
            <a:r>
              <a:rPr lang="en-GB" sz="2800" dirty="0" smtClean="0"/>
              <a:t> </a:t>
            </a:r>
          </a:p>
          <a:p>
            <a:endParaRPr lang="en-GB" sz="2800" dirty="0" smtClean="0"/>
          </a:p>
          <a:p>
            <a:pPr>
              <a:buNone/>
            </a:pPr>
            <a:endParaRPr lang="en-GB" sz="2800" dirty="0" smtClean="0"/>
          </a:p>
          <a:p>
            <a:pPr>
              <a:buNone/>
            </a:pPr>
            <a:endParaRPr lang="en-GB" sz="2800" dirty="0" smtClean="0"/>
          </a:p>
          <a:p>
            <a:pPr>
              <a:buNone/>
            </a:pPr>
            <a:endParaRPr lang="en-GB" sz="2800" dirty="0" smtClean="0"/>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2800" i="0" strike="noStrike" kern="0" cap="none" spc="0" normalizeH="0" baseline="0" noProof="0" dirty="0" smtClean="0">
              <a:ln>
                <a:noFill/>
              </a:ln>
              <a:effectLst/>
              <a:uLnTx/>
              <a:uFillTx/>
              <a:latin typeface="+mn-lt"/>
              <a:ea typeface="+mn-ea"/>
              <a:cs typeface="+mn-cs"/>
            </a:endParaRPr>
          </a:p>
        </p:txBody>
      </p:sp>
      <p:pic>
        <p:nvPicPr>
          <p:cNvPr id="10" name="Picture 16" descr="stained_glass"/>
          <p:cNvPicPr>
            <a:picLocks noChangeAspect="1" noChangeArrowheads="1"/>
          </p:cNvPicPr>
          <p:nvPr/>
        </p:nvPicPr>
        <p:blipFill>
          <a:blip r:embed="rId4" cstate="print"/>
          <a:srcRect/>
          <a:stretch>
            <a:fillRect/>
          </a:stretch>
        </p:blipFill>
        <p:spPr bwMode="auto">
          <a:xfrm>
            <a:off x="6300192" y="1556792"/>
            <a:ext cx="2881861" cy="5301208"/>
          </a:xfrm>
          <a:prstGeom prst="rect">
            <a:avLst/>
          </a:prstGeom>
          <a:noFill/>
        </p:spPr>
      </p:pic>
    </p:spTree>
  </p:cSld>
  <p:clrMapOvr>
    <a:masterClrMapping/>
  </p:clrMapOvr>
  <p:transition spd="med">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1"/>
          </p:nvPr>
        </p:nvSpPr>
        <p:spPr>
          <a:noFill/>
        </p:spPr>
        <p:txBody>
          <a:bodyPr/>
          <a:lstStyle/>
          <a:p>
            <a:fld id="{47177834-F13E-4611-9F66-86E8B917B6B9}" type="datetime10">
              <a:rPr lang="en-GB" smtClean="0"/>
              <a:pPr/>
              <a:t>19:29</a:t>
            </a:fld>
            <a:endParaRPr lang="en-GB" smtClean="0"/>
          </a:p>
        </p:txBody>
      </p:sp>
      <p:sp>
        <p:nvSpPr>
          <p:cNvPr id="30723"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800" b="1" dirty="0" smtClean="0">
                <a:solidFill>
                  <a:schemeClr val="bg1"/>
                </a:solidFill>
              </a:rPr>
              <a:t>Syllabus/Unit Code:B2.3 Energy Flow </a:t>
            </a:r>
            <a:br>
              <a:rPr lang="en-GB" sz="2800" b="1" dirty="0" smtClean="0">
                <a:solidFill>
                  <a:schemeClr val="bg1"/>
                </a:solidFill>
              </a:rPr>
            </a:br>
            <a:r>
              <a:rPr lang="en-GB" sz="2800" b="1" dirty="0" smtClean="0">
                <a:solidFill>
                  <a:schemeClr val="bg1"/>
                </a:solidFill>
              </a:rPr>
              <a:t>Lesson number: 12 and 13 </a:t>
            </a:r>
            <a:br>
              <a:rPr lang="en-GB" sz="2800" b="1" dirty="0" smtClean="0">
                <a:solidFill>
                  <a:schemeClr val="bg1"/>
                </a:solidFill>
              </a:rPr>
            </a:br>
            <a:r>
              <a:rPr lang="en-GB" sz="2800" b="1" dirty="0" smtClean="0">
                <a:solidFill>
                  <a:schemeClr val="bg1"/>
                </a:solidFill>
              </a:rPr>
              <a:t>Lesson Title: Natural selection </a:t>
            </a:r>
          </a:p>
        </p:txBody>
      </p:sp>
      <p:graphicFrame>
        <p:nvGraphicFramePr>
          <p:cNvPr id="2244" name="Group 196"/>
          <p:cNvGraphicFramePr>
            <a:graphicFrameLocks noGrp="1"/>
          </p:cNvGraphicFramePr>
          <p:nvPr/>
        </p:nvGraphicFramePr>
        <p:xfrm>
          <a:off x="35496" y="1340768"/>
          <a:ext cx="9108504" cy="4806950"/>
        </p:xfrm>
        <a:graphic>
          <a:graphicData uri="http://schemas.openxmlformats.org/drawingml/2006/table">
            <a:tbl>
              <a:tblPr/>
              <a:tblGrid>
                <a:gridCol w="5688632"/>
                <a:gridCol w="1944216"/>
                <a:gridCol w="1475656"/>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176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Explain Lamarck's theory of </a:t>
                      </a:r>
                      <a:r>
                        <a:rPr kumimoji="0" lang="en-GB" sz="2000" b="0" i="0" u="none" strike="noStrike" cap="none" normalizeH="0" baseline="0" dirty="0" smtClean="0">
                          <a:ln>
                            <a:noFill/>
                          </a:ln>
                          <a:solidFill>
                            <a:srgbClr val="66FFFF"/>
                          </a:solidFill>
                          <a:effectLst/>
                          <a:latin typeface="Arial" charset="0"/>
                        </a:rPr>
                        <a:t>evolution</a:t>
                      </a: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378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0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000"/>
                          </a:solidFill>
                          <a:effectLst/>
                          <a:latin typeface="Arial" charset="0"/>
                        </a:rPr>
                        <a:t>Explain Darwin's theory of evolution through natural selection.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0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Give examples of natural selection and how this has lead to the formation of a new species 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pic>
        <p:nvPicPr>
          <p:cNvPr id="30746"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
        <p:nvSpPr>
          <p:cNvPr id="30747" name="Text Box 162"/>
          <p:cNvSpPr txBox="1">
            <a:spLocks noChangeArrowheads="1"/>
          </p:cNvSpPr>
          <p:nvPr/>
        </p:nvSpPr>
        <p:spPr bwMode="auto">
          <a:xfrm>
            <a:off x="6948264" y="2276475"/>
            <a:ext cx="2195736" cy="1938992"/>
          </a:xfrm>
          <a:prstGeom prst="rect">
            <a:avLst/>
          </a:prstGeom>
          <a:solidFill>
            <a:schemeClr val="hlink"/>
          </a:solidFill>
          <a:ln w="9525">
            <a:noFill/>
            <a:miter lim="800000"/>
            <a:headEnd/>
            <a:tailEnd/>
          </a:ln>
        </p:spPr>
        <p:txBody>
          <a:bodyPr wrap="square">
            <a:spAutoFit/>
          </a:bodyPr>
          <a:lstStyle/>
          <a:p>
            <a:pPr>
              <a:lnSpc>
                <a:spcPct val="100000"/>
              </a:lnSpc>
              <a:spcBef>
                <a:spcPct val="50000"/>
              </a:spcBef>
              <a:buFontTx/>
              <a:buNone/>
            </a:pPr>
            <a:r>
              <a:rPr lang="en-GB" sz="2000" b="1" u="sng" dirty="0">
                <a:solidFill>
                  <a:schemeClr val="bg1"/>
                </a:solidFill>
              </a:rPr>
              <a:t>Connector</a:t>
            </a:r>
            <a:r>
              <a:rPr lang="en-GB" sz="2000" b="1" u="sng" dirty="0" smtClean="0">
                <a:solidFill>
                  <a:schemeClr val="bg1"/>
                </a:solidFill>
              </a:rPr>
              <a:t>:</a:t>
            </a:r>
          </a:p>
          <a:p>
            <a:pPr>
              <a:lnSpc>
                <a:spcPct val="100000"/>
              </a:lnSpc>
              <a:spcBef>
                <a:spcPct val="50000"/>
              </a:spcBef>
              <a:buFontTx/>
              <a:buNone/>
            </a:pPr>
            <a:r>
              <a:rPr lang="en-GB" sz="2000" dirty="0" smtClean="0">
                <a:solidFill>
                  <a:schemeClr val="bg1"/>
                </a:solidFill>
              </a:rPr>
              <a:t>What is the evidence for evolution? </a:t>
            </a:r>
            <a:endParaRPr lang="en-GB" sz="2000" dirty="0">
              <a:solidFill>
                <a:schemeClr val="bg1"/>
              </a:solidFill>
            </a:endParaRPr>
          </a:p>
          <a:p>
            <a:pPr>
              <a:lnSpc>
                <a:spcPct val="100000"/>
              </a:lnSpc>
              <a:spcBef>
                <a:spcPct val="50000"/>
              </a:spcBef>
              <a:buFontTx/>
              <a:buNone/>
            </a:pPr>
            <a:endParaRPr lang="en-GB" sz="2000" b="1" dirty="0">
              <a:solidFill>
                <a:schemeClr val="bg1"/>
              </a:solidFill>
            </a:endParaRPr>
          </a:p>
        </p:txBody>
      </p:sp>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Learning activity for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0" y="1628800"/>
            <a:ext cx="7092280" cy="49688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a:buNone/>
            </a:pPr>
            <a:r>
              <a:rPr lang="en-GB" sz="2800" dirty="0" smtClean="0"/>
              <a:t>Natural selection has now been widely accepted</a:t>
            </a:r>
          </a:p>
          <a:p>
            <a:pPr>
              <a:buNone/>
            </a:pPr>
            <a:r>
              <a:rPr lang="en-GB" sz="2800" dirty="0" smtClean="0"/>
              <a:t>Many </a:t>
            </a:r>
            <a:r>
              <a:rPr lang="en-GB" sz="2800" dirty="0" smtClean="0"/>
              <a:t>scientists have tested and discussed this theory </a:t>
            </a:r>
            <a:r>
              <a:rPr lang="en-GB" sz="2800" dirty="0" smtClean="0"/>
              <a:t>. </a:t>
            </a:r>
            <a:endParaRPr lang="en-GB" sz="2800" dirty="0" smtClean="0"/>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How does </a:t>
            </a:r>
            <a:r>
              <a:rPr kumimoji="0" lang="en-GB" sz="2800" b="0" i="0" u="none" strike="noStrike" kern="0" cap="none" spc="0" normalizeH="0" baseline="0" noProof="0" dirty="0" err="1" smtClean="0">
                <a:ln>
                  <a:noFill/>
                </a:ln>
                <a:solidFill>
                  <a:schemeClr val="tx1"/>
                </a:solidFill>
                <a:effectLst/>
                <a:uLnTx/>
                <a:uFillTx/>
                <a:latin typeface="+mn-lt"/>
                <a:ea typeface="+mn-ea"/>
                <a:cs typeface="+mn-cs"/>
              </a:rPr>
              <a:t>Darwins</a:t>
            </a:r>
            <a:r>
              <a:rPr kumimoji="0" lang="en-GB" sz="2800" b="0" i="0" u="none" strike="noStrike" kern="0" cap="none" spc="0" normalizeH="0" noProof="0" dirty="0" smtClean="0">
                <a:ln>
                  <a:noFill/>
                </a:ln>
                <a:solidFill>
                  <a:schemeClr val="tx1"/>
                </a:solidFill>
                <a:effectLst/>
                <a:uLnTx/>
                <a:uFillTx/>
                <a:latin typeface="+mn-lt"/>
                <a:ea typeface="+mn-ea"/>
                <a:cs typeface="+mn-cs"/>
              </a:rPr>
              <a:t> </a:t>
            </a:r>
            <a:r>
              <a:rPr kumimoji="0" lang="en-GB" sz="2800" b="0" i="0" u="none" strike="noStrike" kern="0" cap="none" spc="0" normalizeH="0" noProof="0" dirty="0" err="1" smtClean="0">
                <a:ln>
                  <a:noFill/>
                </a:ln>
                <a:solidFill>
                  <a:schemeClr val="tx1"/>
                </a:solidFill>
                <a:effectLst/>
                <a:uLnTx/>
                <a:uFillTx/>
                <a:latin typeface="+mn-lt"/>
                <a:ea typeface="+mn-ea"/>
                <a:cs typeface="+mn-cs"/>
              </a:rPr>
              <a:t>throey</a:t>
            </a:r>
            <a:r>
              <a:rPr kumimoji="0" lang="en-GB" sz="2800" b="0" i="0" u="none" strike="noStrike" kern="0" cap="none" spc="0" normalizeH="0" noProof="0" dirty="0" smtClean="0">
                <a:ln>
                  <a:noFill/>
                </a:ln>
                <a:solidFill>
                  <a:schemeClr val="tx1"/>
                </a:solidFill>
                <a:effectLst/>
                <a:uLnTx/>
                <a:uFillTx/>
                <a:latin typeface="+mn-lt"/>
                <a:ea typeface="+mn-ea"/>
                <a:cs typeface="+mn-cs"/>
              </a:rPr>
              <a:t> explain a giraffes long neck?</a:t>
            </a: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2" name="Picture 6" descr="giraffe"/>
          <p:cNvPicPr>
            <a:picLocks noChangeAspect="1" noChangeArrowheads="1"/>
          </p:cNvPicPr>
          <p:nvPr/>
        </p:nvPicPr>
        <p:blipFill>
          <a:blip r:embed="rId4" cstate="print"/>
          <a:srcRect/>
          <a:stretch>
            <a:fillRect/>
          </a:stretch>
        </p:blipFill>
        <p:spPr bwMode="auto">
          <a:xfrm>
            <a:off x="7164289" y="2132856"/>
            <a:ext cx="1872207" cy="4293441"/>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21:11</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Answers </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251520" y="1600200"/>
            <a:ext cx="8640960" cy="49974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Text Box 3"/>
          <p:cNvSpPr txBox="1">
            <a:spLocks noChangeArrowheads="1"/>
          </p:cNvSpPr>
          <p:nvPr/>
        </p:nvSpPr>
        <p:spPr bwMode="auto">
          <a:xfrm>
            <a:off x="563563" y="1800944"/>
            <a:ext cx="6965950" cy="757130"/>
          </a:xfrm>
          <a:prstGeom prst="rect">
            <a:avLst/>
          </a:prstGeom>
          <a:noFill/>
          <a:ln w="9525">
            <a:noFill/>
            <a:miter lim="800000"/>
            <a:headEnd/>
            <a:tailEnd/>
          </a:ln>
          <a:effectLst/>
        </p:spPr>
        <p:txBody>
          <a:bodyPr>
            <a:spAutoFit/>
          </a:bodyPr>
          <a:lstStyle/>
          <a:p>
            <a:r>
              <a:rPr lang="en-GB" b="0" dirty="0"/>
              <a:t>Due to natural variation, the ancestors of modern giraffes would have had necks of different length. </a:t>
            </a:r>
          </a:p>
        </p:txBody>
      </p:sp>
      <p:sp>
        <p:nvSpPr>
          <p:cNvPr id="8" name="Text Box 10"/>
          <p:cNvSpPr txBox="1">
            <a:spLocks noChangeArrowheads="1"/>
          </p:cNvSpPr>
          <p:nvPr/>
        </p:nvSpPr>
        <p:spPr bwMode="auto">
          <a:xfrm>
            <a:off x="563563" y="3934544"/>
            <a:ext cx="6450012" cy="1089529"/>
          </a:xfrm>
          <a:prstGeom prst="rect">
            <a:avLst/>
          </a:prstGeom>
          <a:noFill/>
          <a:ln w="9525">
            <a:noFill/>
            <a:miter lim="800000"/>
            <a:headEnd/>
            <a:tailEnd/>
          </a:ln>
          <a:effectLst/>
        </p:spPr>
        <p:txBody>
          <a:bodyPr>
            <a:spAutoFit/>
          </a:bodyPr>
          <a:lstStyle/>
          <a:p>
            <a:pPr>
              <a:spcBef>
                <a:spcPct val="50000"/>
              </a:spcBef>
            </a:pPr>
            <a:r>
              <a:rPr lang="en-GB" b="0"/>
              <a:t>As a result, the long-necked giraffes were more likely to be healthy and live to produce more high-quality offspring.</a:t>
            </a:r>
          </a:p>
        </p:txBody>
      </p:sp>
      <p:sp>
        <p:nvSpPr>
          <p:cNvPr id="9" name="Text Box 11"/>
          <p:cNvSpPr txBox="1">
            <a:spLocks noChangeArrowheads="1"/>
          </p:cNvSpPr>
          <p:nvPr/>
        </p:nvSpPr>
        <p:spPr bwMode="auto">
          <a:xfrm>
            <a:off x="563563" y="5337894"/>
            <a:ext cx="6440487" cy="1089529"/>
          </a:xfrm>
          <a:prstGeom prst="rect">
            <a:avLst/>
          </a:prstGeom>
          <a:noFill/>
          <a:ln w="9525">
            <a:noFill/>
            <a:miter lim="800000"/>
            <a:headEnd/>
            <a:tailEnd/>
          </a:ln>
          <a:effectLst/>
        </p:spPr>
        <p:txBody>
          <a:bodyPr>
            <a:spAutoFit/>
          </a:bodyPr>
          <a:lstStyle/>
          <a:p>
            <a:pPr>
              <a:spcBef>
                <a:spcPct val="50000"/>
              </a:spcBef>
            </a:pPr>
            <a:r>
              <a:rPr lang="en-GB" b="0" dirty="0"/>
              <a:t>This, in turn, would increase the chances of their long-necked characteristic (an </a:t>
            </a:r>
            <a:r>
              <a:rPr lang="en-GB" dirty="0"/>
              <a:t>adaptive trait</a:t>
            </a:r>
            <a:r>
              <a:rPr lang="en-GB" b="0" dirty="0"/>
              <a:t>) being passed on to future generations.</a:t>
            </a:r>
          </a:p>
        </p:txBody>
      </p:sp>
      <p:sp>
        <p:nvSpPr>
          <p:cNvPr id="10" name="Rectangle 14"/>
          <p:cNvSpPr>
            <a:spLocks noChangeArrowheads="1"/>
          </p:cNvSpPr>
          <p:nvPr/>
        </p:nvSpPr>
        <p:spPr bwMode="auto">
          <a:xfrm>
            <a:off x="563563" y="2869331"/>
            <a:ext cx="6989762" cy="757130"/>
          </a:xfrm>
          <a:prstGeom prst="rect">
            <a:avLst/>
          </a:prstGeom>
          <a:noFill/>
          <a:ln w="9525">
            <a:noFill/>
            <a:miter lim="800000"/>
            <a:headEnd/>
            <a:tailEnd/>
          </a:ln>
          <a:effectLst/>
        </p:spPr>
        <p:txBody>
          <a:bodyPr>
            <a:spAutoFit/>
          </a:bodyPr>
          <a:lstStyle/>
          <a:p>
            <a:r>
              <a:rPr lang="en-GB" b="0"/>
              <a:t>Giraffes with longer necks would have been able to reach more food than those with shorter necks.</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FB12C97F-151E-47CA-B989-541361AA44F1}" type="datetime10">
              <a:rPr lang="en-GB" sz="1400">
                <a:solidFill>
                  <a:srgbClr val="FFFFFF"/>
                </a:solidFill>
              </a:rPr>
              <a:pPr>
                <a:lnSpc>
                  <a:spcPct val="100000"/>
                </a:lnSpc>
                <a:spcBef>
                  <a:spcPct val="0"/>
                </a:spcBef>
                <a:buFontTx/>
                <a:buNone/>
              </a:pPr>
              <a:t>21:39</a:t>
            </a:fld>
            <a:endParaRPr lang="en-GB" sz="1400">
              <a:solidFill>
                <a:srgbClr val="FFFFFF"/>
              </a:solidFill>
            </a:endParaRPr>
          </a:p>
        </p:txBody>
      </p:sp>
      <p:grpSp>
        <p:nvGrpSpPr>
          <p:cNvPr id="2" name="Group 2"/>
          <p:cNvGrpSpPr>
            <a:grpSpLocks/>
          </p:cNvGrpSpPr>
          <p:nvPr/>
        </p:nvGrpSpPr>
        <p:grpSpPr bwMode="auto">
          <a:xfrm>
            <a:off x="3348038" y="188913"/>
            <a:ext cx="2016125" cy="6669087"/>
            <a:chOff x="2109" y="119"/>
            <a:chExt cx="1270" cy="4201"/>
          </a:xfrm>
        </p:grpSpPr>
        <p:sp>
          <p:nvSpPr>
            <p:cNvPr id="4507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507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507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507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507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507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507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508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508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5060" name="Text Box 14"/>
          <p:cNvSpPr txBox="1">
            <a:spLocks noChangeArrowheads="1"/>
          </p:cNvSpPr>
          <p:nvPr/>
        </p:nvSpPr>
        <p:spPr bwMode="auto">
          <a:xfrm>
            <a:off x="0" y="4970492"/>
            <a:ext cx="3024187" cy="1061829"/>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Explain why white rabbits are rare in the wild?</a:t>
            </a:r>
            <a:endParaRPr lang="en-GB" sz="1800" dirty="0" smtClean="0">
              <a:solidFill>
                <a:srgbClr val="000000"/>
              </a:solidFill>
            </a:endParaRPr>
          </a:p>
        </p:txBody>
      </p:sp>
      <p:sp>
        <p:nvSpPr>
          <p:cNvPr id="45063" name="Text Box 17"/>
          <p:cNvSpPr txBox="1">
            <a:spLocks noChangeArrowheads="1"/>
          </p:cNvSpPr>
          <p:nvPr/>
        </p:nvSpPr>
        <p:spPr bwMode="auto">
          <a:xfrm>
            <a:off x="5796136" y="1916832"/>
            <a:ext cx="3347864" cy="1338828"/>
          </a:xfrm>
          <a:prstGeom prst="rect">
            <a:avLst/>
          </a:prstGeom>
          <a:solidFill>
            <a:srgbClr val="FF99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Analyse </a:t>
            </a:r>
            <a:r>
              <a:rPr lang="en-GB" sz="1800" b="1" u="sng" dirty="0" smtClean="0">
                <a:solidFill>
                  <a:srgbClr val="000000"/>
                </a:solidFill>
              </a:rPr>
              <a:t>(A)</a:t>
            </a:r>
            <a:endParaRPr lang="en-GB" sz="1800" b="1" u="sng" dirty="0" smtClean="0">
              <a:solidFill>
                <a:srgbClr val="000000"/>
              </a:solidFill>
            </a:endParaRPr>
          </a:p>
          <a:p>
            <a:pPr>
              <a:lnSpc>
                <a:spcPct val="100000"/>
              </a:lnSpc>
              <a:spcBef>
                <a:spcPct val="50000"/>
              </a:spcBef>
              <a:buFontTx/>
              <a:buNone/>
            </a:pPr>
            <a:r>
              <a:rPr lang="en-GB" sz="1800" dirty="0" smtClean="0">
                <a:solidFill>
                  <a:srgbClr val="000000"/>
                </a:solidFill>
              </a:rPr>
              <a:t>Explain why Australian animals re so different from European ones?</a:t>
            </a:r>
            <a:endParaRPr lang="en-GB" sz="1800" dirty="0" smtClean="0">
              <a:solidFill>
                <a:srgbClr val="000000"/>
              </a:solidFill>
            </a:endParaRPr>
          </a:p>
        </p:txBody>
      </p:sp>
      <p:sp>
        <p:nvSpPr>
          <p:cNvPr id="45064" name="Text Box 18"/>
          <p:cNvSpPr txBox="1">
            <a:spLocks noChangeArrowheads="1"/>
          </p:cNvSpPr>
          <p:nvPr/>
        </p:nvSpPr>
        <p:spPr bwMode="auto">
          <a:xfrm>
            <a:off x="35496" y="1628775"/>
            <a:ext cx="3024187" cy="2446824"/>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The ideas of Lamarck and Darwin can be used to explain the long necks of giraffes. Explain how each scientist would have accounted for the giraffes long neck </a:t>
            </a:r>
            <a:endParaRPr lang="en-GB" sz="1800" dirty="0" smtClean="0">
              <a:solidFill>
                <a:srgbClr val="000000"/>
              </a:solidFill>
            </a:endParaRPr>
          </a:p>
        </p:txBody>
      </p:sp>
      <p:pic>
        <p:nvPicPr>
          <p:cNvPr id="4506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5067"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dirty="0" smtClean="0">
                <a:solidFill>
                  <a:schemeClr val="bg1"/>
                </a:solidFill>
              </a:rPr>
              <a:t>Demonstrate your Learning for Outcome 2</a:t>
            </a:r>
          </a:p>
        </p:txBody>
      </p:sp>
      <p:sp>
        <p:nvSpPr>
          <p:cNvPr id="45068"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5069" name="Text Box 22"/>
          <p:cNvSpPr txBox="1">
            <a:spLocks noChangeArrowheads="1"/>
          </p:cNvSpPr>
          <p:nvPr/>
        </p:nvSpPr>
        <p:spPr bwMode="auto">
          <a:xfrm>
            <a:off x="5508104" y="0"/>
            <a:ext cx="2663825" cy="1200329"/>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endParaRPr lang="en-GB" sz="1800" b="1" u="sng" dirty="0" smtClean="0">
              <a:solidFill>
                <a:schemeClr val="bg1"/>
              </a:solidFill>
            </a:endParaRPr>
          </a:p>
          <a:p>
            <a:pPr>
              <a:lnSpc>
                <a:spcPct val="100000"/>
              </a:lnSpc>
              <a:spcBef>
                <a:spcPct val="50000"/>
              </a:spcBef>
              <a:buFontTx/>
              <a:buNone/>
            </a:pPr>
            <a:endParaRPr lang="en-GB" sz="1800" b="1" u="sng" dirty="0" smtClean="0">
              <a:solidFill>
                <a:schemeClr val="bg1"/>
              </a:solidFill>
            </a:endParaRPr>
          </a:p>
        </p:txBody>
      </p:sp>
      <p:sp>
        <p:nvSpPr>
          <p:cNvPr id="93210" name="Text Box 26"/>
          <p:cNvSpPr txBox="1">
            <a:spLocks noChangeArrowheads="1"/>
          </p:cNvSpPr>
          <p:nvPr/>
        </p:nvSpPr>
        <p:spPr bwMode="auto">
          <a:xfrm>
            <a:off x="3059113" y="2781300"/>
            <a:ext cx="2665412" cy="3049588"/>
          </a:xfrm>
          <a:prstGeom prst="rect">
            <a:avLst/>
          </a:prstGeom>
          <a:solidFill>
            <a:srgbClr val="FF99CC"/>
          </a:solidFill>
          <a:ln w="9525" algn="ctr">
            <a:noFill/>
            <a:miter lim="800000"/>
            <a:headEnd/>
            <a:tailEnd/>
          </a:ln>
        </p:spPr>
        <p:txBody>
          <a:bodyPr>
            <a:spAutoFit/>
          </a:bodyPr>
          <a:lstStyle/>
          <a:p>
            <a:pPr lvl="1">
              <a:spcBef>
                <a:spcPct val="50000"/>
              </a:spcBef>
              <a:buFontTx/>
              <a:buNone/>
            </a:pPr>
            <a:r>
              <a:rPr lang="en-GB" b="1" dirty="0">
                <a:solidFill>
                  <a:schemeClr val="bg1"/>
                </a:solidFill>
              </a:rPr>
              <a:t>Which task(s) will you choose to complete? Try to target a grade higher than your current grade.</a:t>
            </a:r>
          </a:p>
        </p:txBody>
      </p:sp>
      <p:sp>
        <p:nvSpPr>
          <p:cNvPr id="24" name="Text Box 14"/>
          <p:cNvSpPr txBox="1">
            <a:spLocks noChangeArrowheads="1"/>
          </p:cNvSpPr>
          <p:nvPr/>
        </p:nvSpPr>
        <p:spPr bwMode="auto">
          <a:xfrm>
            <a:off x="5796136" y="4941168"/>
            <a:ext cx="3024187" cy="1338828"/>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Darwin used the term survival of the fittest. Explain what this means?</a:t>
            </a:r>
            <a:endParaRPr lang="en-GB" sz="1800" dirty="0" smtClean="0">
              <a:solidFill>
                <a:srgbClr val="000000"/>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3210"/>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3210"/>
                                        </p:tgtEl>
                                      </p:cBhvr>
                                    </p:animEffect>
                                    <p:set>
                                      <p:cBhvr>
                                        <p:cTn id="10" dur="1" fill="hold">
                                          <p:stCondLst>
                                            <p:cond delay="499"/>
                                          </p:stCondLst>
                                        </p:cTn>
                                        <p:tgtEl>
                                          <p:spTgt spid="93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animBg="1"/>
      <p:bldP spid="932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4"/>
          <p:cNvSpPr>
            <a:spLocks noGrp="1"/>
          </p:cNvSpPr>
          <p:nvPr>
            <p:ph type="dt" sz="quarter" idx="11"/>
          </p:nvPr>
        </p:nvSpPr>
        <p:spPr>
          <a:noFill/>
        </p:spPr>
        <p:txBody>
          <a:bodyPr/>
          <a:lstStyle/>
          <a:p>
            <a:fld id="{480A07E6-D901-44D5-A1AA-FFEC918AAC01}" type="datetime10">
              <a:rPr lang="en-GB" smtClean="0"/>
              <a:pPr/>
              <a:t>19:29</a:t>
            </a:fld>
            <a:endParaRPr lang="en-GB" smtClean="0"/>
          </a:p>
        </p:txBody>
      </p:sp>
      <p:sp>
        <p:nvSpPr>
          <p:cNvPr id="41987"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14357" name="Group 21"/>
          <p:cNvGraphicFramePr>
            <a:graphicFrameLocks noGrp="1"/>
          </p:cNvGraphicFramePr>
          <p:nvPr>
            <p:ph idx="1"/>
          </p:nvPr>
        </p:nvGraphicFramePr>
        <p:xfrm>
          <a:off x="468313" y="3141663"/>
          <a:ext cx="8229600" cy="24034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Learning Outcome 2: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2002"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2003"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243888" y="0"/>
            <a:ext cx="9001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endParaRPr lang="en-GB" sz="3000" b="1" dirty="0" smtClean="0">
              <a:solidFill>
                <a:schemeClr val="tx1"/>
              </a:solidFill>
            </a:endParaRP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19:29</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endParaRPr lang="en-GB" sz="2800" dirty="0" smtClean="0"/>
          </a:p>
          <a:p>
            <a:pPr eaLnBrk="1" hangingPunct="1">
              <a:buFontTx/>
              <a:buNone/>
            </a:pPr>
            <a:endParaRPr lang="en-GB" sz="2800" dirty="0" smtClean="0"/>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3683000" y="784225"/>
            <a:ext cx="5156200" cy="1187450"/>
          </a:xfrm>
          <a:prstGeom prst="rect">
            <a:avLst/>
          </a:prstGeom>
          <a:noFill/>
          <a:ln w="9525">
            <a:noFill/>
            <a:miter lim="800000"/>
            <a:headEnd/>
            <a:tailEnd/>
          </a:ln>
          <a:effectLst/>
        </p:spPr>
        <p:txBody>
          <a:bodyPr>
            <a:spAutoFit/>
          </a:bodyPr>
          <a:lstStyle/>
          <a:p>
            <a:pPr eaLnBrk="0" hangingPunct="0">
              <a:lnSpc>
                <a:spcPct val="100000"/>
              </a:lnSpc>
              <a:spcBef>
                <a:spcPct val="0"/>
              </a:spcBef>
              <a:buFontTx/>
              <a:buNone/>
            </a:pPr>
            <a:r>
              <a:rPr lang="en-US" smtClean="0">
                <a:solidFill>
                  <a:srgbClr val="000066"/>
                </a:solidFill>
                <a:cs typeface="Times New Roman" pitchFamily="18" charset="0"/>
              </a:rPr>
              <a:t>Peppered moths rest on tree trunks during the day</a:t>
            </a:r>
            <a:r>
              <a:rPr lang="en-GB" smtClean="0">
                <a:solidFill>
                  <a:srgbClr val="000066"/>
                </a:solidFill>
                <a:cs typeface="Times New Roman" pitchFamily="18" charset="0"/>
              </a:rPr>
              <a:t>. Some are </a:t>
            </a:r>
            <a:r>
              <a:rPr lang="en-GB" smtClean="0">
                <a:solidFill>
                  <a:srgbClr val="000066"/>
                </a:solidFill>
              </a:rPr>
              <a:t>light coloured and others are dark.</a:t>
            </a:r>
          </a:p>
        </p:txBody>
      </p:sp>
      <p:sp>
        <p:nvSpPr>
          <p:cNvPr id="329731" name="Rectangle 3"/>
          <p:cNvSpPr>
            <a:spLocks noChangeArrowheads="1"/>
          </p:cNvSpPr>
          <p:nvPr/>
        </p:nvSpPr>
        <p:spPr bwMode="auto">
          <a:xfrm>
            <a:off x="3683000" y="5241925"/>
            <a:ext cx="5148263" cy="822325"/>
          </a:xfrm>
          <a:prstGeom prst="rect">
            <a:avLst/>
          </a:prstGeom>
          <a:noFill/>
          <a:ln w="9525">
            <a:noFill/>
            <a:miter lim="800000"/>
            <a:headEnd/>
            <a:tailEnd/>
          </a:ln>
          <a:effectLst/>
        </p:spPr>
        <p:txBody>
          <a:bodyPr>
            <a:spAutoFit/>
          </a:bodyPr>
          <a:lstStyle/>
          <a:p>
            <a:pPr eaLnBrk="0" hangingPunct="0">
              <a:lnSpc>
                <a:spcPct val="100000"/>
              </a:lnSpc>
              <a:spcBef>
                <a:spcPct val="0"/>
              </a:spcBef>
              <a:buFontTx/>
              <a:buNone/>
            </a:pPr>
            <a:r>
              <a:rPr lang="en-GB" smtClean="0">
                <a:solidFill>
                  <a:srgbClr val="010066"/>
                </a:solidFill>
              </a:rPr>
              <a:t>The number of light coloured moths is increasing.</a:t>
            </a:r>
            <a:endParaRPr lang="en-US" smtClean="0">
              <a:solidFill>
                <a:srgbClr val="010066"/>
              </a:solidFill>
            </a:endParaRPr>
          </a:p>
        </p:txBody>
      </p:sp>
      <p:sp>
        <p:nvSpPr>
          <p:cNvPr id="329732" name="Rectangle 4"/>
          <p:cNvSpPr>
            <a:spLocks noChangeArrowheads="1"/>
          </p:cNvSpPr>
          <p:nvPr/>
        </p:nvSpPr>
        <p:spPr bwMode="auto">
          <a:xfrm>
            <a:off x="3683000" y="4376738"/>
            <a:ext cx="5208588" cy="822325"/>
          </a:xfrm>
          <a:prstGeom prst="rect">
            <a:avLst/>
          </a:prstGeom>
          <a:noFill/>
          <a:ln w="9525">
            <a:noFill/>
            <a:miter lim="800000"/>
            <a:headEnd/>
            <a:tailEnd/>
          </a:ln>
          <a:effectLst/>
        </p:spPr>
        <p:txBody>
          <a:bodyPr>
            <a:spAutoFit/>
          </a:bodyPr>
          <a:lstStyle/>
          <a:p>
            <a:pPr eaLnBrk="0" hangingPunct="0">
              <a:lnSpc>
                <a:spcPct val="100000"/>
              </a:lnSpc>
              <a:spcBef>
                <a:spcPct val="0"/>
              </a:spcBef>
              <a:buFontTx/>
              <a:buNone/>
            </a:pPr>
            <a:r>
              <a:rPr lang="en-GB" smtClean="0">
                <a:solidFill>
                  <a:srgbClr val="010066"/>
                </a:solidFill>
              </a:rPr>
              <a:t>Cities are cleaner now. What difference has this made?</a:t>
            </a:r>
            <a:endParaRPr lang="en-US" smtClean="0">
              <a:solidFill>
                <a:srgbClr val="010066"/>
              </a:solidFill>
            </a:endParaRPr>
          </a:p>
        </p:txBody>
      </p:sp>
      <p:sp>
        <p:nvSpPr>
          <p:cNvPr id="329733" name="Rectangle 5"/>
          <p:cNvSpPr>
            <a:spLocks noGrp="1" noChangeArrowheads="1"/>
          </p:cNvSpPr>
          <p:nvPr>
            <p:ph type="title"/>
          </p:nvPr>
        </p:nvSpPr>
        <p:spPr/>
        <p:txBody>
          <a:bodyPr/>
          <a:lstStyle/>
          <a:p>
            <a:r>
              <a:rPr lang="en-GB"/>
              <a:t>Peppered moths</a:t>
            </a:r>
          </a:p>
        </p:txBody>
      </p:sp>
      <p:sp>
        <p:nvSpPr>
          <p:cNvPr id="329734" name="Rectangle 6"/>
          <p:cNvSpPr>
            <a:spLocks noChangeArrowheads="1"/>
          </p:cNvSpPr>
          <p:nvPr/>
        </p:nvSpPr>
        <p:spPr bwMode="auto">
          <a:xfrm>
            <a:off x="3683000" y="2051050"/>
            <a:ext cx="5191125" cy="2282825"/>
          </a:xfrm>
          <a:prstGeom prst="rect">
            <a:avLst/>
          </a:prstGeom>
          <a:noFill/>
          <a:ln w="9525">
            <a:noFill/>
            <a:miter lim="800000"/>
            <a:headEnd/>
            <a:tailEnd/>
          </a:ln>
          <a:effectLst/>
        </p:spPr>
        <p:txBody>
          <a:bodyPr>
            <a:spAutoFit/>
          </a:bodyPr>
          <a:lstStyle/>
          <a:p>
            <a:pPr eaLnBrk="0" hangingPunct="0">
              <a:lnSpc>
                <a:spcPct val="100000"/>
              </a:lnSpc>
              <a:spcBef>
                <a:spcPct val="0"/>
              </a:spcBef>
              <a:buFontTx/>
              <a:buNone/>
            </a:pPr>
            <a:r>
              <a:rPr lang="en-GB" smtClean="0">
                <a:solidFill>
                  <a:srgbClr val="000066"/>
                </a:solidFill>
              </a:rPr>
              <a:t>When cities were very polluted in the 19th century</a:t>
            </a:r>
            <a:r>
              <a:rPr lang="en-GB" smtClean="0">
                <a:solidFill>
                  <a:srgbClr val="000000"/>
                </a:solidFill>
              </a:rPr>
              <a:t> </a:t>
            </a:r>
            <a:r>
              <a:rPr lang="en-GB" smtClean="0">
                <a:solidFill>
                  <a:srgbClr val="000066"/>
                </a:solidFill>
              </a:rPr>
              <a:t>the number of previously rare dark coloured moths increased, as they were better camouflaged against predators on soot-stained trees. </a:t>
            </a:r>
            <a:endParaRPr lang="en-US" smtClean="0">
              <a:solidFill>
                <a:srgbClr val="000066"/>
              </a:solidFill>
            </a:endParaRPr>
          </a:p>
        </p:txBody>
      </p:sp>
      <p:pic>
        <p:nvPicPr>
          <p:cNvPr id="329741" name="Picture 13" descr="moths"/>
          <p:cNvPicPr>
            <a:picLocks noChangeAspect="1" noChangeArrowheads="1"/>
          </p:cNvPicPr>
          <p:nvPr/>
        </p:nvPicPr>
        <p:blipFill>
          <a:blip r:embed="rId3" cstate="print"/>
          <a:srcRect/>
          <a:stretch>
            <a:fillRect/>
          </a:stretch>
        </p:blipFill>
        <p:spPr bwMode="auto">
          <a:xfrm>
            <a:off x="333375" y="923925"/>
            <a:ext cx="3146425" cy="4933950"/>
          </a:xfrm>
          <a:prstGeom prst="rect">
            <a:avLst/>
          </a:prstGeom>
          <a:noFill/>
        </p:spPr>
      </p:pic>
      <p:pic>
        <p:nvPicPr>
          <p:cNvPr id="329742" name="Picture 14"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9734"/>
                                        </p:tgtEl>
                                        <p:attrNameLst>
                                          <p:attrName>style.visibility</p:attrName>
                                        </p:attrNameLst>
                                      </p:cBhvr>
                                      <p:to>
                                        <p:strVal val="visible"/>
                                      </p:to>
                                    </p:set>
                                    <p:animEffect transition="in" filter="dissolve">
                                      <p:cBhvr>
                                        <p:cTn id="7" dur="500"/>
                                        <p:tgtEl>
                                          <p:spTgt spid="3297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9732"/>
                                        </p:tgtEl>
                                        <p:attrNameLst>
                                          <p:attrName>style.visibility</p:attrName>
                                        </p:attrNameLst>
                                      </p:cBhvr>
                                      <p:to>
                                        <p:strVal val="visible"/>
                                      </p:to>
                                    </p:set>
                                    <p:animEffect transition="in" filter="dissolve">
                                      <p:cBhvr>
                                        <p:cTn id="12" dur="500"/>
                                        <p:tgtEl>
                                          <p:spTgt spid="3297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9731"/>
                                        </p:tgtEl>
                                        <p:attrNameLst>
                                          <p:attrName>style.visibility</p:attrName>
                                        </p:attrNameLst>
                                      </p:cBhvr>
                                      <p:to>
                                        <p:strVal val="visible"/>
                                      </p:to>
                                    </p:set>
                                    <p:animEffect transition="in" filter="dissolve">
                                      <p:cBhvr>
                                        <p:cTn id="17" dur="500"/>
                                        <p:tgtEl>
                                          <p:spTgt spid="329731"/>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29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p:bldP spid="329732" grpId="0"/>
      <p:bldP spid="3297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34" name="Picture 14" descr="superbug2"/>
          <p:cNvPicPr>
            <a:picLocks noChangeAspect="1" noChangeArrowheads="1"/>
          </p:cNvPicPr>
          <p:nvPr/>
        </p:nvPicPr>
        <p:blipFill>
          <a:blip r:embed="rId3" cstate="print"/>
          <a:srcRect/>
          <a:stretch>
            <a:fillRect/>
          </a:stretch>
        </p:blipFill>
        <p:spPr bwMode="auto">
          <a:xfrm>
            <a:off x="447675" y="2462213"/>
            <a:ext cx="2019300" cy="2019300"/>
          </a:xfrm>
          <a:prstGeom prst="rect">
            <a:avLst/>
          </a:prstGeom>
          <a:noFill/>
        </p:spPr>
      </p:pic>
      <p:pic>
        <p:nvPicPr>
          <p:cNvPr id="337932" name="Picture 12" descr="superbug"/>
          <p:cNvPicPr>
            <a:picLocks noChangeAspect="1" noChangeArrowheads="1"/>
          </p:cNvPicPr>
          <p:nvPr/>
        </p:nvPicPr>
        <p:blipFill>
          <a:blip r:embed="rId4" cstate="print"/>
          <a:srcRect/>
          <a:stretch>
            <a:fillRect/>
          </a:stretch>
        </p:blipFill>
        <p:spPr bwMode="auto">
          <a:xfrm rot="-751729">
            <a:off x="6524625" y="809625"/>
            <a:ext cx="2019300" cy="2019300"/>
          </a:xfrm>
          <a:prstGeom prst="rect">
            <a:avLst/>
          </a:prstGeom>
          <a:noFill/>
        </p:spPr>
      </p:pic>
      <p:sp>
        <p:nvSpPr>
          <p:cNvPr id="337922" name="Rectangle 2"/>
          <p:cNvSpPr>
            <a:spLocks noGrp="1" noChangeArrowheads="1"/>
          </p:cNvSpPr>
          <p:nvPr>
            <p:ph type="title"/>
          </p:nvPr>
        </p:nvSpPr>
        <p:spPr/>
        <p:txBody>
          <a:bodyPr/>
          <a:lstStyle/>
          <a:p>
            <a:r>
              <a:rPr lang="en-GB"/>
              <a:t>What are superbugs?</a:t>
            </a:r>
          </a:p>
        </p:txBody>
      </p:sp>
      <p:sp>
        <p:nvSpPr>
          <p:cNvPr id="337923" name="Text Box 3"/>
          <p:cNvSpPr txBox="1">
            <a:spLocks noChangeArrowheads="1"/>
          </p:cNvSpPr>
          <p:nvPr/>
        </p:nvSpPr>
        <p:spPr bwMode="auto">
          <a:xfrm>
            <a:off x="563563" y="784225"/>
            <a:ext cx="5851525" cy="155257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rPr>
              <a:t>Some species of bacteria can double in number every 20 minutes. Mutations that offer competitive advantages spread rapidly through the population as a result.</a:t>
            </a:r>
          </a:p>
        </p:txBody>
      </p:sp>
      <p:sp>
        <p:nvSpPr>
          <p:cNvPr id="337925" name="Text Box 5"/>
          <p:cNvSpPr txBox="1">
            <a:spLocks noChangeArrowheads="1"/>
          </p:cNvSpPr>
          <p:nvPr/>
        </p:nvSpPr>
        <p:spPr bwMode="auto">
          <a:xfrm>
            <a:off x="2535238" y="2852738"/>
            <a:ext cx="6478587" cy="155257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rPr>
              <a:t>A common type of mutation amongst bacteria is to develop resistance to an antibiotic.</a:t>
            </a:r>
            <a:br>
              <a:rPr lang="en-GB" smtClean="0">
                <a:solidFill>
                  <a:srgbClr val="000066"/>
                </a:solidFill>
              </a:rPr>
            </a:br>
            <a:r>
              <a:rPr lang="en-GB" smtClean="0">
                <a:solidFill>
                  <a:srgbClr val="000066"/>
                </a:solidFill>
              </a:rPr>
              <a:t>If bacteria become resistant to several antibiotics, they are known as ‘</a:t>
            </a:r>
            <a:r>
              <a:rPr lang="en-GB" b="1" smtClean="0">
                <a:solidFill>
                  <a:srgbClr val="10BC45"/>
                </a:solidFill>
              </a:rPr>
              <a:t>superbugs</a:t>
            </a:r>
            <a:r>
              <a:rPr lang="en-GB" smtClean="0">
                <a:solidFill>
                  <a:srgbClr val="000066"/>
                </a:solidFill>
              </a:rPr>
              <a:t>’.</a:t>
            </a:r>
          </a:p>
        </p:txBody>
      </p:sp>
      <p:sp>
        <p:nvSpPr>
          <p:cNvPr id="337930" name="Rectangle 10"/>
          <p:cNvSpPr>
            <a:spLocks noChangeArrowheads="1"/>
          </p:cNvSpPr>
          <p:nvPr/>
        </p:nvSpPr>
        <p:spPr bwMode="auto">
          <a:xfrm>
            <a:off x="563563" y="4608513"/>
            <a:ext cx="8580437" cy="155257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rPr>
              <a:t>Infections caused by antibiotic-resistant bacteria are very difficult to treat, especially in patients with weakened immune systems. This is because the range of drugs that can kill the bacteria is so limited.</a:t>
            </a:r>
          </a:p>
        </p:txBody>
      </p:sp>
      <p:pic>
        <p:nvPicPr>
          <p:cNvPr id="337935" name="Picture 15"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7934"/>
                                        </p:tgtEl>
                                        <p:attrNameLst>
                                          <p:attrName>style.visibility</p:attrName>
                                        </p:attrNameLst>
                                      </p:cBhvr>
                                      <p:to>
                                        <p:strVal val="visible"/>
                                      </p:to>
                                    </p:set>
                                    <p:anim calcmode="lin" valueType="num">
                                      <p:cBhvr>
                                        <p:cTn id="7" dur="500" fill="hold"/>
                                        <p:tgtEl>
                                          <p:spTgt spid="337934"/>
                                        </p:tgtEl>
                                        <p:attrNameLst>
                                          <p:attrName>ppt_w</p:attrName>
                                        </p:attrNameLst>
                                      </p:cBhvr>
                                      <p:tavLst>
                                        <p:tav tm="0">
                                          <p:val>
                                            <p:fltVal val="0"/>
                                          </p:val>
                                        </p:tav>
                                        <p:tav tm="100000">
                                          <p:val>
                                            <p:strVal val="#ppt_w"/>
                                          </p:val>
                                        </p:tav>
                                      </p:tavLst>
                                    </p:anim>
                                    <p:anim calcmode="lin" valueType="num">
                                      <p:cBhvr>
                                        <p:cTn id="8" dur="500" fill="hold"/>
                                        <p:tgtEl>
                                          <p:spTgt spid="33793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37925"/>
                                        </p:tgtEl>
                                        <p:attrNameLst>
                                          <p:attrName>style.visibility</p:attrName>
                                        </p:attrNameLst>
                                      </p:cBhvr>
                                      <p:to>
                                        <p:strVal val="visible"/>
                                      </p:to>
                                    </p:set>
                                    <p:animEffect transition="in" filter="dissolve">
                                      <p:cBhvr>
                                        <p:cTn id="12" dur="500"/>
                                        <p:tgtEl>
                                          <p:spTgt spid="3379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30"/>
                                        </p:tgtEl>
                                        <p:attrNameLst>
                                          <p:attrName>style.visibility</p:attrName>
                                        </p:attrNameLst>
                                      </p:cBhvr>
                                      <p:to>
                                        <p:strVal val="visible"/>
                                      </p:to>
                                    </p:set>
                                    <p:animEffect transition="in" filter="dissolve">
                                      <p:cBhvr>
                                        <p:cTn id="17" dur="500"/>
                                        <p:tgtEl>
                                          <p:spTgt spid="337930"/>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37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5" grpId="0"/>
      <p:bldP spid="33793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21201" name="Rectangle 17"/>
          <p:cNvSpPr>
            <a:spLocks noGrp="1" noChangeArrowheads="1"/>
          </p:cNvSpPr>
          <p:nvPr>
            <p:ph type="title"/>
          </p:nvPr>
        </p:nvSpPr>
        <p:spPr/>
        <p:txBody>
          <a:bodyPr/>
          <a:lstStyle/>
          <a:p>
            <a:r>
              <a:rPr lang="en-GB"/>
              <a:t>The evolution of superbugs?</a:t>
            </a:r>
          </a:p>
        </p:txBody>
      </p:sp>
      <p:pic>
        <p:nvPicPr>
          <p:cNvPr id="221203" name="Picture 19"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221211" name="Picture 27"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221212" name="Picture 28"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113666" name="ShockwaveFlash1" r:id="rId2" imgW="8699841" imgH="5308975"/>
    </p:controls>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51" name="Text Box 11"/>
          <p:cNvSpPr txBox="1">
            <a:spLocks noChangeArrowheads="1"/>
          </p:cNvSpPr>
          <p:nvPr/>
        </p:nvSpPr>
        <p:spPr bwMode="auto">
          <a:xfrm>
            <a:off x="563563" y="784225"/>
            <a:ext cx="4551362" cy="1552575"/>
          </a:xfrm>
          <a:prstGeom prst="rect">
            <a:avLst/>
          </a:prstGeom>
          <a:noFill/>
          <a:ln w="9525">
            <a:noFill/>
            <a:miter lim="800000"/>
            <a:headEnd/>
            <a:tailEnd/>
          </a:ln>
          <a:effectLst/>
        </p:spPr>
        <p:txBody>
          <a:bodyPr>
            <a:spAutoFit/>
          </a:bodyPr>
          <a:lstStyle/>
          <a:p>
            <a:pPr eaLnBrk="0" hangingPunct="0">
              <a:lnSpc>
                <a:spcPct val="100000"/>
              </a:lnSpc>
              <a:spcBef>
                <a:spcPct val="0"/>
              </a:spcBef>
              <a:buFontTx/>
              <a:buNone/>
            </a:pPr>
            <a:r>
              <a:rPr lang="en-GB" b="1" smtClean="0">
                <a:solidFill>
                  <a:srgbClr val="10BC45"/>
                </a:solidFill>
              </a:rPr>
              <a:t>MRSA</a:t>
            </a:r>
            <a:r>
              <a:rPr lang="en-GB" smtClean="0">
                <a:solidFill>
                  <a:srgbClr val="000066"/>
                </a:solidFill>
              </a:rPr>
              <a:t> is ‘Methicillin-resistant </a:t>
            </a:r>
            <a:r>
              <a:rPr lang="en-GB" i="1" smtClean="0">
                <a:solidFill>
                  <a:srgbClr val="000066"/>
                </a:solidFill>
              </a:rPr>
              <a:t>Staphylococcus aureus</a:t>
            </a:r>
            <a:r>
              <a:rPr lang="en-GB" smtClean="0">
                <a:solidFill>
                  <a:srgbClr val="000066"/>
                </a:solidFill>
              </a:rPr>
              <a:t>’ – a bacterium that is resistant to several antibiotics.</a:t>
            </a:r>
            <a:endParaRPr lang="en-US" smtClean="0">
              <a:solidFill>
                <a:srgbClr val="000000"/>
              </a:solidFill>
            </a:endParaRPr>
          </a:p>
        </p:txBody>
      </p:sp>
      <p:sp>
        <p:nvSpPr>
          <p:cNvPr id="291857" name="Rectangle 17"/>
          <p:cNvSpPr>
            <a:spLocks noGrp="1" noChangeArrowheads="1"/>
          </p:cNvSpPr>
          <p:nvPr>
            <p:ph type="title"/>
          </p:nvPr>
        </p:nvSpPr>
        <p:spPr/>
        <p:txBody>
          <a:bodyPr/>
          <a:lstStyle/>
          <a:p>
            <a:r>
              <a:rPr lang="en-GB"/>
              <a:t>What is MRSA?</a:t>
            </a:r>
          </a:p>
        </p:txBody>
      </p:sp>
      <p:sp>
        <p:nvSpPr>
          <p:cNvPr id="291866" name="Text Box 26"/>
          <p:cNvSpPr txBox="1">
            <a:spLocks noChangeArrowheads="1"/>
          </p:cNvSpPr>
          <p:nvPr/>
        </p:nvSpPr>
        <p:spPr bwMode="auto">
          <a:xfrm>
            <a:off x="563563" y="2709863"/>
            <a:ext cx="4375150" cy="228282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rPr>
              <a:t>About 30% of the population carry MRSA without any symptoms. In </a:t>
            </a:r>
            <a:r>
              <a:rPr lang="en-US" smtClean="0">
                <a:solidFill>
                  <a:srgbClr val="000066"/>
                </a:solidFill>
              </a:rPr>
              <a:t>hospital patients, however, </a:t>
            </a:r>
            <a:r>
              <a:rPr lang="en-GB" smtClean="0">
                <a:solidFill>
                  <a:srgbClr val="000066"/>
                </a:solidFill>
              </a:rPr>
              <a:t>it can cause pneumonia, blood poisoning and even death.</a:t>
            </a:r>
          </a:p>
        </p:txBody>
      </p:sp>
      <p:sp>
        <p:nvSpPr>
          <p:cNvPr id="291870" name="Text Box 30"/>
          <p:cNvSpPr txBox="1">
            <a:spLocks noChangeArrowheads="1"/>
          </p:cNvSpPr>
          <p:nvPr/>
        </p:nvSpPr>
        <p:spPr bwMode="auto">
          <a:xfrm>
            <a:off x="563563" y="5367338"/>
            <a:ext cx="8315325" cy="82232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rPr>
              <a:t>The antibiotic vancomycin is used to treat MRSA infection, but resistance to this has evolved, creating VRSA.</a:t>
            </a:r>
          </a:p>
        </p:txBody>
      </p:sp>
      <p:pic>
        <p:nvPicPr>
          <p:cNvPr id="291871" name="Picture 31" descr="notes_icon"/>
          <p:cNvPicPr>
            <a:picLocks noChangeAspect="1" noChangeArrowheads="1"/>
          </p:cNvPicPr>
          <p:nvPr/>
        </p:nvPicPr>
        <p:blipFill>
          <a:blip r:embed="rId3" cstate="print"/>
          <a:srcRect/>
          <a:stretch>
            <a:fillRect/>
          </a:stretch>
        </p:blipFill>
        <p:spPr bwMode="auto">
          <a:xfrm>
            <a:off x="7443788" y="150813"/>
            <a:ext cx="442912" cy="387350"/>
          </a:xfrm>
          <a:prstGeom prst="rect">
            <a:avLst/>
          </a:prstGeom>
          <a:noFill/>
        </p:spPr>
      </p:pic>
      <p:pic>
        <p:nvPicPr>
          <p:cNvPr id="291874" name="Picture 34" descr="MRSA"/>
          <p:cNvPicPr>
            <a:picLocks noChangeAspect="1" noChangeArrowheads="1"/>
          </p:cNvPicPr>
          <p:nvPr/>
        </p:nvPicPr>
        <p:blipFill>
          <a:blip r:embed="rId4" cstate="print"/>
          <a:srcRect/>
          <a:stretch>
            <a:fillRect/>
          </a:stretch>
        </p:blipFill>
        <p:spPr bwMode="auto">
          <a:xfrm>
            <a:off x="5111750" y="882650"/>
            <a:ext cx="3600450" cy="4476750"/>
          </a:xfrm>
          <a:prstGeom prst="rect">
            <a:avLst/>
          </a:prstGeom>
          <a:noFill/>
        </p:spPr>
      </p:pic>
      <p:pic>
        <p:nvPicPr>
          <p:cNvPr id="291875" name="Picture 35"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1866"/>
                                        </p:tgtEl>
                                        <p:attrNameLst>
                                          <p:attrName>style.visibility</p:attrName>
                                        </p:attrNameLst>
                                      </p:cBhvr>
                                      <p:to>
                                        <p:strVal val="visible"/>
                                      </p:to>
                                    </p:set>
                                    <p:animEffect transition="in" filter="dissolve">
                                      <p:cBhvr>
                                        <p:cTn id="7" dur="500"/>
                                        <p:tgtEl>
                                          <p:spTgt spid="2918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1870"/>
                                        </p:tgtEl>
                                        <p:attrNameLst>
                                          <p:attrName>style.visibility</p:attrName>
                                        </p:attrNameLst>
                                      </p:cBhvr>
                                      <p:to>
                                        <p:strVal val="visible"/>
                                      </p:to>
                                    </p:set>
                                    <p:animEffect transition="in" filter="dissolve">
                                      <p:cBhvr>
                                        <p:cTn id="12" dur="500"/>
                                        <p:tgtEl>
                                          <p:spTgt spid="291870"/>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91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66" grpId="0"/>
      <p:bldP spid="2918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smtClean="0">
                <a:solidFill>
                  <a:schemeClr val="tx1"/>
                </a:solidFill>
              </a:rPr>
              <a:t>Learning Activities for Outcome </a:t>
            </a:r>
            <a:r>
              <a:rPr lang="en-GB" sz="3000" b="1" smtClean="0">
                <a:solidFill>
                  <a:schemeClr val="tx1"/>
                </a:solidFill>
              </a:rPr>
              <a:t>3</a:t>
            </a: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19:29</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endParaRPr lang="en-GB" sz="2800" dirty="0" smtClean="0"/>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lnSpc>
                <a:spcPct val="100000"/>
              </a:lnSpc>
              <a:spcBef>
                <a:spcPct val="0"/>
              </a:spcBef>
              <a:buFontTx/>
              <a:buNone/>
            </a:pPr>
            <a:fld id="{E129AB61-3A61-411C-905B-AFFF8A1E7C5C}" type="datetime10">
              <a:rPr lang="en-GB" sz="1800">
                <a:solidFill>
                  <a:srgbClr val="FFCCCC"/>
                </a:solidFill>
              </a:rPr>
              <a:pPr algn="ctr">
                <a:lnSpc>
                  <a:spcPct val="100000"/>
                </a:lnSpc>
                <a:spcBef>
                  <a:spcPct val="0"/>
                </a:spcBef>
                <a:buFontTx/>
                <a:buNone/>
              </a:pPr>
              <a:t>19:29</a:t>
            </a:fld>
            <a:endParaRPr lang="en-GB" sz="1800">
              <a:solidFill>
                <a:srgbClr val="FFCCCC"/>
              </a:solidFill>
            </a:endParaRPr>
          </a:p>
        </p:txBody>
      </p:sp>
      <p:sp>
        <p:nvSpPr>
          <p:cNvPr id="31747" name="Rectangle 2"/>
          <p:cNvSpPr>
            <a:spLocks noGrp="1" noChangeArrowheads="1"/>
          </p:cNvSpPr>
          <p:nvPr>
            <p:ph type="title" idx="4294967295"/>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31748" name="Rectangle 3"/>
          <p:cNvSpPr>
            <a:spLocks noGrp="1" noChangeArrowheads="1"/>
          </p:cNvSpPr>
          <p:nvPr>
            <p:ph type="body" idx="4294967295"/>
          </p:nvPr>
        </p:nvSpPr>
        <p:spPr>
          <a:xfrm>
            <a:off x="0" y="1557338"/>
            <a:ext cx="9144000" cy="5300662"/>
          </a:xfrm>
          <a:ln>
            <a:solidFill>
              <a:srgbClr val="FF99CC"/>
            </a:solidFill>
          </a:ln>
        </p:spPr>
        <p:txBody>
          <a:bodyPr/>
          <a:lstStyle/>
          <a:p>
            <a:pPr eaLnBrk="1" hangingPunct="1">
              <a:lnSpc>
                <a:spcPct val="80000"/>
              </a:lnSpc>
            </a:pPr>
            <a:r>
              <a:rPr lang="en-GB" sz="2000" dirty="0" smtClean="0">
                <a:solidFill>
                  <a:srgbClr val="FF99CC"/>
                </a:solidFill>
              </a:rPr>
              <a:t>Due date:</a:t>
            </a:r>
          </a:p>
          <a:p>
            <a:pPr eaLnBrk="1" hangingPunct="1">
              <a:lnSpc>
                <a:spcPct val="80000"/>
              </a:lnSpc>
            </a:pPr>
            <a:endParaRPr lang="en-GB" sz="2000" dirty="0" smtClean="0">
              <a:solidFill>
                <a:srgbClr val="FFCC00"/>
              </a:solidFill>
            </a:endParaRPr>
          </a:p>
          <a:p>
            <a:pPr eaLnBrk="1" hangingPunct="1">
              <a:lnSpc>
                <a:spcPct val="80000"/>
              </a:lnSpc>
            </a:pPr>
            <a:r>
              <a:rPr lang="en-GB" sz="2000" dirty="0" smtClean="0">
                <a:solidFill>
                  <a:srgbClr val="FFCC00"/>
                </a:solidFill>
              </a:rPr>
              <a:t>Next lesson</a:t>
            </a:r>
          </a:p>
          <a:p>
            <a:pPr eaLnBrk="1" hangingPunct="1">
              <a:lnSpc>
                <a:spcPct val="80000"/>
              </a:lnSpc>
            </a:pPr>
            <a:endParaRPr lang="en-GB" sz="2000" dirty="0" smtClean="0">
              <a:solidFill>
                <a:srgbClr val="FF99CC"/>
              </a:solidFill>
            </a:endParaRPr>
          </a:p>
          <a:p>
            <a:pPr eaLnBrk="1" hangingPunct="1">
              <a:lnSpc>
                <a:spcPct val="80000"/>
              </a:lnSpc>
            </a:pPr>
            <a:r>
              <a:rPr lang="en-GB" sz="2000" dirty="0" smtClean="0">
                <a:solidFill>
                  <a:srgbClr val="FF99CC"/>
                </a:solidFill>
              </a:rPr>
              <a:t>Research Report Criteria (6 marks total </a:t>
            </a:r>
            <a:r>
              <a:rPr lang="en-GB" sz="2000" dirty="0" smtClean="0">
                <a:solidFill>
                  <a:srgbClr val="33CC33"/>
                </a:solidFill>
              </a:rPr>
              <a:t>=</a:t>
            </a:r>
            <a:r>
              <a:rPr lang="en-GB" sz="2000" dirty="0" smtClean="0">
                <a:solidFill>
                  <a:srgbClr val="FF99CC"/>
                </a:solidFill>
              </a:rPr>
              <a:t> </a:t>
            </a:r>
            <a:r>
              <a:rPr lang="en-GB" sz="2000" dirty="0" smtClean="0">
                <a:solidFill>
                  <a:srgbClr val="33CC33"/>
                </a:solidFill>
              </a:rPr>
              <a:t>Grade A)</a:t>
            </a:r>
            <a:r>
              <a:rPr lang="en-GB" sz="2000" dirty="0" smtClean="0">
                <a:solidFill>
                  <a:srgbClr val="FF99CC"/>
                </a:solidFill>
              </a:rPr>
              <a:t>:</a:t>
            </a:r>
          </a:p>
          <a:p>
            <a:pPr eaLnBrk="1" hangingPunct="1">
              <a:lnSpc>
                <a:spcPct val="80000"/>
              </a:lnSpc>
            </a:pPr>
            <a:r>
              <a:rPr lang="en-GB" sz="2000" dirty="0" smtClean="0">
                <a:solidFill>
                  <a:srgbClr val="FFFF00"/>
                </a:solidFill>
              </a:rPr>
              <a:t>1) Range of different reliable sources used and references included (books/internet/survey etc),</a:t>
            </a:r>
          </a:p>
          <a:p>
            <a:pPr eaLnBrk="1" hangingPunct="1">
              <a:lnSpc>
                <a:spcPct val="80000"/>
              </a:lnSpc>
            </a:pPr>
            <a:r>
              <a:rPr lang="en-GB" sz="2000" dirty="0" smtClean="0">
                <a:solidFill>
                  <a:srgbClr val="FFCC00"/>
                </a:solidFill>
              </a:rPr>
              <a:t>2) Information written in own words</a:t>
            </a:r>
          </a:p>
          <a:p>
            <a:pPr eaLnBrk="1" hangingPunct="1">
              <a:lnSpc>
                <a:spcPct val="80000"/>
              </a:lnSpc>
            </a:pPr>
            <a:r>
              <a:rPr lang="en-GB" sz="2000" dirty="0" smtClean="0">
                <a:solidFill>
                  <a:srgbClr val="FF0000"/>
                </a:solidFill>
              </a:rPr>
              <a:t>3) Clear and logical structure to research report including pictures/diagrams which have been referenced</a:t>
            </a:r>
          </a:p>
          <a:p>
            <a:pPr eaLnBrk="1" hangingPunct="1">
              <a:lnSpc>
                <a:spcPct val="80000"/>
              </a:lnSpc>
            </a:pPr>
            <a:r>
              <a:rPr lang="en-GB" sz="2000" dirty="0" smtClean="0">
                <a:solidFill>
                  <a:srgbClr val="99CCFF"/>
                </a:solidFill>
              </a:rPr>
              <a:t>4) No evidence of copy and paste!</a:t>
            </a:r>
          </a:p>
        </p:txBody>
      </p:sp>
      <p:pic>
        <p:nvPicPr>
          <p:cNvPr id="31749"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412776"/>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FB12C97F-151E-47CA-B989-541361AA44F1}" type="datetime10">
              <a:rPr lang="en-GB" sz="1400">
                <a:solidFill>
                  <a:srgbClr val="FFFFFF"/>
                </a:solidFill>
              </a:rPr>
              <a:pPr>
                <a:lnSpc>
                  <a:spcPct val="100000"/>
                </a:lnSpc>
                <a:spcBef>
                  <a:spcPct val="0"/>
                </a:spcBef>
                <a:buFontTx/>
                <a:buNone/>
              </a:pPr>
              <a:t>19:29</a:t>
            </a:fld>
            <a:endParaRPr lang="en-GB" sz="1400">
              <a:solidFill>
                <a:srgbClr val="FFFFFF"/>
              </a:solidFill>
            </a:endParaRPr>
          </a:p>
        </p:txBody>
      </p:sp>
      <p:grpSp>
        <p:nvGrpSpPr>
          <p:cNvPr id="45059" name="Group 2"/>
          <p:cNvGrpSpPr>
            <a:grpSpLocks/>
          </p:cNvGrpSpPr>
          <p:nvPr/>
        </p:nvGrpSpPr>
        <p:grpSpPr bwMode="auto">
          <a:xfrm>
            <a:off x="3348038" y="188913"/>
            <a:ext cx="2016125" cy="6669087"/>
            <a:chOff x="2109" y="119"/>
            <a:chExt cx="1270" cy="4201"/>
          </a:xfrm>
        </p:grpSpPr>
        <p:sp>
          <p:nvSpPr>
            <p:cNvPr id="4507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507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507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507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507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507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507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508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508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5060" name="Text Box 14"/>
          <p:cNvSpPr txBox="1">
            <a:spLocks noChangeArrowheads="1"/>
          </p:cNvSpPr>
          <p:nvPr/>
        </p:nvSpPr>
        <p:spPr bwMode="auto">
          <a:xfrm>
            <a:off x="5796136" y="4077072"/>
            <a:ext cx="3347864" cy="1754326"/>
          </a:xfrm>
          <a:prstGeom prst="rect">
            <a:avLst/>
          </a:prstGeom>
          <a:solidFill>
            <a:srgbClr val="FFCC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Apply (C</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Explain two organisms that are adapted to live extreme conditions</a:t>
            </a:r>
            <a:r>
              <a:rPr lang="en-GB" sz="1800" b="1" u="sng" dirty="0" smtClean="0">
                <a:solidFill>
                  <a:srgbClr val="000000"/>
                </a:solidFill>
              </a:rPr>
              <a:t>. </a:t>
            </a:r>
          </a:p>
          <a:p>
            <a:pPr>
              <a:lnSpc>
                <a:spcPct val="100000"/>
              </a:lnSpc>
              <a:spcBef>
                <a:spcPct val="50000"/>
              </a:spcBef>
              <a:buFontTx/>
              <a:buNone/>
            </a:pPr>
            <a:endParaRPr lang="en-GB" sz="1800" b="1" u="sng" dirty="0">
              <a:solidFill>
                <a:srgbClr val="000000"/>
              </a:solidFill>
            </a:endParaRPr>
          </a:p>
        </p:txBody>
      </p:sp>
      <p:sp>
        <p:nvSpPr>
          <p:cNvPr id="45062" name="Text Box 16"/>
          <p:cNvSpPr txBox="1">
            <a:spLocks noChangeArrowheads="1"/>
          </p:cNvSpPr>
          <p:nvPr/>
        </p:nvSpPr>
        <p:spPr bwMode="auto">
          <a:xfrm>
            <a:off x="0" y="4797152"/>
            <a:ext cx="3024187" cy="1061829"/>
          </a:xfrm>
          <a:prstGeom prst="rect">
            <a:avLst/>
          </a:prstGeom>
          <a:solidFill>
            <a:srgbClr val="FFFF66"/>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Remember (E</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What happens to animals in hot and cold conditions. </a:t>
            </a:r>
            <a:endParaRPr lang="en-GB" sz="1800" dirty="0">
              <a:solidFill>
                <a:srgbClr val="000000"/>
              </a:solidFill>
            </a:endParaRPr>
          </a:p>
        </p:txBody>
      </p:sp>
      <p:sp>
        <p:nvSpPr>
          <p:cNvPr id="45063" name="Text Box 17"/>
          <p:cNvSpPr txBox="1">
            <a:spLocks noChangeArrowheads="1"/>
          </p:cNvSpPr>
          <p:nvPr/>
        </p:nvSpPr>
        <p:spPr bwMode="auto">
          <a:xfrm>
            <a:off x="5580063" y="1484784"/>
            <a:ext cx="3563937" cy="1477328"/>
          </a:xfrm>
          <a:prstGeom prst="rect">
            <a:avLst/>
          </a:prstGeom>
          <a:solidFill>
            <a:srgbClr val="FF99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Analyse (B</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How does penguins huddling help reduce heat loss?  </a:t>
            </a:r>
          </a:p>
          <a:p>
            <a:pPr>
              <a:lnSpc>
                <a:spcPct val="100000"/>
              </a:lnSpc>
              <a:spcBef>
                <a:spcPct val="50000"/>
              </a:spcBef>
              <a:buFontTx/>
              <a:buNone/>
            </a:pPr>
            <a:endParaRPr lang="en-GB" sz="1800" b="1" u="sng" dirty="0">
              <a:solidFill>
                <a:srgbClr val="000000"/>
              </a:solidFill>
            </a:endParaRPr>
          </a:p>
        </p:txBody>
      </p:sp>
      <p:sp>
        <p:nvSpPr>
          <p:cNvPr id="45064" name="Text Box 18"/>
          <p:cNvSpPr txBox="1">
            <a:spLocks noChangeArrowheads="1"/>
          </p:cNvSpPr>
          <p:nvPr/>
        </p:nvSpPr>
        <p:spPr bwMode="auto">
          <a:xfrm>
            <a:off x="179388" y="1628775"/>
            <a:ext cx="3024187" cy="1338828"/>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r>
              <a:rPr lang="en-GB" sz="1800" b="1" u="sng" dirty="0" smtClean="0">
                <a:solidFill>
                  <a:srgbClr val="000000"/>
                </a:solidFill>
              </a:rPr>
              <a:t>)</a:t>
            </a:r>
          </a:p>
          <a:p>
            <a:pPr>
              <a:lnSpc>
                <a:spcPct val="100000"/>
              </a:lnSpc>
              <a:spcBef>
                <a:spcPct val="50000"/>
              </a:spcBef>
              <a:buNone/>
            </a:pPr>
            <a:r>
              <a:rPr lang="en-GB" sz="1800" dirty="0" smtClean="0">
                <a:solidFill>
                  <a:schemeClr val="bg1"/>
                </a:solidFill>
              </a:rPr>
              <a:t>How does this system reduce heat loss in the keep the penguins feet?</a:t>
            </a:r>
          </a:p>
        </p:txBody>
      </p:sp>
      <p:pic>
        <p:nvPicPr>
          <p:cNvPr id="4506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5067"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3</a:t>
            </a:r>
          </a:p>
        </p:txBody>
      </p:sp>
      <p:sp>
        <p:nvSpPr>
          <p:cNvPr id="45068"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5069"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a:solidFill>
                  <a:schemeClr val="bg1"/>
                </a:solidFill>
              </a:rPr>
              <a:t>Keywords:</a:t>
            </a:r>
          </a:p>
          <a:p>
            <a:pPr>
              <a:lnSpc>
                <a:spcPct val="100000"/>
              </a:lnSpc>
              <a:spcBef>
                <a:spcPct val="50000"/>
              </a:spcBef>
              <a:buFontTx/>
              <a:buNone/>
            </a:pPr>
            <a:endParaRPr lang="en-GB" sz="1800" b="1">
              <a:solidFill>
                <a:schemeClr val="bg1"/>
              </a:solidFill>
            </a:endParaRPr>
          </a:p>
          <a:p>
            <a:pPr>
              <a:lnSpc>
                <a:spcPct val="100000"/>
              </a:lnSpc>
              <a:spcBef>
                <a:spcPct val="50000"/>
              </a:spcBef>
              <a:buFontTx/>
              <a:buNone/>
            </a:pPr>
            <a:endParaRPr lang="en-GB" sz="1800"/>
          </a:p>
        </p:txBody>
      </p:sp>
      <p:sp>
        <p:nvSpPr>
          <p:cNvPr id="93210" name="Text Box 26"/>
          <p:cNvSpPr txBox="1">
            <a:spLocks noChangeArrowheads="1"/>
          </p:cNvSpPr>
          <p:nvPr/>
        </p:nvSpPr>
        <p:spPr bwMode="auto">
          <a:xfrm>
            <a:off x="3131840" y="2492896"/>
            <a:ext cx="2520677" cy="3416320"/>
          </a:xfrm>
          <a:prstGeom prst="rect">
            <a:avLst/>
          </a:prstGeom>
          <a:solidFill>
            <a:srgbClr val="FF99CC"/>
          </a:solidFill>
          <a:ln w="9525" algn="ctr">
            <a:noFill/>
            <a:miter lim="800000"/>
            <a:headEnd/>
            <a:tailEnd/>
          </a:ln>
        </p:spPr>
        <p:txBody>
          <a:bodyPr wrap="square">
            <a:spAutoFit/>
          </a:bodyPr>
          <a:lstStyle/>
          <a:p>
            <a:pPr lvl="1">
              <a:spcBef>
                <a:spcPct val="50000"/>
              </a:spcBef>
              <a:buFontTx/>
              <a:buNone/>
            </a:pPr>
            <a:r>
              <a:rPr lang="en-GB" b="1">
                <a:solidFill>
                  <a:schemeClr val="bg1"/>
                </a:solidFill>
              </a:rPr>
              <a:t>Which task(s) will you choose to complete? Try to target a grade higher than your current grade.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3210"/>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3210"/>
                                        </p:tgtEl>
                                      </p:cBhvr>
                                    </p:animEffect>
                                    <p:set>
                                      <p:cBhvr>
                                        <p:cTn id="10" dur="1" fill="hold">
                                          <p:stCondLst>
                                            <p:cond delay="499"/>
                                          </p:stCondLst>
                                        </p:cTn>
                                        <p:tgtEl>
                                          <p:spTgt spid="93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animBg="1"/>
      <p:bldP spid="932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p:cNvSpPr>
            <a:spLocks noGrp="1"/>
          </p:cNvSpPr>
          <p:nvPr>
            <p:ph type="dt" sz="quarter" idx="11"/>
          </p:nvPr>
        </p:nvSpPr>
        <p:spPr>
          <a:noFill/>
        </p:spPr>
        <p:txBody>
          <a:bodyPr/>
          <a:lstStyle/>
          <a:p>
            <a:fld id="{70D7B0EB-A490-442C-B41C-26131B1A6A9F}" type="datetime10">
              <a:rPr lang="en-GB" smtClean="0"/>
              <a:pPr/>
              <a:t>19:29</a:t>
            </a:fld>
            <a:endParaRPr lang="en-GB" smtClean="0"/>
          </a:p>
        </p:txBody>
      </p:sp>
      <p:sp>
        <p:nvSpPr>
          <p:cNvPr id="46083"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8452" name="Group 20"/>
          <p:cNvGraphicFramePr>
            <a:graphicFrameLocks noGrp="1"/>
          </p:cNvGraphicFramePr>
          <p:nvPr>
            <p:ph idx="1"/>
          </p:nvPr>
        </p:nvGraphicFramePr>
        <p:xfrm>
          <a:off x="468313" y="3141663"/>
          <a:ext cx="8229600" cy="24034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6098"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6099"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72450" y="0"/>
            <a:ext cx="971550"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a:t>
            </a:r>
          </a:p>
        </p:txBody>
      </p:sp>
      <p:sp>
        <p:nvSpPr>
          <p:cNvPr id="9" name="Content Placeholder 8"/>
          <p:cNvSpPr>
            <a:spLocks noGrp="1"/>
          </p:cNvSpPr>
          <p:nvPr>
            <p:ph idx="1"/>
          </p:nvPr>
        </p:nvSpPr>
        <p:spPr/>
        <p:txBody>
          <a:bodyPr/>
          <a:lstStyle/>
          <a:p>
            <a:endParaRPr lang="en-GB" dirty="0"/>
          </a:p>
        </p:txBody>
      </p:sp>
    </p:spTree>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1"/>
          </p:nvPr>
        </p:nvSpPr>
        <p:spPr>
          <a:noFill/>
        </p:spPr>
        <p:txBody>
          <a:bodyPr/>
          <a:lstStyle/>
          <a:p>
            <a:fld id="{4C910128-2F5F-4AA8-8C73-19E7C1C5042A}" type="datetime10">
              <a:rPr lang="en-GB" smtClean="0"/>
              <a:pPr/>
              <a:t>19:29</a:t>
            </a:fld>
            <a:endParaRPr lang="en-GB" smtClean="0"/>
          </a:p>
        </p:txBody>
      </p:sp>
      <p:sp>
        <p:nvSpPr>
          <p:cNvPr id="32771"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32772" name="Rectangle 3"/>
          <p:cNvSpPr>
            <a:spLocks noGrp="1" noChangeArrowheads="1"/>
          </p:cNvSpPr>
          <p:nvPr>
            <p:ph type="body" idx="1"/>
          </p:nvPr>
        </p:nvSpPr>
        <p:spPr>
          <a:xfrm>
            <a:off x="0" y="2276872"/>
            <a:ext cx="6156325" cy="4581128"/>
          </a:xfrm>
          <a:solidFill>
            <a:srgbClr val="0000FF"/>
          </a:solidFill>
        </p:spPr>
        <p:txBody>
          <a:bodyPr/>
          <a:lstStyle/>
          <a:p>
            <a:pPr eaLnBrk="1" hangingPunct="1">
              <a:lnSpc>
                <a:spcPct val="80000"/>
              </a:lnSpc>
              <a:buFontTx/>
              <a:buNone/>
            </a:pPr>
            <a:endParaRPr lang="en-GB" sz="2000" b="1" dirty="0" smtClean="0">
              <a:solidFill>
                <a:schemeClr val="bg1"/>
              </a:solidFill>
            </a:endParaRPr>
          </a:p>
          <a:p>
            <a:pPr eaLnBrk="1" hangingPunct="1">
              <a:lnSpc>
                <a:spcPct val="80000"/>
              </a:lnSpc>
            </a:pPr>
            <a:r>
              <a:rPr lang="en-GB" sz="2000" b="1" dirty="0" smtClean="0"/>
              <a:t>What skills will you be developing this lesson?</a:t>
            </a:r>
          </a:p>
          <a:p>
            <a:pPr eaLnBrk="1" hangingPunct="1">
              <a:lnSpc>
                <a:spcPct val="80000"/>
              </a:lnSpc>
            </a:pPr>
            <a:endParaRPr lang="en-GB" sz="2000" b="1" dirty="0" smtClean="0"/>
          </a:p>
          <a:p>
            <a:pPr eaLnBrk="1" hangingPunct="1">
              <a:lnSpc>
                <a:spcPct val="80000"/>
              </a:lnSpc>
            </a:pPr>
            <a:r>
              <a:rPr lang="en-GB" sz="2000" b="1" i="1" dirty="0" smtClean="0"/>
              <a:t>Literacy- by writing well structured sentences and paragraphs</a:t>
            </a:r>
          </a:p>
          <a:p>
            <a:pPr eaLnBrk="1" hangingPunct="1">
              <a:lnSpc>
                <a:spcPct val="80000"/>
              </a:lnSpc>
            </a:pPr>
            <a:endParaRPr lang="en-GB" sz="2000" b="1" i="1" dirty="0" smtClean="0"/>
          </a:p>
          <a:p>
            <a:pPr eaLnBrk="1" hangingPunct="1">
              <a:lnSpc>
                <a:spcPct val="80000"/>
              </a:lnSpc>
            </a:pPr>
            <a:r>
              <a:rPr lang="en-GB" sz="2000" b="1" i="1" dirty="0" smtClean="0"/>
              <a:t>Personal skills- team work, leadership</a:t>
            </a:r>
          </a:p>
          <a:p>
            <a:pPr eaLnBrk="1" hangingPunct="1">
              <a:lnSpc>
                <a:spcPct val="80000"/>
              </a:lnSpc>
            </a:pPr>
            <a:r>
              <a:rPr lang="en-GB" sz="2000" b="1" i="1" dirty="0" smtClean="0"/>
              <a:t>Thinking and Learning- organisation, logic, participation, memory, exploration, creativity, judgement, planning, practice.</a:t>
            </a:r>
          </a:p>
          <a:p>
            <a:pPr eaLnBrk="1" hangingPunct="1">
              <a:lnSpc>
                <a:spcPct val="80000"/>
              </a:lnSpc>
            </a:pPr>
            <a:endParaRPr lang="en-GB" sz="2000" b="1" i="1" dirty="0" smtClean="0"/>
          </a:p>
          <a:p>
            <a:pPr eaLnBrk="1" hangingPunct="1">
              <a:lnSpc>
                <a:spcPct val="80000"/>
              </a:lnSpc>
            </a:pPr>
            <a:r>
              <a:rPr lang="en-GB" sz="2000" b="1" i="1" dirty="0" smtClean="0"/>
              <a:t>Reflection- through self or peer assessment of each Learning Outcome</a:t>
            </a:r>
          </a:p>
        </p:txBody>
      </p:sp>
      <p:pic>
        <p:nvPicPr>
          <p:cNvPr id="327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32774" name="Text Box 5"/>
          <p:cNvSpPr txBox="1">
            <a:spLocks noChangeArrowheads="1"/>
          </p:cNvSpPr>
          <p:nvPr/>
        </p:nvSpPr>
        <p:spPr bwMode="auto">
          <a:xfrm>
            <a:off x="467544" y="1124744"/>
            <a:ext cx="5904904" cy="830997"/>
          </a:xfrm>
          <a:prstGeom prst="rect">
            <a:avLst/>
          </a:prstGeom>
          <a:solidFill>
            <a:srgbClr val="99FF99"/>
          </a:solidFill>
          <a:ln w="9525">
            <a:noFill/>
            <a:miter lim="800000"/>
            <a:headEnd/>
            <a:tailEnd/>
          </a:ln>
        </p:spPr>
        <p:txBody>
          <a:bodyPr wrap="square">
            <a:spAutoFit/>
          </a:bodyPr>
          <a:lstStyle/>
          <a:p>
            <a:pPr>
              <a:lnSpc>
                <a:spcPct val="100000"/>
              </a:lnSpc>
              <a:spcBef>
                <a:spcPct val="0"/>
              </a:spcBef>
              <a:buFontTx/>
              <a:buNone/>
            </a:pPr>
            <a:r>
              <a:rPr lang="en-GB" b="1" dirty="0">
                <a:solidFill>
                  <a:schemeClr val="bg1"/>
                </a:solidFill>
              </a:rPr>
              <a:t>Key Question</a:t>
            </a:r>
            <a:r>
              <a:rPr lang="en-GB" b="1" dirty="0" smtClean="0">
                <a:solidFill>
                  <a:schemeClr val="bg1"/>
                </a:solidFill>
              </a:rPr>
              <a:t>: to understand the different theories of evolution. </a:t>
            </a:r>
            <a:endParaRPr lang="en-GB" b="1" dirty="0">
              <a:solidFill>
                <a:schemeClr val="bg1"/>
              </a:solidFill>
            </a:endParaRPr>
          </a:p>
        </p:txBody>
      </p:sp>
      <p:sp>
        <p:nvSpPr>
          <p:cNvPr id="32775" name="Text Box 7"/>
          <p:cNvSpPr txBox="1">
            <a:spLocks noChangeArrowheads="1"/>
          </p:cNvSpPr>
          <p:nvPr/>
        </p:nvSpPr>
        <p:spPr bwMode="auto">
          <a:xfrm>
            <a:off x="6227763" y="4149725"/>
            <a:ext cx="2916237" cy="1970088"/>
          </a:xfrm>
          <a:prstGeom prst="rect">
            <a:avLst/>
          </a:prstGeom>
          <a:solidFill>
            <a:srgbClr val="FF3300"/>
          </a:solidFill>
          <a:ln w="9525">
            <a:noFill/>
            <a:miter lim="800000"/>
            <a:headEnd/>
            <a:tailEnd/>
          </a:ln>
        </p:spPr>
        <p:txBody>
          <a:bodyPr>
            <a:spAutoFit/>
          </a:bodyPr>
          <a:lstStyle/>
          <a:p>
            <a:pPr>
              <a:lnSpc>
                <a:spcPct val="80000"/>
              </a:lnSpc>
            </a:pPr>
            <a:r>
              <a:rPr lang="en-GB" sz="2800"/>
              <a:t>Quick Discussion:</a:t>
            </a:r>
          </a:p>
          <a:p>
            <a:pPr>
              <a:lnSpc>
                <a:spcPct val="80000"/>
              </a:lnSpc>
            </a:pPr>
            <a:r>
              <a:rPr lang="en-GB" sz="2800"/>
              <a:t>What do you already know?</a:t>
            </a:r>
          </a:p>
          <a:p>
            <a:pPr>
              <a:lnSpc>
                <a:spcPct val="80000"/>
              </a:lnSpc>
            </a:pPr>
            <a:endParaRPr lang="en-GB" sz="2800"/>
          </a:p>
        </p:txBody>
      </p:sp>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4"/>
          <p:cNvSpPr>
            <a:spLocks noGrp="1"/>
          </p:cNvSpPr>
          <p:nvPr>
            <p:ph type="dt" sz="quarter" idx="11"/>
          </p:nvPr>
        </p:nvSpPr>
        <p:spPr>
          <a:noFill/>
        </p:spPr>
        <p:txBody>
          <a:bodyPr/>
          <a:lstStyle/>
          <a:p>
            <a:fld id="{C2E91E8B-B2B6-4B23-B5F0-B95B23BB787B}" type="datetime10">
              <a:rPr lang="en-GB" smtClean="0"/>
              <a:pPr/>
              <a:t>19:29</a:t>
            </a:fld>
            <a:endParaRPr lang="en-GB" smtClean="0"/>
          </a:p>
        </p:txBody>
      </p:sp>
      <p:sp>
        <p:nvSpPr>
          <p:cNvPr id="33795"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smtClean="0"/>
              <a:t>Keywords:</a:t>
            </a:r>
          </a:p>
        </p:txBody>
      </p:sp>
      <p:sp>
        <p:nvSpPr>
          <p:cNvPr id="33796" name="Rectangle 3"/>
          <p:cNvSpPr>
            <a:spLocks noGrp="1" noChangeArrowheads="1"/>
          </p:cNvSpPr>
          <p:nvPr>
            <p:ph type="body" idx="1"/>
          </p:nvPr>
        </p:nvSpPr>
        <p:spPr>
          <a:xfrm>
            <a:off x="457200" y="1600200"/>
            <a:ext cx="8229600" cy="5257800"/>
          </a:xfrm>
        </p:spPr>
        <p:txBody>
          <a:bodyPr/>
          <a:lstStyle/>
          <a:p>
            <a:pPr eaLnBrk="1" hangingPunct="1"/>
            <a:endParaRPr lang="en-GB" sz="2000" b="1" dirty="0" smtClean="0"/>
          </a:p>
          <a:p>
            <a:pPr eaLnBrk="1" hangingPunct="1"/>
            <a:endParaRPr lang="en-US" sz="2000" dirty="0" smtClean="0"/>
          </a:p>
        </p:txBody>
      </p:sp>
      <p:sp>
        <p:nvSpPr>
          <p:cNvPr id="33797" name="Text Box 4"/>
          <p:cNvSpPr txBox="1">
            <a:spLocks noChangeArrowheads="1"/>
          </p:cNvSpPr>
          <p:nvPr/>
        </p:nvSpPr>
        <p:spPr bwMode="auto">
          <a:xfrm>
            <a:off x="5651500" y="1628775"/>
            <a:ext cx="3097213" cy="3600986"/>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b="1" dirty="0">
                <a:solidFill>
                  <a:schemeClr val="bg1"/>
                </a:solidFill>
              </a:rPr>
              <a:t>Here are some of the words we will be using this lesson…</a:t>
            </a:r>
          </a:p>
          <a:p>
            <a:pPr>
              <a:lnSpc>
                <a:spcPct val="100000"/>
              </a:lnSpc>
              <a:spcBef>
                <a:spcPct val="50000"/>
              </a:spcBef>
              <a:buFontTx/>
              <a:buNone/>
            </a:pPr>
            <a:r>
              <a:rPr lang="en-GB" b="1" dirty="0" smtClean="0">
                <a:solidFill>
                  <a:schemeClr val="bg1"/>
                </a:solidFill>
              </a:rPr>
              <a:t>1) </a:t>
            </a:r>
            <a:r>
              <a:rPr lang="en-GB" b="1" dirty="0">
                <a:solidFill>
                  <a:schemeClr val="bg1"/>
                </a:solidFill>
              </a:rPr>
              <a:t>Put your hand up if there is any key word from the list that you don’t know the meaning of.</a:t>
            </a:r>
          </a:p>
        </p:txBody>
      </p:sp>
      <p:pic>
        <p:nvPicPr>
          <p:cNvPr id="33798"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19:29</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pPr eaLnBrk="1" hangingPunct="1">
              <a:buFontTx/>
              <a:buNone/>
            </a:pPr>
            <a:r>
              <a:rPr lang="en-GB" sz="2400" b="1" dirty="0" smtClean="0"/>
              <a:t>Explore and Discover:</a:t>
            </a:r>
          </a:p>
          <a:p>
            <a:pPr eaLnBrk="1" hangingPunct="1"/>
            <a:r>
              <a:rPr lang="en-GB" sz="2400" b="1" dirty="0" smtClean="0"/>
              <a:t>Visual: Explain what you see in the diagram below:</a:t>
            </a:r>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pic>
        <p:nvPicPr>
          <p:cNvPr id="8" name="Picture 2" descr="http://www.sanparks.org/images/parks/kruger/elephants/elephant-evolution.jpg"/>
          <p:cNvPicPr>
            <a:picLocks noChangeAspect="1" noChangeArrowheads="1"/>
          </p:cNvPicPr>
          <p:nvPr/>
        </p:nvPicPr>
        <p:blipFill>
          <a:blip r:embed="rId4" cstate="print"/>
          <a:srcRect/>
          <a:stretch>
            <a:fillRect/>
          </a:stretch>
        </p:blipFill>
        <p:spPr bwMode="auto">
          <a:xfrm>
            <a:off x="1043608" y="2492895"/>
            <a:ext cx="6768752" cy="4291389"/>
          </a:xfrm>
          <a:prstGeom prst="rect">
            <a:avLst/>
          </a:prstGeom>
          <a:noFill/>
        </p:spPr>
      </p:pic>
    </p:spTree>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19:29</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507288" cy="4997450"/>
          </a:xfrm>
          <a:ln>
            <a:solidFill>
              <a:srgbClr val="66FFFF"/>
            </a:solidFill>
          </a:ln>
        </p:spPr>
        <p:txBody>
          <a:bodyPr/>
          <a:lstStyle/>
          <a:p>
            <a:pPr eaLnBrk="1" hangingPunct="1"/>
            <a:r>
              <a:rPr lang="en-GB" sz="2400" dirty="0" smtClean="0"/>
              <a:t>Over time the ancestors changed into different elephant species. This is called </a:t>
            </a:r>
            <a:r>
              <a:rPr lang="en-GB" sz="2400" u="sng" dirty="0" smtClean="0">
                <a:solidFill>
                  <a:srgbClr val="00B0F0"/>
                </a:solidFill>
              </a:rPr>
              <a:t>evolution </a:t>
            </a:r>
          </a:p>
          <a:p>
            <a:pPr eaLnBrk="1" hangingPunct="1"/>
            <a:r>
              <a:rPr lang="en-GB" sz="2400" dirty="0" smtClean="0"/>
              <a:t>The mammoth is one species of the elephant. When the environment changed it did not evolve. Instead the mammoth become extinct. </a:t>
            </a:r>
          </a:p>
          <a:p>
            <a:pPr eaLnBrk="1" hangingPunct="1"/>
            <a:r>
              <a:rPr lang="en-GB" sz="2400" dirty="0" smtClean="0"/>
              <a:t>To survive a species needs to adapt and evolve </a:t>
            </a:r>
          </a:p>
          <a:p>
            <a:pPr eaLnBrk="1" hangingPunct="1"/>
            <a:r>
              <a:rPr lang="en-GB" sz="2400" dirty="0" smtClean="0"/>
              <a:t>The best adapted or fittest that survive </a:t>
            </a:r>
          </a:p>
          <a:p>
            <a:pPr eaLnBrk="1" hangingPunct="1"/>
            <a:r>
              <a:rPr lang="en-GB" sz="2400" dirty="0" smtClean="0"/>
              <a:t>This survival of the fittest is called natural selection </a:t>
            </a:r>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to="" calcmode="lin" valueType="num">
                                      <p:cBhvr>
                                        <p:cTn id="7" dur="1" fill="hold"/>
                                        <p:tgtEl>
                                          <p:spTgt spid="3482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 to="" calcmode="lin" valueType="num">
                                      <p:cBhvr>
                                        <p:cTn id="12" dur="1" fill="hold"/>
                                        <p:tgtEl>
                                          <p:spTgt spid="34820">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 to="" calcmode="lin" valueType="num">
                                      <p:cBhvr>
                                        <p:cTn id="17" dur="1" fill="hold"/>
                                        <p:tgtEl>
                                          <p:spTgt spid="3482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 to="" calcmode="lin" valueType="num">
                                      <p:cBhvr>
                                        <p:cTn id="22" dur="1" fill="hold"/>
                                        <p:tgtEl>
                                          <p:spTgt spid="34820">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4820">
                                            <p:txEl>
                                              <p:pRg st="4" end="4"/>
                                            </p:txEl>
                                          </p:spTgt>
                                        </p:tgtEl>
                                        <p:attrNameLst>
                                          <p:attrName>style.visibility</p:attrName>
                                        </p:attrNameLst>
                                      </p:cBhvr>
                                      <p:to>
                                        <p:strVal val="visible"/>
                                      </p:to>
                                    </p:set>
                                    <p:anim to="" calcmode="lin" valueType="num">
                                      <p:cBhvr>
                                        <p:cTn id="27" dur="1" fill="hold"/>
                                        <p:tgtEl>
                                          <p:spTgt spid="3482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19:35</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0" y="1484784"/>
            <a:ext cx="9144000" cy="5373216"/>
          </a:xfrm>
          <a:ln>
            <a:solidFill>
              <a:srgbClr val="66FFFF"/>
            </a:solidFill>
          </a:ln>
        </p:spPr>
        <p:txBody>
          <a:bodyPr/>
          <a:lstStyle/>
          <a:p>
            <a:pPr eaLnBrk="1" hangingPunct="1"/>
            <a:r>
              <a:rPr lang="en-GB" sz="2400" dirty="0" smtClean="0"/>
              <a:t>Jean-</a:t>
            </a:r>
            <a:r>
              <a:rPr lang="en-GB" sz="2400" dirty="0" err="1" smtClean="0"/>
              <a:t>Baptiste</a:t>
            </a:r>
            <a:r>
              <a:rPr lang="en-GB" sz="2400" dirty="0" smtClean="0"/>
              <a:t> </a:t>
            </a:r>
            <a:r>
              <a:rPr lang="en-GB" sz="2400" dirty="0" smtClean="0">
                <a:cs typeface="Times New Roman" pitchFamily="18" charset="0"/>
              </a:rPr>
              <a:t>Lamarck (</a:t>
            </a:r>
            <a:r>
              <a:rPr lang="en-GB" sz="2400" dirty="0" smtClean="0"/>
              <a:t>1744-1829) was a French botanist who </a:t>
            </a:r>
            <a:r>
              <a:rPr lang="en-GB" sz="2400" dirty="0" smtClean="0">
                <a:cs typeface="Times New Roman" pitchFamily="18" charset="0"/>
              </a:rPr>
              <a:t>believed that </a:t>
            </a:r>
            <a:r>
              <a:rPr lang="en-GB" sz="2400" dirty="0" smtClean="0"/>
              <a:t>species evolved because they inherited traits acquired through the over or under-use of body parts. </a:t>
            </a:r>
          </a:p>
          <a:p>
            <a:pPr eaLnBrk="1" hangingPunct="1"/>
            <a:endParaRPr lang="en-GB" sz="2400" dirty="0" smtClean="0"/>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pic>
        <p:nvPicPr>
          <p:cNvPr id="6" name="Picture 11" descr="giraffes"/>
          <p:cNvPicPr>
            <a:picLocks noChangeAspect="1" noChangeArrowheads="1"/>
          </p:cNvPicPr>
          <p:nvPr/>
        </p:nvPicPr>
        <p:blipFill>
          <a:blip r:embed="rId4" cstate="print"/>
          <a:srcRect/>
          <a:stretch>
            <a:fillRect/>
          </a:stretch>
        </p:blipFill>
        <p:spPr bwMode="auto">
          <a:xfrm>
            <a:off x="5348163" y="2801763"/>
            <a:ext cx="3616325" cy="3781425"/>
          </a:xfrm>
          <a:prstGeom prst="rect">
            <a:avLst/>
          </a:prstGeom>
          <a:noFill/>
        </p:spPr>
      </p:pic>
      <p:sp>
        <p:nvSpPr>
          <p:cNvPr id="7" name="Text Box 5"/>
          <p:cNvSpPr txBox="1">
            <a:spLocks noChangeArrowheads="1"/>
          </p:cNvSpPr>
          <p:nvPr/>
        </p:nvSpPr>
        <p:spPr bwMode="auto">
          <a:xfrm>
            <a:off x="107504" y="3644726"/>
            <a:ext cx="5241925" cy="1421928"/>
          </a:xfrm>
          <a:prstGeom prst="rect">
            <a:avLst/>
          </a:prstGeom>
          <a:noFill/>
          <a:ln w="9525">
            <a:noFill/>
            <a:miter lim="800000"/>
            <a:headEnd/>
            <a:tailEnd/>
          </a:ln>
          <a:effectLst/>
        </p:spPr>
        <p:txBody>
          <a:bodyPr>
            <a:spAutoFit/>
          </a:bodyPr>
          <a:lstStyle/>
          <a:p>
            <a:r>
              <a:rPr lang="en-GB" b="0" dirty="0" smtClean="0"/>
              <a:t> The </a:t>
            </a:r>
            <a:r>
              <a:rPr lang="en-GB" b="0" dirty="0"/>
              <a:t>short-necked ancestors of modern giraffes needed to reach the leaves on tall trees when food was scarce. </a:t>
            </a:r>
          </a:p>
        </p:txBody>
      </p:sp>
      <p:sp>
        <p:nvSpPr>
          <p:cNvPr id="8" name="Text Box 13"/>
          <p:cNvSpPr txBox="1">
            <a:spLocks noChangeArrowheads="1"/>
          </p:cNvSpPr>
          <p:nvPr/>
        </p:nvSpPr>
        <p:spPr bwMode="auto">
          <a:xfrm>
            <a:off x="107504" y="2758901"/>
            <a:ext cx="4645025" cy="757130"/>
          </a:xfrm>
          <a:prstGeom prst="rect">
            <a:avLst/>
          </a:prstGeom>
          <a:noFill/>
          <a:ln w="9525">
            <a:noFill/>
            <a:miter lim="800000"/>
            <a:headEnd/>
            <a:tailEnd/>
          </a:ln>
          <a:effectLst/>
        </p:spPr>
        <p:txBody>
          <a:bodyPr>
            <a:spAutoFit/>
          </a:bodyPr>
          <a:lstStyle/>
          <a:p>
            <a:r>
              <a:rPr lang="en-GB" b="0"/>
              <a:t>How would this theory explain a giraffe’s long neck?</a:t>
            </a:r>
          </a:p>
        </p:txBody>
      </p:sp>
      <p:sp>
        <p:nvSpPr>
          <p:cNvPr id="9" name="Text Box 14"/>
          <p:cNvSpPr txBox="1">
            <a:spLocks noChangeArrowheads="1"/>
          </p:cNvSpPr>
          <p:nvPr/>
        </p:nvSpPr>
        <p:spPr bwMode="auto">
          <a:xfrm>
            <a:off x="107504" y="5260801"/>
            <a:ext cx="4529137" cy="1421928"/>
          </a:xfrm>
          <a:prstGeom prst="rect">
            <a:avLst/>
          </a:prstGeom>
          <a:noFill/>
          <a:ln w="9525">
            <a:noFill/>
            <a:miter lim="800000"/>
            <a:headEnd/>
            <a:tailEnd/>
          </a:ln>
          <a:effectLst/>
        </p:spPr>
        <p:txBody>
          <a:bodyPr>
            <a:spAutoFit/>
          </a:bodyPr>
          <a:lstStyle/>
          <a:p>
            <a:r>
              <a:rPr lang="en-GB" b="0" dirty="0" smtClean="0"/>
              <a:t> Over </a:t>
            </a:r>
            <a:r>
              <a:rPr lang="en-GB" b="0" dirty="0"/>
              <a:t>their lifetimes these giraffes stretched their necks; a trait which was then passed on to their offspring. </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to="" calcmode="lin" valueType="num">
                                      <p:cBhvr>
                                        <p:cTn id="7" dur="1" fill="hold"/>
                                        <p:tgtEl>
                                          <p:spTgt spid="3482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0" y="1484784"/>
            <a:ext cx="9144000" cy="5373216"/>
          </a:xfrm>
          <a:ln>
            <a:solidFill>
              <a:srgbClr val="66FFFF"/>
            </a:solidFill>
          </a:ln>
        </p:spPr>
        <p:txBody>
          <a:bodyPr/>
          <a:lstStyle/>
          <a:p>
            <a:pPr eaLnBrk="1" hangingPunct="1"/>
            <a:endParaRPr lang="en-GB" sz="2400" dirty="0" smtClean="0"/>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pic>
        <p:nvPicPr>
          <p:cNvPr id="6146" name="Picture 2" descr="http://www.sanjayhumania.com/wp-content/uploads/2012/01/giraffe_lamark.jpg"/>
          <p:cNvPicPr>
            <a:picLocks noChangeAspect="1" noChangeArrowheads="1"/>
          </p:cNvPicPr>
          <p:nvPr/>
        </p:nvPicPr>
        <p:blipFill>
          <a:blip r:embed="rId4" cstate="print"/>
          <a:srcRect b="4757"/>
          <a:stretch>
            <a:fillRect/>
          </a:stretch>
        </p:blipFill>
        <p:spPr bwMode="auto">
          <a:xfrm>
            <a:off x="-1" y="1484784"/>
            <a:ext cx="9144001" cy="5373216"/>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0"/>
                                          </p:stCondLst>
                                        </p:cTn>
                                        <p:tgtEl>
                                          <p:spTgt spid="34820">
                                            <p:txEl>
                                              <p:pRg st="0" end="0"/>
                                            </p:txEl>
                                          </p:spTgt>
                                        </p:tgtEl>
                                        <p:attrNameLst>
                                          <p:attrName>style.visibility</p:attrName>
                                        </p:attrNameLst>
                                      </p:cBhvr>
                                      <p:to>
                                        <p:strVal val="visible"/>
                                      </p:to>
                                    </p:set>
                                    <p:anim to="" calcmode="lin" valueType="num">
                                      <p:cBhvr>
                                        <p:cTn id="7" dur="1" fill="hold"/>
                                        <p:tgtEl>
                                          <p:spTgt spid="3482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2721</TotalTime>
  <Words>4759</Words>
  <Application>Microsoft Office PowerPoint</Application>
  <PresentationFormat>On-screen Show (4:3)</PresentationFormat>
  <Paragraphs>823</Paragraphs>
  <Slides>32</Slides>
  <Notes>32</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1_Default Design</vt:lpstr>
      <vt:lpstr>2_Default Design</vt:lpstr>
      <vt:lpstr>4_Default Design</vt:lpstr>
      <vt:lpstr>Default Design</vt:lpstr>
      <vt:lpstr> Lesson title: Cells Resources/Equipment (e- learning): 1) 2)  </vt:lpstr>
      <vt:lpstr>Syllabus/Unit Code:B2.3 Energy Flow  Lesson number: 12 and 13  Lesson Title: Natural selection </vt:lpstr>
      <vt:lpstr>Extended Learning</vt:lpstr>
      <vt:lpstr>BIG picture</vt:lpstr>
      <vt:lpstr>Keywords:</vt:lpstr>
      <vt:lpstr>New  Information for Learning Outcome 1</vt:lpstr>
      <vt:lpstr>New  Information for Learning Outcome 1</vt:lpstr>
      <vt:lpstr>New  Information for Learning Outcome 1</vt:lpstr>
      <vt:lpstr>New  Information for Learning Outcome 1</vt:lpstr>
      <vt:lpstr>Learning Activities for Outcome 1</vt:lpstr>
      <vt:lpstr>Demonstrate your Learning for Outcome 1</vt:lpstr>
      <vt:lpstr>Learning Outcome 1: Review</vt:lpstr>
      <vt:lpstr>New  Information for Learning Outcome 2</vt:lpstr>
      <vt:lpstr>New  Information for Learning Outcome 2</vt:lpstr>
      <vt:lpstr>New  Information for Learning Outcome 2</vt:lpstr>
      <vt:lpstr>Natural selection</vt:lpstr>
      <vt:lpstr>Galápagos finches</vt:lpstr>
      <vt:lpstr>New  Information for Learning Outcome 2</vt:lpstr>
      <vt:lpstr>New  Information for Learning Outcome 2</vt:lpstr>
      <vt:lpstr>Learning activity for Outcome 2</vt:lpstr>
      <vt:lpstr>Answers </vt:lpstr>
      <vt:lpstr>Demonstrate your Learning for Outcome 2</vt:lpstr>
      <vt:lpstr>Learning Outcome 2: Review</vt:lpstr>
      <vt:lpstr>New  Information for Learning Outcome 3</vt:lpstr>
      <vt:lpstr>Peppered moths</vt:lpstr>
      <vt:lpstr>What are superbugs?</vt:lpstr>
      <vt:lpstr>The evolution of superbugs?</vt:lpstr>
      <vt:lpstr>What is MRSA?</vt:lpstr>
      <vt:lpstr>Learning Activities for Outcome 3</vt:lpstr>
      <vt:lpstr>Demonstrate your Learning for Outcome 3</vt:lpstr>
      <vt:lpstr>Learning Outcome 3: Review</vt:lpstr>
      <vt:lpstr>Review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Dipesh</cp:lastModifiedBy>
  <cp:revision>251</cp:revision>
  <dcterms:created xsi:type="dcterms:W3CDTF">2002-02-17T22:22:16Z</dcterms:created>
  <dcterms:modified xsi:type="dcterms:W3CDTF">2012-01-23T21:42:35Z</dcterms:modified>
</cp:coreProperties>
</file>